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5"/>
  </p:notesMasterIdLst>
  <p:sldIdLst>
    <p:sldId id="259" r:id="rId2"/>
    <p:sldId id="343" r:id="rId3"/>
    <p:sldId id="344" r:id="rId4"/>
    <p:sldId id="345" r:id="rId5"/>
    <p:sldId id="346" r:id="rId6"/>
    <p:sldId id="271" r:id="rId7"/>
    <p:sldId id="351" r:id="rId8"/>
    <p:sldId id="352" r:id="rId9"/>
    <p:sldId id="350" r:id="rId10"/>
    <p:sldId id="276" r:id="rId11"/>
    <p:sldId id="280" r:id="rId12"/>
    <p:sldId id="353" r:id="rId13"/>
    <p:sldId id="354" r:id="rId14"/>
    <p:sldId id="355" r:id="rId15"/>
    <p:sldId id="356" r:id="rId16"/>
    <p:sldId id="359" r:id="rId17"/>
    <p:sldId id="360" r:id="rId18"/>
    <p:sldId id="361" r:id="rId19"/>
    <p:sldId id="357" r:id="rId20"/>
    <p:sldId id="358" r:id="rId21"/>
    <p:sldId id="362" r:id="rId22"/>
    <p:sldId id="363" r:id="rId23"/>
    <p:sldId id="364" r:id="rId24"/>
    <p:sldId id="365" r:id="rId25"/>
    <p:sldId id="366" r:id="rId26"/>
    <p:sldId id="367" r:id="rId27"/>
    <p:sldId id="368" r:id="rId28"/>
    <p:sldId id="369" r:id="rId29"/>
    <p:sldId id="370" r:id="rId30"/>
    <p:sldId id="371" r:id="rId31"/>
    <p:sldId id="372" r:id="rId32"/>
    <p:sldId id="373" r:id="rId33"/>
    <p:sldId id="321"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charset="0"/>
        <a:ea typeface="ＭＳ Ｐゴシック" charset="-128"/>
        <a:cs typeface="+mn-cs"/>
      </a:defRPr>
    </a:lvl1pPr>
    <a:lvl2pPr marL="457200" algn="l" rtl="0" fontAlgn="base">
      <a:spcBef>
        <a:spcPct val="0"/>
      </a:spcBef>
      <a:spcAft>
        <a:spcPct val="0"/>
      </a:spcAft>
      <a:defRPr kern="1200">
        <a:solidFill>
          <a:schemeClr val="tx1"/>
        </a:solidFill>
        <a:latin typeface="Calibri" charset="0"/>
        <a:ea typeface="ＭＳ Ｐゴシック" charset="-128"/>
        <a:cs typeface="+mn-cs"/>
      </a:defRPr>
    </a:lvl2pPr>
    <a:lvl3pPr marL="914400" algn="l" rtl="0" fontAlgn="base">
      <a:spcBef>
        <a:spcPct val="0"/>
      </a:spcBef>
      <a:spcAft>
        <a:spcPct val="0"/>
      </a:spcAft>
      <a:defRPr kern="1200">
        <a:solidFill>
          <a:schemeClr val="tx1"/>
        </a:solidFill>
        <a:latin typeface="Calibri" charset="0"/>
        <a:ea typeface="ＭＳ Ｐゴシック" charset="-128"/>
        <a:cs typeface="+mn-cs"/>
      </a:defRPr>
    </a:lvl3pPr>
    <a:lvl4pPr marL="1371600" algn="l" rtl="0" fontAlgn="base">
      <a:spcBef>
        <a:spcPct val="0"/>
      </a:spcBef>
      <a:spcAft>
        <a:spcPct val="0"/>
      </a:spcAft>
      <a:defRPr kern="1200">
        <a:solidFill>
          <a:schemeClr val="tx1"/>
        </a:solidFill>
        <a:latin typeface="Calibri" charset="0"/>
        <a:ea typeface="ＭＳ Ｐゴシック" charset="-128"/>
        <a:cs typeface="+mn-cs"/>
      </a:defRPr>
    </a:lvl4pPr>
    <a:lvl5pPr marL="1828800" algn="l" rtl="0" fontAlgn="base">
      <a:spcBef>
        <a:spcPct val="0"/>
      </a:spcBef>
      <a:spcAft>
        <a:spcPct val="0"/>
      </a:spcAft>
      <a:defRPr kern="1200">
        <a:solidFill>
          <a:schemeClr val="tx1"/>
        </a:solidFill>
        <a:latin typeface="Calibri" charset="0"/>
        <a:ea typeface="ＭＳ Ｐゴシック" charset="-128"/>
        <a:cs typeface="+mn-cs"/>
      </a:defRPr>
    </a:lvl5pPr>
    <a:lvl6pPr marL="2286000" algn="l" defTabSz="914400" rtl="0" eaLnBrk="1" latinLnBrk="0" hangingPunct="1">
      <a:defRPr kern="1200">
        <a:solidFill>
          <a:schemeClr val="tx1"/>
        </a:solidFill>
        <a:latin typeface="Calibri" charset="0"/>
        <a:ea typeface="ＭＳ Ｐゴシック" charset="-128"/>
        <a:cs typeface="+mn-cs"/>
      </a:defRPr>
    </a:lvl6pPr>
    <a:lvl7pPr marL="2743200" algn="l" defTabSz="914400" rtl="0" eaLnBrk="1" latinLnBrk="0" hangingPunct="1">
      <a:defRPr kern="1200">
        <a:solidFill>
          <a:schemeClr val="tx1"/>
        </a:solidFill>
        <a:latin typeface="Calibri" charset="0"/>
        <a:ea typeface="ＭＳ Ｐゴシック" charset="-128"/>
        <a:cs typeface="+mn-cs"/>
      </a:defRPr>
    </a:lvl7pPr>
    <a:lvl8pPr marL="3200400" algn="l" defTabSz="914400" rtl="0" eaLnBrk="1" latinLnBrk="0" hangingPunct="1">
      <a:defRPr kern="1200">
        <a:solidFill>
          <a:schemeClr val="tx1"/>
        </a:solidFill>
        <a:latin typeface="Calibri" charset="0"/>
        <a:ea typeface="ＭＳ Ｐゴシック" charset="-128"/>
        <a:cs typeface="+mn-cs"/>
      </a:defRPr>
    </a:lvl8pPr>
    <a:lvl9pPr marL="3657600" algn="l" defTabSz="914400" rtl="0" eaLnBrk="1" latinLnBrk="0" hangingPunct="1">
      <a:defRPr kern="1200">
        <a:solidFill>
          <a:schemeClr val="tx1"/>
        </a:solidFill>
        <a:latin typeface="Calibri"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72A376"/>
    <a:srgbClr val="669900"/>
    <a:srgbClr val="488D43"/>
    <a:srgbClr val="3E5A3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89" autoAdjust="0"/>
    <p:restoredTop sz="81920" autoAdjust="0"/>
  </p:normalViewPr>
  <p:slideViewPr>
    <p:cSldViewPr snapToObjects="1">
      <p:cViewPr varScale="1">
        <p:scale>
          <a:sx n="61" d="100"/>
          <a:sy n="61" d="100"/>
        </p:scale>
        <p:origin x="780" y="66"/>
      </p:cViewPr>
      <p:guideLst>
        <p:guide orient="horz" pos="2160"/>
        <p:guide pos="2880"/>
      </p:guideLst>
    </p:cSldViewPr>
  </p:slideViewPr>
  <p:outlineViewPr>
    <p:cViewPr>
      <p:scale>
        <a:sx n="33" d="100"/>
        <a:sy n="33" d="100"/>
      </p:scale>
      <p:origin x="0" y="4240"/>
    </p:cViewPr>
  </p:outlineViewPr>
  <p:notesTextViewPr>
    <p:cViewPr>
      <p:scale>
        <a:sx n="125" d="100"/>
        <a:sy n="125" d="100"/>
      </p:scale>
      <p:origin x="0" y="0"/>
    </p:cViewPr>
  </p:notesTextViewPr>
  <p:sorterViewPr>
    <p:cViewPr>
      <p:scale>
        <a:sx n="66" d="100"/>
        <a:sy n="66" d="100"/>
      </p:scale>
      <p:origin x="0" y="0"/>
    </p:cViewPr>
  </p:sorterViewPr>
  <p:notesViewPr>
    <p:cSldViewPr snapToObjects="1">
      <p:cViewPr varScale="1">
        <p:scale>
          <a:sx n="40" d="100"/>
          <a:sy n="40" d="100"/>
        </p:scale>
        <p:origin x="-1494"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pitchFamily="34" charset="0"/>
                <a:ea typeface="+mn-ea"/>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cs typeface="Arial" charset="0"/>
              </a:defRPr>
            </a:lvl1pPr>
          </a:lstStyle>
          <a:p>
            <a:pPr>
              <a:defRPr/>
            </a:pPr>
            <a:fld id="{ACA7BE4A-8D31-4410-B960-7E38E6E0F9E7}" type="datetimeFigureOut">
              <a:rPr lang="en-US"/>
              <a:pPr>
                <a:defRPr/>
              </a:pPr>
              <a:t>2/10/2015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Calibri" pitchFamily="34" charset="0"/>
                <a:ea typeface="+mn-ea"/>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cs typeface="Arial" charset="0"/>
              </a:defRPr>
            </a:lvl1pPr>
          </a:lstStyle>
          <a:p>
            <a:pPr>
              <a:defRPr/>
            </a:pPr>
            <a:fld id="{44A84EB8-5975-4F07-A9D4-416AF9AAA7DD}" type="slidenum">
              <a:rPr lang="en-US"/>
              <a:pPr>
                <a:defRPr/>
              </a:pPr>
              <a:t>‹#›</a:t>
            </a:fld>
            <a:endParaRPr lang="en-US"/>
          </a:p>
        </p:txBody>
      </p:sp>
    </p:spTree>
    <p:extLst>
      <p:ext uri="{BB962C8B-B14F-4D97-AF65-F5344CB8AC3E}">
        <p14:creationId xmlns:p14="http://schemas.microsoft.com/office/powerpoint/2010/main" val="17041545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charset="-128"/>
            </a:endParaRP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8FCCBA73-F508-4983-978E-B465167FE497}" type="slidenum">
              <a:rPr lang="en-US" smtClean="0"/>
              <a:pPr eaLnBrk="1" hangingPunct="1"/>
              <a:t>1</a:t>
            </a:fld>
            <a:endParaRPr lang="en-US" smtClean="0"/>
          </a:p>
        </p:txBody>
      </p:sp>
    </p:spTree>
    <p:extLst>
      <p:ext uri="{BB962C8B-B14F-4D97-AF65-F5344CB8AC3E}">
        <p14:creationId xmlns:p14="http://schemas.microsoft.com/office/powerpoint/2010/main" val="6539824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eaLnBrk="1" hangingPunct="1">
              <a:spcBef>
                <a:spcPct val="0"/>
              </a:spcBef>
              <a:defRPr/>
            </a:pPr>
            <a:r>
              <a:rPr lang="en-US" dirty="0" smtClean="0">
                <a:ea typeface="+mn-ea"/>
                <a:cs typeface="+mn-cs"/>
              </a:rPr>
              <a:t>(Time on this slide – 1 min) Time passed 5</a:t>
            </a:r>
            <a:r>
              <a:rPr lang="en-US" baseline="0" dirty="0" smtClean="0">
                <a:ea typeface="+mn-ea"/>
                <a:cs typeface="+mn-cs"/>
              </a:rPr>
              <a:t> min</a:t>
            </a:r>
            <a:endParaRPr lang="en-US" dirty="0" smtClean="0">
              <a:ea typeface="+mn-ea"/>
              <a:cs typeface="+mn-cs"/>
            </a:endParaRPr>
          </a:p>
          <a:p>
            <a:pPr eaLnBrk="1" hangingPunct="1">
              <a:spcBef>
                <a:spcPct val="0"/>
              </a:spcBef>
              <a:defRPr/>
            </a:pPr>
            <a:r>
              <a:rPr lang="en-US" u="sng" dirty="0" smtClean="0">
                <a:ea typeface="+mn-ea"/>
                <a:cs typeface="+mn-cs"/>
              </a:rPr>
              <a:t>In-Class Notes</a:t>
            </a:r>
          </a:p>
          <a:p>
            <a:pPr eaLnBrk="1" hangingPunct="1">
              <a:spcBef>
                <a:spcPct val="0"/>
              </a:spcBef>
              <a:buFontTx/>
              <a:buChar char="•"/>
              <a:defRPr/>
            </a:pPr>
            <a:r>
              <a:rPr lang="en-US" dirty="0" smtClean="0">
                <a:ea typeface="+mn-ea"/>
                <a:cs typeface="+mn-cs"/>
              </a:rPr>
              <a:t> Review</a:t>
            </a:r>
            <a:r>
              <a:rPr lang="en-US" baseline="0" dirty="0" smtClean="0">
                <a:ea typeface="+mn-ea"/>
                <a:cs typeface="+mn-cs"/>
              </a:rPr>
              <a:t> the objectives and agenda with students. </a:t>
            </a:r>
          </a:p>
          <a:p>
            <a:pPr eaLnBrk="1" hangingPunct="1">
              <a:spcBef>
                <a:spcPct val="0"/>
              </a:spcBef>
              <a:buFontTx/>
              <a:buChar char="•"/>
              <a:defRPr/>
            </a:pPr>
            <a:r>
              <a:rPr lang="en-US" baseline="0" dirty="0" smtClean="0">
                <a:ea typeface="+mn-ea"/>
                <a:cs typeface="+mn-cs"/>
              </a:rPr>
              <a:t> Make sure to tell students that in this class they will be learning a second method  </a:t>
            </a:r>
            <a:endParaRPr lang="en-US" dirty="0" smtClean="0">
              <a:ea typeface="+mn-ea"/>
              <a:cs typeface="+mn-cs"/>
            </a:endParaRPr>
          </a:p>
          <a:p>
            <a:pPr eaLnBrk="1" hangingPunct="1">
              <a:spcBef>
                <a:spcPct val="0"/>
              </a:spcBef>
              <a:buFontTx/>
              <a:buChar char="•"/>
              <a:defRPr/>
            </a:pPr>
            <a:endParaRPr lang="en-US" dirty="0" smtClean="0">
              <a:ea typeface="+mn-ea"/>
              <a:cs typeface="+mn-cs"/>
            </a:endParaRPr>
          </a:p>
          <a:p>
            <a:pPr eaLnBrk="1" hangingPunct="1">
              <a:spcBef>
                <a:spcPct val="0"/>
              </a:spcBef>
              <a:defRPr/>
            </a:pPr>
            <a:r>
              <a:rPr lang="en-US" u="sng" dirty="0" smtClean="0">
                <a:ea typeface="+mn-ea"/>
                <a:cs typeface="+mn-cs"/>
              </a:rPr>
              <a:t>Preparation Notes</a:t>
            </a:r>
          </a:p>
          <a:p>
            <a:pPr marL="171450" indent="-171450" eaLnBrk="1" hangingPunct="1">
              <a:spcBef>
                <a:spcPct val="0"/>
              </a:spcBef>
              <a:buFont typeface="Arial" pitchFamily="34" charset="0"/>
              <a:buChar char="•"/>
              <a:defRPr/>
            </a:pPr>
            <a:endParaRPr lang="en-US" u="sng" dirty="0" smtClean="0">
              <a:ea typeface="+mn-ea"/>
              <a:cs typeface="+mn-cs"/>
            </a:endParaRP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F2C90F95-C5E9-4B73-8479-74B4E259D345}" type="slidenum">
              <a:rPr lang="en-US" smtClean="0"/>
              <a:pPr eaLnBrk="1" hangingPunct="1"/>
              <a:t>10</a:t>
            </a:fld>
            <a:endParaRPr lang="en-US" smtClean="0"/>
          </a:p>
        </p:txBody>
      </p:sp>
    </p:spTree>
    <p:extLst>
      <p:ext uri="{BB962C8B-B14F-4D97-AF65-F5344CB8AC3E}">
        <p14:creationId xmlns:p14="http://schemas.microsoft.com/office/powerpoint/2010/main" val="18599195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p:txBody>
          <a:bodyPr wrap="square" numCol="1" anchor="t" anchorCtr="0" compatLnSpc="1">
            <a:prstTxWarp prst="textNoShape">
              <a:avLst/>
            </a:prstTxWarp>
          </a:bodyPr>
          <a:lstStyle/>
          <a:p>
            <a:pPr algn="r" eaLnBrk="1" hangingPunct="1">
              <a:spcBef>
                <a:spcPct val="0"/>
              </a:spcBef>
              <a:defRPr/>
            </a:pPr>
            <a:r>
              <a:rPr lang="en-US" dirty="0" smtClean="0">
                <a:ea typeface="+mn-ea"/>
                <a:cs typeface="+mn-cs"/>
              </a:rPr>
              <a:t>(Time on this slide - 1 min) Time passed 6 min</a:t>
            </a:r>
          </a:p>
          <a:p>
            <a:pPr eaLnBrk="1" hangingPunct="1">
              <a:spcBef>
                <a:spcPct val="0"/>
              </a:spcBef>
              <a:defRPr/>
            </a:pPr>
            <a:r>
              <a:rPr lang="en-US" u="sng" dirty="0" smtClean="0">
                <a:ea typeface="+mn-ea"/>
                <a:cs typeface="+mn-cs"/>
              </a:rPr>
              <a:t>In-Class Notes</a:t>
            </a:r>
          </a:p>
          <a:p>
            <a:pPr eaLnBrk="1" hangingPunct="1">
              <a:spcBef>
                <a:spcPct val="0"/>
              </a:spcBef>
              <a:buFontTx/>
              <a:buChar char="•"/>
              <a:defRPr/>
            </a:pPr>
            <a:r>
              <a:rPr lang="en-US" dirty="0" smtClean="0">
                <a:ea typeface="+mn-ea"/>
                <a:cs typeface="+mn-cs"/>
              </a:rPr>
              <a:t> Give</a:t>
            </a:r>
            <a:r>
              <a:rPr lang="en-US" baseline="0" dirty="0" smtClean="0">
                <a:ea typeface="+mn-ea"/>
                <a:cs typeface="+mn-cs"/>
              </a:rPr>
              <a:t> students the Launch handout.</a:t>
            </a:r>
          </a:p>
          <a:p>
            <a:pPr eaLnBrk="1" hangingPunct="1">
              <a:spcBef>
                <a:spcPct val="0"/>
              </a:spcBef>
              <a:buFontTx/>
              <a:buChar char="•"/>
              <a:defRPr/>
            </a:pPr>
            <a:r>
              <a:rPr lang="en-US" baseline="0" dirty="0" smtClean="0">
                <a:ea typeface="+mn-ea"/>
                <a:cs typeface="+mn-cs"/>
              </a:rPr>
              <a:t> Let the students know that they will find the length of several horizontal line segments using the method they learned in the last lesson (Method #1: Counting on the Coordinate Plane). Afterwards they will look more closely at the coordinates of points and come up with a second method together. </a:t>
            </a:r>
          </a:p>
          <a:p>
            <a:pPr eaLnBrk="1" hangingPunct="1">
              <a:spcBef>
                <a:spcPct val="0"/>
              </a:spcBef>
              <a:buFontTx/>
              <a:buChar char="•"/>
              <a:defRPr/>
            </a:pPr>
            <a:r>
              <a:rPr lang="en-US" baseline="0" dirty="0" smtClean="0">
                <a:ea typeface="+mn-ea"/>
                <a:cs typeface="+mn-cs"/>
              </a:rPr>
              <a:t> As a class find the length of the horizontal line segment.</a:t>
            </a:r>
            <a:endParaRPr lang="en-US" dirty="0" smtClean="0">
              <a:ea typeface="+mn-ea"/>
              <a:cs typeface="+mn-cs"/>
            </a:endParaRPr>
          </a:p>
          <a:p>
            <a:pPr eaLnBrk="1" hangingPunct="1">
              <a:spcBef>
                <a:spcPct val="0"/>
              </a:spcBef>
              <a:buFontTx/>
              <a:buChar char="•"/>
              <a:defRPr/>
            </a:pPr>
            <a:endParaRPr lang="en-US" dirty="0" smtClean="0">
              <a:ea typeface="+mn-ea"/>
              <a:cs typeface="+mn-cs"/>
            </a:endParaRPr>
          </a:p>
          <a:p>
            <a:pPr eaLnBrk="1" hangingPunct="1">
              <a:spcBef>
                <a:spcPct val="0"/>
              </a:spcBef>
              <a:defRPr/>
            </a:pPr>
            <a:r>
              <a:rPr lang="en-US" u="sng" dirty="0" smtClean="0">
                <a:ea typeface="+mn-ea"/>
                <a:cs typeface="+mn-cs"/>
              </a:rPr>
              <a:t>Preparation Notes</a:t>
            </a:r>
          </a:p>
          <a:p>
            <a:pPr marL="171450" indent="-171450" eaLnBrk="1" hangingPunct="1">
              <a:spcBef>
                <a:spcPct val="0"/>
              </a:spcBef>
              <a:buFont typeface="Arial" pitchFamily="34" charset="0"/>
              <a:buChar char="•"/>
              <a:defRPr/>
            </a:pPr>
            <a:r>
              <a:rPr lang="en-US" u="none" dirty="0" smtClean="0">
                <a:ea typeface="+mn-ea"/>
                <a:cs typeface="+mn-cs"/>
              </a:rPr>
              <a:t>Slides</a:t>
            </a:r>
            <a:r>
              <a:rPr lang="en-US" u="none" baseline="0" dirty="0" smtClean="0">
                <a:ea typeface="+mn-ea"/>
                <a:cs typeface="+mn-cs"/>
              </a:rPr>
              <a:t> 13-15 all practice the method learned in the previous lesson. This method uses the coordinate plane as a tool and therefore promotes MP5: Use appropriate tools strategically. </a:t>
            </a:r>
            <a:endParaRPr lang="en-US" u="none" dirty="0" smtClean="0">
              <a:ea typeface="+mn-ea"/>
              <a:cs typeface="+mn-cs"/>
            </a:endParaRP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233679CA-8D16-4893-9E1B-F9773BC4A755}" type="slidenum">
              <a:rPr lang="en-US" smtClean="0"/>
              <a:pPr eaLnBrk="1" hangingPunct="1"/>
              <a:t>11</a:t>
            </a:fld>
            <a:endParaRPr lang="en-US" smtClean="0"/>
          </a:p>
        </p:txBody>
      </p:sp>
    </p:spTree>
    <p:extLst>
      <p:ext uri="{BB962C8B-B14F-4D97-AF65-F5344CB8AC3E}">
        <p14:creationId xmlns:p14="http://schemas.microsoft.com/office/powerpoint/2010/main" val="2592726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p:txBody>
          <a:bodyPr wrap="square" numCol="1" anchor="t" anchorCtr="0" compatLnSpc="1">
            <a:prstTxWarp prst="textNoShape">
              <a:avLst/>
            </a:prstTxWarp>
          </a:bodyPr>
          <a:lstStyle/>
          <a:p>
            <a:pPr algn="r" eaLnBrk="1" hangingPunct="1">
              <a:spcBef>
                <a:spcPct val="0"/>
              </a:spcBef>
              <a:defRPr/>
            </a:pPr>
            <a:r>
              <a:rPr lang="en-US" dirty="0" smtClean="0">
                <a:ea typeface="+mn-ea"/>
                <a:cs typeface="+mn-cs"/>
              </a:rPr>
              <a:t>(Time on this slide - .5 min) Time passed 6.5</a:t>
            </a:r>
          </a:p>
          <a:p>
            <a:pPr eaLnBrk="1" hangingPunct="1">
              <a:spcBef>
                <a:spcPct val="0"/>
              </a:spcBef>
              <a:defRPr/>
            </a:pPr>
            <a:r>
              <a:rPr lang="en-US" u="sng" dirty="0" smtClean="0">
                <a:ea typeface="+mn-ea"/>
                <a:cs typeface="+mn-cs"/>
              </a:rPr>
              <a:t>In-Class Notes</a:t>
            </a:r>
          </a:p>
          <a:p>
            <a:pPr marL="0" marR="0" indent="0" algn="l" defTabSz="914400" rtl="0" eaLnBrk="1" fontAlgn="base" latinLnBrk="0" hangingPunct="1">
              <a:lnSpc>
                <a:spcPct val="100000"/>
              </a:lnSpc>
              <a:spcBef>
                <a:spcPct val="0"/>
              </a:spcBef>
              <a:spcAft>
                <a:spcPct val="0"/>
              </a:spcAft>
              <a:buClrTx/>
              <a:buSzTx/>
              <a:buFontTx/>
              <a:buChar char="•"/>
              <a:tabLst/>
              <a:defRPr/>
            </a:pPr>
            <a:r>
              <a:rPr lang="en-US" dirty="0" smtClean="0">
                <a:ea typeface="+mn-ea"/>
                <a:cs typeface="+mn-cs"/>
              </a:rPr>
              <a:t> </a:t>
            </a:r>
            <a:r>
              <a:rPr lang="en-US" sz="1200" kern="1200" baseline="0" dirty="0" smtClean="0">
                <a:solidFill>
                  <a:schemeClr val="tx1"/>
                </a:solidFill>
                <a:latin typeface="+mn-lt"/>
                <a:ea typeface="ＭＳ Ｐゴシック" charset="0"/>
                <a:cs typeface="ＭＳ Ｐゴシック" charset="0"/>
              </a:rPr>
              <a:t> As a class find the length of the horizontal line segment.</a:t>
            </a:r>
            <a:endParaRPr lang="en-US" dirty="0" smtClean="0">
              <a:ea typeface="+mn-ea"/>
              <a:cs typeface="+mn-cs"/>
            </a:endParaRPr>
          </a:p>
          <a:p>
            <a:pPr eaLnBrk="1" hangingPunct="1">
              <a:spcBef>
                <a:spcPct val="0"/>
              </a:spcBef>
              <a:buFontTx/>
              <a:buChar char="•"/>
              <a:defRPr/>
            </a:pPr>
            <a:endParaRPr lang="en-US" dirty="0" smtClean="0">
              <a:ea typeface="+mn-ea"/>
              <a:cs typeface="+mn-cs"/>
            </a:endParaRPr>
          </a:p>
          <a:p>
            <a:pPr eaLnBrk="1" hangingPunct="1">
              <a:spcBef>
                <a:spcPct val="0"/>
              </a:spcBef>
              <a:defRPr/>
            </a:pPr>
            <a:r>
              <a:rPr lang="en-US" u="sng" dirty="0" smtClean="0">
                <a:ea typeface="+mn-ea"/>
                <a:cs typeface="+mn-cs"/>
              </a:rPr>
              <a:t>Preparation Notes</a:t>
            </a:r>
          </a:p>
          <a:p>
            <a:pPr marL="171450" indent="-171450" eaLnBrk="1" hangingPunct="1">
              <a:spcBef>
                <a:spcPct val="0"/>
              </a:spcBef>
              <a:buFont typeface="Arial" pitchFamily="34" charset="0"/>
              <a:buChar char="•"/>
              <a:defRPr/>
            </a:pPr>
            <a:endParaRPr lang="en-US" u="sng" dirty="0" smtClean="0">
              <a:ea typeface="+mn-ea"/>
              <a:cs typeface="+mn-cs"/>
            </a:endParaRP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233679CA-8D16-4893-9E1B-F9773BC4A755}" type="slidenum">
              <a:rPr lang="en-US" smtClean="0"/>
              <a:pPr eaLnBrk="1" hangingPunct="1"/>
              <a:t>12</a:t>
            </a:fld>
            <a:endParaRPr lang="en-US" smtClean="0"/>
          </a:p>
        </p:txBody>
      </p:sp>
    </p:spTree>
    <p:extLst>
      <p:ext uri="{BB962C8B-B14F-4D97-AF65-F5344CB8AC3E}">
        <p14:creationId xmlns:p14="http://schemas.microsoft.com/office/powerpoint/2010/main" val="33289603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p:txBody>
          <a:bodyPr wrap="square" numCol="1" anchor="t" anchorCtr="0" compatLnSpc="1">
            <a:prstTxWarp prst="textNoShape">
              <a:avLst/>
            </a:prstTxWarp>
          </a:bodyPr>
          <a:lstStyle/>
          <a:p>
            <a:pPr algn="r" eaLnBrk="1" hangingPunct="1">
              <a:spcBef>
                <a:spcPct val="0"/>
              </a:spcBef>
              <a:defRPr/>
            </a:pPr>
            <a:r>
              <a:rPr lang="en-US" dirty="0" smtClean="0">
                <a:ea typeface="+mn-ea"/>
                <a:cs typeface="+mn-cs"/>
              </a:rPr>
              <a:t>(Time on this slide – .5 min) Time passed</a:t>
            </a:r>
            <a:r>
              <a:rPr lang="en-US" baseline="0" dirty="0" smtClean="0">
                <a:ea typeface="+mn-ea"/>
                <a:cs typeface="+mn-cs"/>
              </a:rPr>
              <a:t> 7</a:t>
            </a:r>
            <a:r>
              <a:rPr lang="en-US" dirty="0" smtClean="0">
                <a:ea typeface="+mn-ea"/>
                <a:cs typeface="+mn-cs"/>
              </a:rPr>
              <a:t> min</a:t>
            </a:r>
          </a:p>
          <a:p>
            <a:pPr eaLnBrk="1" hangingPunct="1">
              <a:spcBef>
                <a:spcPct val="0"/>
              </a:spcBef>
              <a:defRPr/>
            </a:pPr>
            <a:r>
              <a:rPr lang="en-US" u="sng" dirty="0" smtClean="0">
                <a:ea typeface="+mn-ea"/>
                <a:cs typeface="+mn-cs"/>
              </a:rPr>
              <a:t>In-Class Notes</a:t>
            </a:r>
          </a:p>
          <a:p>
            <a:pPr marL="0" marR="0" indent="0" algn="l" defTabSz="914400" rtl="0" eaLnBrk="1" fontAlgn="base" latinLnBrk="0" hangingPunct="1">
              <a:lnSpc>
                <a:spcPct val="100000"/>
              </a:lnSpc>
              <a:spcBef>
                <a:spcPct val="0"/>
              </a:spcBef>
              <a:spcAft>
                <a:spcPct val="0"/>
              </a:spcAft>
              <a:buClrTx/>
              <a:buSzTx/>
              <a:buFontTx/>
              <a:buChar char="•"/>
              <a:tabLst/>
              <a:defRPr/>
            </a:pPr>
            <a:r>
              <a:rPr lang="en-US" dirty="0" smtClean="0">
                <a:ea typeface="+mn-ea"/>
                <a:cs typeface="+mn-cs"/>
              </a:rPr>
              <a:t> </a:t>
            </a:r>
            <a:r>
              <a:rPr lang="en-US" sz="1200" kern="1200" baseline="0" dirty="0" smtClean="0">
                <a:solidFill>
                  <a:schemeClr val="tx1"/>
                </a:solidFill>
                <a:latin typeface="+mn-lt"/>
                <a:ea typeface="ＭＳ Ｐゴシック" charset="0"/>
                <a:cs typeface="ＭＳ Ｐゴシック" charset="0"/>
              </a:rPr>
              <a:t> As a class find the length of the horizontal line segment.</a:t>
            </a:r>
            <a:endParaRPr lang="en-US" dirty="0" smtClean="0">
              <a:ea typeface="+mn-ea"/>
              <a:cs typeface="+mn-cs"/>
            </a:endParaRPr>
          </a:p>
          <a:p>
            <a:pPr eaLnBrk="1" hangingPunct="1">
              <a:spcBef>
                <a:spcPct val="0"/>
              </a:spcBef>
              <a:buFontTx/>
              <a:buChar char="•"/>
              <a:defRPr/>
            </a:pPr>
            <a:endParaRPr lang="en-US" dirty="0" smtClean="0">
              <a:ea typeface="+mn-ea"/>
              <a:cs typeface="+mn-cs"/>
            </a:endParaRPr>
          </a:p>
          <a:p>
            <a:pPr eaLnBrk="1" hangingPunct="1">
              <a:spcBef>
                <a:spcPct val="0"/>
              </a:spcBef>
              <a:defRPr/>
            </a:pPr>
            <a:r>
              <a:rPr lang="en-US" u="sng" dirty="0" smtClean="0">
                <a:ea typeface="+mn-ea"/>
                <a:cs typeface="+mn-cs"/>
              </a:rPr>
              <a:t>Preparation Notes</a:t>
            </a:r>
          </a:p>
          <a:p>
            <a:pPr marL="171450" indent="-171450" eaLnBrk="1" hangingPunct="1">
              <a:spcBef>
                <a:spcPct val="0"/>
              </a:spcBef>
              <a:buFont typeface="Arial" pitchFamily="34" charset="0"/>
              <a:buChar char="•"/>
              <a:defRPr/>
            </a:pPr>
            <a:endParaRPr lang="en-US" u="sng" dirty="0" smtClean="0">
              <a:ea typeface="+mn-ea"/>
              <a:cs typeface="+mn-cs"/>
            </a:endParaRP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233679CA-8D16-4893-9E1B-F9773BC4A755}" type="slidenum">
              <a:rPr lang="en-US" smtClean="0"/>
              <a:pPr eaLnBrk="1" hangingPunct="1"/>
              <a:t>13</a:t>
            </a:fld>
            <a:endParaRPr lang="en-US" smtClean="0"/>
          </a:p>
        </p:txBody>
      </p:sp>
    </p:spTree>
    <p:extLst>
      <p:ext uri="{BB962C8B-B14F-4D97-AF65-F5344CB8AC3E}">
        <p14:creationId xmlns:p14="http://schemas.microsoft.com/office/powerpoint/2010/main" val="41006767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p:txBody>
          <a:bodyPr wrap="square" numCol="1" anchor="t" anchorCtr="0" compatLnSpc="1">
            <a:prstTxWarp prst="textNoShape">
              <a:avLst/>
            </a:prstTxWarp>
          </a:bodyPr>
          <a:lstStyle/>
          <a:p>
            <a:pPr algn="r" eaLnBrk="1" hangingPunct="1">
              <a:spcBef>
                <a:spcPct val="0"/>
              </a:spcBef>
              <a:defRPr/>
            </a:pPr>
            <a:r>
              <a:rPr lang="en-US" dirty="0" smtClean="0">
                <a:ea typeface="+mn-ea"/>
                <a:cs typeface="+mn-cs"/>
              </a:rPr>
              <a:t>(Time on this slide – 2 min) Time passed 9 min</a:t>
            </a:r>
          </a:p>
          <a:p>
            <a:pPr eaLnBrk="1" hangingPunct="1">
              <a:spcBef>
                <a:spcPct val="0"/>
              </a:spcBef>
              <a:defRPr/>
            </a:pPr>
            <a:r>
              <a:rPr lang="en-US" u="sng" dirty="0" smtClean="0">
                <a:ea typeface="+mn-ea"/>
                <a:cs typeface="+mn-cs"/>
              </a:rPr>
              <a:t>In-Class Notes</a:t>
            </a:r>
          </a:p>
          <a:p>
            <a:pPr eaLnBrk="1" hangingPunct="1">
              <a:spcBef>
                <a:spcPct val="0"/>
              </a:spcBef>
              <a:buFontTx/>
              <a:buChar char="•"/>
              <a:defRPr/>
            </a:pPr>
            <a:r>
              <a:rPr lang="en-US" dirty="0" smtClean="0">
                <a:ea typeface="+mn-ea"/>
                <a:cs typeface="+mn-cs"/>
              </a:rPr>
              <a:t> Begin by directing</a:t>
            </a:r>
            <a:r>
              <a:rPr lang="en-US" baseline="0" dirty="0" smtClean="0">
                <a:ea typeface="+mn-ea"/>
                <a:cs typeface="+mn-cs"/>
              </a:rPr>
              <a:t> students to the three questions at the bottom of page 1. </a:t>
            </a:r>
          </a:p>
          <a:p>
            <a:pPr eaLnBrk="1" hangingPunct="1">
              <a:spcBef>
                <a:spcPct val="0"/>
              </a:spcBef>
              <a:buFontTx/>
              <a:buChar char="•"/>
              <a:defRPr/>
            </a:pPr>
            <a:r>
              <a:rPr lang="en-US" baseline="0" dirty="0" smtClean="0">
                <a:ea typeface="+mn-ea"/>
                <a:cs typeface="+mn-cs"/>
              </a:rPr>
              <a:t> Using the first horizontal line segment as an example, answer the three questions for that particular example (e.g., in this example what coordinate stays the same). Student do not need to write down the answers yet since they will answer the questions more generally in the next slide. </a:t>
            </a:r>
          </a:p>
          <a:p>
            <a:pPr eaLnBrk="1" hangingPunct="1">
              <a:spcBef>
                <a:spcPct val="0"/>
              </a:spcBef>
              <a:buFontTx/>
              <a:buChar char="•"/>
              <a:defRPr/>
            </a:pPr>
            <a:endParaRPr lang="en-US" dirty="0" smtClean="0">
              <a:ea typeface="+mn-ea"/>
              <a:cs typeface="+mn-cs"/>
            </a:endParaRPr>
          </a:p>
          <a:p>
            <a:pPr eaLnBrk="1" hangingPunct="1">
              <a:spcBef>
                <a:spcPct val="0"/>
              </a:spcBef>
              <a:defRPr/>
            </a:pPr>
            <a:r>
              <a:rPr lang="en-US" u="sng" dirty="0" smtClean="0">
                <a:ea typeface="+mn-ea"/>
                <a:cs typeface="+mn-cs"/>
              </a:rPr>
              <a:t>Preparation Notes</a:t>
            </a:r>
          </a:p>
          <a:p>
            <a:pPr marL="171450" indent="-171450" eaLnBrk="1" hangingPunct="1">
              <a:spcBef>
                <a:spcPct val="0"/>
              </a:spcBef>
              <a:buFont typeface="Arial" pitchFamily="34" charset="0"/>
              <a:buChar char="•"/>
              <a:defRPr/>
            </a:pPr>
            <a:r>
              <a:rPr lang="en-US" u="none" dirty="0" smtClean="0">
                <a:ea typeface="+mn-ea"/>
                <a:cs typeface="+mn-cs"/>
              </a:rPr>
              <a:t>If</a:t>
            </a:r>
            <a:r>
              <a:rPr lang="en-US" u="none" baseline="0" dirty="0" smtClean="0">
                <a:ea typeface="+mn-ea"/>
                <a:cs typeface="+mn-cs"/>
              </a:rPr>
              <a:t> you want to do the same activity with the other two horizontal line segments on page 1 then hit the Scaffold button. This is meant as an extra support if students need to repeat the same line of reasoning with other examples before they are able to generalize some ideas for slide 19. </a:t>
            </a:r>
            <a:endParaRPr lang="en-US" u="none" dirty="0" smtClean="0">
              <a:ea typeface="+mn-ea"/>
              <a:cs typeface="+mn-cs"/>
            </a:endParaRP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233679CA-8D16-4893-9E1B-F9773BC4A755}" type="slidenum">
              <a:rPr lang="en-US" smtClean="0"/>
              <a:pPr eaLnBrk="1" hangingPunct="1"/>
              <a:t>14</a:t>
            </a:fld>
            <a:endParaRPr lang="en-US" smtClean="0"/>
          </a:p>
        </p:txBody>
      </p:sp>
    </p:spTree>
    <p:extLst>
      <p:ext uri="{BB962C8B-B14F-4D97-AF65-F5344CB8AC3E}">
        <p14:creationId xmlns:p14="http://schemas.microsoft.com/office/powerpoint/2010/main" val="11994345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p:txBody>
          <a:bodyPr wrap="square" numCol="1" anchor="t" anchorCtr="0" compatLnSpc="1">
            <a:prstTxWarp prst="textNoShape">
              <a:avLst/>
            </a:prstTxWarp>
          </a:bodyPr>
          <a:lstStyle/>
          <a:p>
            <a:pPr marL="0" indent="0" eaLnBrk="1" hangingPunct="1">
              <a:spcBef>
                <a:spcPct val="0"/>
              </a:spcBef>
              <a:buFont typeface="Arial" pitchFamily="34" charset="0"/>
              <a:buNone/>
              <a:defRPr/>
            </a:pPr>
            <a:r>
              <a:rPr lang="en-US" u="none" dirty="0" smtClean="0">
                <a:ea typeface="+mn-ea"/>
                <a:cs typeface="+mn-cs"/>
              </a:rPr>
              <a:t>Use</a:t>
            </a:r>
            <a:r>
              <a:rPr lang="en-US" u="none" baseline="0" dirty="0" smtClean="0">
                <a:ea typeface="+mn-ea"/>
                <a:cs typeface="+mn-cs"/>
              </a:rPr>
              <a:t> as directed in slide 16. </a:t>
            </a:r>
            <a:endParaRPr lang="en-US" u="none" dirty="0" smtClean="0">
              <a:ea typeface="+mn-ea"/>
              <a:cs typeface="+mn-cs"/>
            </a:endParaRP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233679CA-8D16-4893-9E1B-F9773BC4A755}" type="slidenum">
              <a:rPr lang="en-US" smtClean="0"/>
              <a:pPr eaLnBrk="1" hangingPunct="1"/>
              <a:t>15</a:t>
            </a:fld>
            <a:endParaRPr lang="en-US" smtClean="0"/>
          </a:p>
        </p:txBody>
      </p:sp>
    </p:spTree>
    <p:extLst>
      <p:ext uri="{BB962C8B-B14F-4D97-AF65-F5344CB8AC3E}">
        <p14:creationId xmlns:p14="http://schemas.microsoft.com/office/powerpoint/2010/main" val="28015498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defRPr/>
            </a:pPr>
            <a:r>
              <a:rPr lang="en-US" sz="1200" u="none" kern="1200" dirty="0" smtClean="0">
                <a:solidFill>
                  <a:schemeClr val="tx1"/>
                </a:solidFill>
                <a:latin typeface="+mn-lt"/>
                <a:ea typeface="ＭＳ Ｐゴシック" charset="0"/>
                <a:cs typeface="ＭＳ Ｐゴシック" charset="0"/>
              </a:rPr>
              <a:t>Use</a:t>
            </a:r>
            <a:r>
              <a:rPr lang="en-US" sz="1200" u="none" kern="1200" baseline="0" dirty="0" smtClean="0">
                <a:solidFill>
                  <a:schemeClr val="tx1"/>
                </a:solidFill>
                <a:latin typeface="+mn-lt"/>
                <a:ea typeface="ＭＳ Ｐゴシック" charset="0"/>
                <a:cs typeface="ＭＳ Ｐゴシック" charset="0"/>
              </a:rPr>
              <a:t> as directed in slide 16. </a:t>
            </a:r>
            <a:endParaRPr lang="en-US" sz="1200" u="none" kern="1200" dirty="0" smtClean="0">
              <a:solidFill>
                <a:schemeClr val="tx1"/>
              </a:solidFill>
              <a:latin typeface="+mn-lt"/>
              <a:ea typeface="ＭＳ Ｐゴシック" charset="0"/>
              <a:cs typeface="ＭＳ Ｐゴシック" charset="0"/>
            </a:endParaRPr>
          </a:p>
          <a:p>
            <a:pPr marL="0" indent="0" eaLnBrk="1" hangingPunct="1">
              <a:spcBef>
                <a:spcPct val="0"/>
              </a:spcBef>
              <a:buFont typeface="Arial" pitchFamily="34" charset="0"/>
              <a:buNone/>
              <a:defRPr/>
            </a:pPr>
            <a:endParaRPr lang="en-US" u="sng" dirty="0" smtClean="0">
              <a:ea typeface="+mn-ea"/>
              <a:cs typeface="+mn-cs"/>
            </a:endParaRP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233679CA-8D16-4893-9E1B-F9773BC4A755}" type="slidenum">
              <a:rPr lang="en-US" smtClean="0"/>
              <a:pPr eaLnBrk="1" hangingPunct="1"/>
              <a:t>16</a:t>
            </a:fld>
            <a:endParaRPr lang="en-US" smtClean="0"/>
          </a:p>
        </p:txBody>
      </p:sp>
    </p:spTree>
    <p:extLst>
      <p:ext uri="{BB962C8B-B14F-4D97-AF65-F5344CB8AC3E}">
        <p14:creationId xmlns:p14="http://schemas.microsoft.com/office/powerpoint/2010/main" val="11145763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p:txBody>
          <a:bodyPr wrap="square" numCol="1" anchor="t" anchorCtr="0" compatLnSpc="1">
            <a:prstTxWarp prst="textNoShape">
              <a:avLst/>
            </a:prstTxWarp>
          </a:bodyPr>
          <a:lstStyle/>
          <a:p>
            <a:pPr algn="r" eaLnBrk="1" hangingPunct="1">
              <a:spcBef>
                <a:spcPct val="0"/>
              </a:spcBef>
              <a:defRPr/>
            </a:pPr>
            <a:r>
              <a:rPr lang="en-US" dirty="0" smtClean="0">
                <a:ea typeface="+mn-ea"/>
                <a:cs typeface="+mn-cs"/>
              </a:rPr>
              <a:t>(Time on this slide – 1 min) Time passed 10 min</a:t>
            </a:r>
          </a:p>
          <a:p>
            <a:pPr eaLnBrk="1" hangingPunct="1">
              <a:spcBef>
                <a:spcPct val="0"/>
              </a:spcBef>
              <a:defRPr/>
            </a:pPr>
            <a:r>
              <a:rPr lang="en-US" u="sng" dirty="0" smtClean="0">
                <a:ea typeface="+mn-ea"/>
                <a:cs typeface="+mn-cs"/>
              </a:rPr>
              <a:t>In-Class Notes</a:t>
            </a:r>
          </a:p>
          <a:p>
            <a:pPr eaLnBrk="1" hangingPunct="1">
              <a:spcBef>
                <a:spcPct val="0"/>
              </a:spcBef>
              <a:buFontTx/>
              <a:buChar char="•"/>
              <a:defRPr/>
            </a:pPr>
            <a:r>
              <a:rPr lang="en-US" dirty="0" smtClean="0">
                <a:ea typeface="+mn-ea"/>
                <a:cs typeface="+mn-cs"/>
              </a:rPr>
              <a:t> Call</a:t>
            </a:r>
            <a:r>
              <a:rPr lang="en-US" baseline="0" dirty="0" smtClean="0">
                <a:ea typeface="+mn-ea"/>
                <a:cs typeface="+mn-cs"/>
              </a:rPr>
              <a:t> on </a:t>
            </a:r>
            <a:r>
              <a:rPr lang="en-US" dirty="0" smtClean="0">
                <a:ea typeface="+mn-ea"/>
                <a:cs typeface="+mn-cs"/>
              </a:rPr>
              <a:t>students</a:t>
            </a:r>
            <a:r>
              <a:rPr lang="en-US" baseline="0" dirty="0" smtClean="0">
                <a:ea typeface="+mn-ea"/>
                <a:cs typeface="+mn-cs"/>
              </a:rPr>
              <a:t> to answer each of the three questions. Have them give answers that are general and not tied to a specific example as they had done on slides 16-18.</a:t>
            </a:r>
          </a:p>
          <a:p>
            <a:pPr eaLnBrk="1" hangingPunct="1">
              <a:spcBef>
                <a:spcPct val="0"/>
              </a:spcBef>
              <a:buFontTx/>
              <a:buChar char="•"/>
              <a:defRPr/>
            </a:pPr>
            <a:r>
              <a:rPr lang="en-US" baseline="0" dirty="0" smtClean="0">
                <a:ea typeface="+mn-ea"/>
                <a:cs typeface="+mn-cs"/>
              </a:rPr>
              <a:t> Write down their answers on the whiteboard and have students copy the answers down in their notes. </a:t>
            </a:r>
            <a:endParaRPr lang="en-US" dirty="0" smtClean="0">
              <a:ea typeface="+mn-ea"/>
              <a:cs typeface="+mn-cs"/>
            </a:endParaRPr>
          </a:p>
          <a:p>
            <a:pPr eaLnBrk="1" hangingPunct="1">
              <a:spcBef>
                <a:spcPct val="0"/>
              </a:spcBef>
              <a:buFontTx/>
              <a:buChar char="•"/>
              <a:defRPr/>
            </a:pPr>
            <a:endParaRPr lang="en-US" dirty="0" smtClean="0">
              <a:ea typeface="+mn-ea"/>
              <a:cs typeface="+mn-cs"/>
            </a:endParaRPr>
          </a:p>
          <a:p>
            <a:pPr eaLnBrk="1" hangingPunct="1">
              <a:spcBef>
                <a:spcPct val="0"/>
              </a:spcBef>
              <a:defRPr/>
            </a:pPr>
            <a:r>
              <a:rPr lang="en-US" u="sng" dirty="0" smtClean="0">
                <a:ea typeface="+mn-ea"/>
                <a:cs typeface="+mn-cs"/>
              </a:rPr>
              <a:t>Preparation Notes</a:t>
            </a:r>
          </a:p>
          <a:p>
            <a:pPr marL="171450" indent="-171450" eaLnBrk="1" hangingPunct="1">
              <a:spcBef>
                <a:spcPct val="0"/>
              </a:spcBef>
              <a:buFont typeface="Arial" pitchFamily="34" charset="0"/>
              <a:buChar char="•"/>
              <a:defRPr/>
            </a:pPr>
            <a:r>
              <a:rPr lang="en-US" u="none" dirty="0" smtClean="0">
                <a:ea typeface="+mn-ea"/>
                <a:cs typeface="+mn-cs"/>
              </a:rPr>
              <a:t>Having</a:t>
            </a:r>
            <a:r>
              <a:rPr lang="en-US" u="none" baseline="0" dirty="0" smtClean="0">
                <a:ea typeface="+mn-ea"/>
                <a:cs typeface="+mn-cs"/>
              </a:rPr>
              <a:t> students generalize a process or observation promotes MP 2: Reason abstractly and quantitatively. Doing this through the use of multiple examples prior to generalizing can also support MP 8: Look for and express regularity in repeated reasoning. </a:t>
            </a:r>
          </a:p>
          <a:p>
            <a:pPr marL="171450" indent="-171450" eaLnBrk="1" hangingPunct="1">
              <a:spcBef>
                <a:spcPct val="0"/>
              </a:spcBef>
              <a:buFont typeface="Arial" pitchFamily="34" charset="0"/>
              <a:buChar char="•"/>
              <a:defRPr/>
            </a:pPr>
            <a:r>
              <a:rPr lang="en-US" u="none" baseline="0" dirty="0" smtClean="0">
                <a:ea typeface="+mn-ea"/>
                <a:cs typeface="+mn-cs"/>
              </a:rPr>
              <a:t>If you cannot record students answers on a white board then click the Answer button. </a:t>
            </a:r>
            <a:endParaRPr lang="en-US" u="none" dirty="0" smtClean="0">
              <a:ea typeface="+mn-ea"/>
              <a:cs typeface="+mn-cs"/>
            </a:endParaRP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233679CA-8D16-4893-9E1B-F9773BC4A755}" type="slidenum">
              <a:rPr lang="en-US" smtClean="0"/>
              <a:pPr eaLnBrk="1" hangingPunct="1"/>
              <a:t>17</a:t>
            </a:fld>
            <a:endParaRPr lang="en-US" smtClean="0"/>
          </a:p>
        </p:txBody>
      </p:sp>
    </p:spTree>
    <p:extLst>
      <p:ext uri="{BB962C8B-B14F-4D97-AF65-F5344CB8AC3E}">
        <p14:creationId xmlns:p14="http://schemas.microsoft.com/office/powerpoint/2010/main" val="8698443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p:txBody>
          <a:bodyPr wrap="square" numCol="1" anchor="t" anchorCtr="0" compatLnSpc="1">
            <a:prstTxWarp prst="textNoShape">
              <a:avLst/>
            </a:prstTxWarp>
          </a:bodyPr>
          <a:lstStyle/>
          <a:p>
            <a:pPr marL="0" indent="0" eaLnBrk="1" hangingPunct="1">
              <a:spcBef>
                <a:spcPct val="0"/>
              </a:spcBef>
              <a:buFont typeface="Arial" pitchFamily="34" charset="0"/>
              <a:buNone/>
              <a:defRPr/>
            </a:pPr>
            <a:r>
              <a:rPr lang="en-US" u="none" dirty="0" smtClean="0">
                <a:ea typeface="+mn-ea"/>
                <a:cs typeface="+mn-cs"/>
              </a:rPr>
              <a:t>Use</a:t>
            </a:r>
            <a:r>
              <a:rPr lang="en-US" u="none" baseline="0" dirty="0" smtClean="0">
                <a:ea typeface="+mn-ea"/>
                <a:cs typeface="+mn-cs"/>
              </a:rPr>
              <a:t> as indicated on slide 19. </a:t>
            </a:r>
            <a:endParaRPr lang="en-US" u="none" dirty="0" smtClean="0">
              <a:ea typeface="+mn-ea"/>
              <a:cs typeface="+mn-cs"/>
            </a:endParaRP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233679CA-8D16-4893-9E1B-F9773BC4A755}" type="slidenum">
              <a:rPr lang="en-US" smtClean="0"/>
              <a:pPr eaLnBrk="1" hangingPunct="1"/>
              <a:t>18</a:t>
            </a:fld>
            <a:endParaRPr lang="en-US" smtClean="0"/>
          </a:p>
        </p:txBody>
      </p:sp>
    </p:spTree>
    <p:extLst>
      <p:ext uri="{BB962C8B-B14F-4D97-AF65-F5344CB8AC3E}">
        <p14:creationId xmlns:p14="http://schemas.microsoft.com/office/powerpoint/2010/main" val="26113743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p:txBody>
          <a:bodyPr wrap="square" numCol="1" anchor="t" anchorCtr="0" compatLnSpc="1">
            <a:prstTxWarp prst="textNoShape">
              <a:avLst/>
            </a:prstTxWarp>
          </a:bodyPr>
          <a:lstStyle/>
          <a:p>
            <a:pPr algn="r" eaLnBrk="1" hangingPunct="1">
              <a:spcBef>
                <a:spcPct val="0"/>
              </a:spcBef>
              <a:defRPr/>
            </a:pPr>
            <a:r>
              <a:rPr lang="en-US" dirty="0" smtClean="0">
                <a:ea typeface="+mn-ea"/>
                <a:cs typeface="+mn-cs"/>
              </a:rPr>
              <a:t>(Time on this slide – .5 min) Time passed 10.5 min</a:t>
            </a:r>
          </a:p>
          <a:p>
            <a:pPr eaLnBrk="1" hangingPunct="1">
              <a:spcBef>
                <a:spcPct val="0"/>
              </a:spcBef>
              <a:defRPr/>
            </a:pPr>
            <a:r>
              <a:rPr lang="en-US" u="sng" dirty="0" smtClean="0">
                <a:ea typeface="+mn-ea"/>
                <a:cs typeface="+mn-cs"/>
              </a:rPr>
              <a:t>In-Class Notes</a:t>
            </a:r>
          </a:p>
          <a:p>
            <a:pPr eaLnBrk="1" hangingPunct="1">
              <a:spcBef>
                <a:spcPct val="0"/>
              </a:spcBef>
              <a:buFontTx/>
              <a:buChar char="•"/>
              <a:defRPr/>
            </a:pPr>
            <a:r>
              <a:rPr lang="en-US" dirty="0" smtClean="0">
                <a:ea typeface="+mn-ea"/>
                <a:cs typeface="+mn-cs"/>
              </a:rPr>
              <a:t> Go over the length</a:t>
            </a:r>
            <a:r>
              <a:rPr lang="en-US" baseline="0" dirty="0" smtClean="0">
                <a:ea typeface="+mn-ea"/>
                <a:cs typeface="+mn-cs"/>
              </a:rPr>
              <a:t> of the first horizontal line segment which was found using Method #1.</a:t>
            </a:r>
          </a:p>
          <a:p>
            <a:pPr eaLnBrk="1" hangingPunct="1">
              <a:spcBef>
                <a:spcPct val="0"/>
              </a:spcBef>
              <a:buFontTx/>
              <a:buChar char="•"/>
              <a:defRPr/>
            </a:pPr>
            <a:r>
              <a:rPr lang="en-US" baseline="0" dirty="0" smtClean="0">
                <a:ea typeface="+mn-ea"/>
                <a:cs typeface="+mn-cs"/>
              </a:rPr>
              <a:t> Using the relationship found between the coordinate that changes and the line segment length, calculate the length of the line segment using Method #2.</a:t>
            </a:r>
          </a:p>
          <a:p>
            <a:pPr eaLnBrk="1" hangingPunct="1">
              <a:spcBef>
                <a:spcPct val="0"/>
              </a:spcBef>
              <a:buFontTx/>
              <a:buChar char="•"/>
              <a:defRPr/>
            </a:pPr>
            <a:r>
              <a:rPr lang="en-US" baseline="0" dirty="0" smtClean="0">
                <a:ea typeface="+mn-ea"/>
                <a:cs typeface="+mn-cs"/>
              </a:rPr>
              <a:t> Check that the answers matches using the two methods. </a:t>
            </a:r>
            <a:endParaRPr lang="en-US" dirty="0" smtClean="0">
              <a:ea typeface="+mn-ea"/>
              <a:cs typeface="+mn-cs"/>
            </a:endParaRPr>
          </a:p>
          <a:p>
            <a:pPr eaLnBrk="1" hangingPunct="1">
              <a:spcBef>
                <a:spcPct val="0"/>
              </a:spcBef>
              <a:buFontTx/>
              <a:buChar char="•"/>
              <a:defRPr/>
            </a:pPr>
            <a:endParaRPr lang="en-US" dirty="0" smtClean="0">
              <a:ea typeface="+mn-ea"/>
              <a:cs typeface="+mn-cs"/>
            </a:endParaRPr>
          </a:p>
          <a:p>
            <a:pPr eaLnBrk="1" hangingPunct="1">
              <a:spcBef>
                <a:spcPct val="0"/>
              </a:spcBef>
              <a:defRPr/>
            </a:pPr>
            <a:r>
              <a:rPr lang="en-US" u="sng" dirty="0" smtClean="0">
                <a:ea typeface="+mn-ea"/>
                <a:cs typeface="+mn-cs"/>
              </a:rPr>
              <a:t>Preparation Notes</a:t>
            </a:r>
          </a:p>
          <a:p>
            <a:pPr marL="171450" indent="-171450" eaLnBrk="1" hangingPunct="1">
              <a:spcBef>
                <a:spcPct val="0"/>
              </a:spcBef>
              <a:buFont typeface="Arial" pitchFamily="34" charset="0"/>
              <a:buChar char="•"/>
              <a:defRPr/>
            </a:pPr>
            <a:r>
              <a:rPr lang="en-US" u="none" dirty="0" smtClean="0">
                <a:ea typeface="+mn-ea"/>
                <a:cs typeface="+mn-cs"/>
              </a:rPr>
              <a:t>This</a:t>
            </a:r>
            <a:r>
              <a:rPr lang="en-US" u="none" baseline="0" dirty="0" smtClean="0">
                <a:ea typeface="+mn-ea"/>
                <a:cs typeface="+mn-cs"/>
              </a:rPr>
              <a:t> first horizontal line segment may take some support from you to get students to understand and use Method #2. Tying an observation made to a new procedure might take some teacher direction. However this practice of using different strategies and showing that they all make sense and provide the same result is an opportunity for students to experience MP 1: Make sense of problems and persevere in solving them. </a:t>
            </a:r>
            <a:endParaRPr lang="en-US" u="none" dirty="0" smtClean="0">
              <a:ea typeface="+mn-ea"/>
              <a:cs typeface="+mn-cs"/>
            </a:endParaRP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233679CA-8D16-4893-9E1B-F9773BC4A755}" type="slidenum">
              <a:rPr lang="en-US" smtClean="0"/>
              <a:pPr eaLnBrk="1" hangingPunct="1"/>
              <a:t>19</a:t>
            </a:fld>
            <a:endParaRPr lang="en-US" smtClean="0"/>
          </a:p>
        </p:txBody>
      </p:sp>
    </p:spTree>
    <p:extLst>
      <p:ext uri="{BB962C8B-B14F-4D97-AF65-F5344CB8AC3E}">
        <p14:creationId xmlns:p14="http://schemas.microsoft.com/office/powerpoint/2010/main" val="2381498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charset="-128"/>
            </a:endParaRP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2D53E6C6-4901-4F0F-A7AE-993CCFE217A4}" type="slidenum">
              <a:rPr lang="en-US" smtClean="0"/>
              <a:pPr eaLnBrk="1" hangingPunct="1"/>
              <a:t>2</a:t>
            </a:fld>
            <a:endParaRPr lang="en-US" smtClean="0"/>
          </a:p>
        </p:txBody>
      </p:sp>
    </p:spTree>
    <p:extLst>
      <p:ext uri="{BB962C8B-B14F-4D97-AF65-F5344CB8AC3E}">
        <p14:creationId xmlns:p14="http://schemas.microsoft.com/office/powerpoint/2010/main" val="17091974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p:txBody>
          <a:bodyPr wrap="square" numCol="1" anchor="t" anchorCtr="0" compatLnSpc="1">
            <a:prstTxWarp prst="textNoShape">
              <a:avLst/>
            </a:prstTxWarp>
          </a:bodyPr>
          <a:lstStyle/>
          <a:p>
            <a:pPr algn="r" eaLnBrk="1" hangingPunct="1">
              <a:spcBef>
                <a:spcPct val="0"/>
              </a:spcBef>
              <a:defRPr/>
            </a:pPr>
            <a:r>
              <a:rPr lang="en-US" dirty="0" smtClean="0">
                <a:ea typeface="+mn-ea"/>
                <a:cs typeface="+mn-cs"/>
              </a:rPr>
              <a:t>(Time on this slide - .5 min) Time passed 11 min</a:t>
            </a: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In-Class Notes</a:t>
            </a:r>
          </a:p>
          <a:p>
            <a:pPr eaLnBrk="1" hangingPunct="1">
              <a:spcBef>
                <a:spcPct val="0"/>
              </a:spcBef>
              <a:buFontTx/>
              <a:buChar char="•"/>
              <a:defRPr/>
            </a:pPr>
            <a:r>
              <a:rPr lang="en-US" sz="1200" kern="1200" dirty="0" smtClean="0">
                <a:solidFill>
                  <a:schemeClr val="tx1"/>
                </a:solidFill>
                <a:latin typeface="+mn-lt"/>
                <a:ea typeface="ＭＳ Ｐゴシック" charset="0"/>
                <a:cs typeface="ＭＳ Ｐゴシック" charset="0"/>
              </a:rPr>
              <a:t> Go over the length</a:t>
            </a:r>
            <a:r>
              <a:rPr lang="en-US" sz="1200" kern="1200" baseline="0" dirty="0" smtClean="0">
                <a:solidFill>
                  <a:schemeClr val="tx1"/>
                </a:solidFill>
                <a:latin typeface="+mn-lt"/>
                <a:ea typeface="ＭＳ Ｐゴシック" charset="0"/>
                <a:cs typeface="ＭＳ Ｐゴシック" charset="0"/>
              </a:rPr>
              <a:t> of the second horizontal line segment which was found using Method #1.</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Using the relationship found between the coordinate that changes and the line segment length, calculate the length of the line segment using Method #2.</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Check that the answers matches using the two methods. </a:t>
            </a: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buFontTx/>
              <a:buChar char="•"/>
              <a:defRPr/>
            </a:pP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Preparation Notes</a:t>
            </a:r>
          </a:p>
          <a:p>
            <a:pPr marL="171450" indent="-171450" eaLnBrk="1" hangingPunct="1">
              <a:spcBef>
                <a:spcPct val="0"/>
              </a:spcBef>
              <a:buFont typeface="Arial" pitchFamily="34" charset="0"/>
              <a:buChar char="•"/>
              <a:defRPr/>
            </a:pPr>
            <a:r>
              <a:rPr lang="en-US" sz="1200" u="none" kern="1200" dirty="0" smtClean="0">
                <a:solidFill>
                  <a:schemeClr val="tx1"/>
                </a:solidFill>
                <a:latin typeface="+mn-lt"/>
                <a:ea typeface="ＭＳ Ｐゴシック" charset="0"/>
                <a:cs typeface="ＭＳ Ｐゴシック" charset="0"/>
              </a:rPr>
              <a:t>Again </a:t>
            </a:r>
            <a:r>
              <a:rPr lang="en-US" sz="1200" u="none" kern="1200" baseline="0" dirty="0" smtClean="0">
                <a:solidFill>
                  <a:schemeClr val="tx1"/>
                </a:solidFill>
                <a:latin typeface="+mn-lt"/>
                <a:ea typeface="ＭＳ Ｐゴシック" charset="0"/>
                <a:cs typeface="ＭＳ Ｐゴシック" charset="0"/>
              </a:rPr>
              <a:t>this practice of using different strategies and showing that they all make sense and provide the same result is an opportunity for students to experience MP 1: Make sense of problems and persevere in solving them. </a:t>
            </a:r>
            <a:endParaRPr lang="en-US" sz="1200" u="none" kern="1200" dirty="0" smtClean="0">
              <a:solidFill>
                <a:schemeClr val="tx1"/>
              </a:solidFill>
              <a:latin typeface="+mn-lt"/>
              <a:ea typeface="ＭＳ Ｐゴシック" charset="0"/>
              <a:cs typeface="ＭＳ Ｐゴシック" charset="0"/>
            </a:endParaRPr>
          </a:p>
          <a:p>
            <a:pPr marL="171450" indent="-171450" eaLnBrk="1" hangingPunct="1">
              <a:spcBef>
                <a:spcPct val="0"/>
              </a:spcBef>
              <a:buFont typeface="Arial" pitchFamily="34" charset="0"/>
              <a:buChar char="•"/>
              <a:defRPr/>
            </a:pPr>
            <a:endParaRPr lang="en-US" u="sng" dirty="0" smtClean="0">
              <a:ea typeface="+mn-ea"/>
              <a:cs typeface="+mn-cs"/>
            </a:endParaRP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233679CA-8D16-4893-9E1B-F9773BC4A755}" type="slidenum">
              <a:rPr lang="en-US" smtClean="0"/>
              <a:pPr eaLnBrk="1" hangingPunct="1"/>
              <a:t>20</a:t>
            </a:fld>
            <a:endParaRPr lang="en-US" smtClean="0"/>
          </a:p>
        </p:txBody>
      </p:sp>
    </p:spTree>
    <p:extLst>
      <p:ext uri="{BB962C8B-B14F-4D97-AF65-F5344CB8AC3E}">
        <p14:creationId xmlns:p14="http://schemas.microsoft.com/office/powerpoint/2010/main" val="26088686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p:txBody>
          <a:bodyPr wrap="square" numCol="1" anchor="t" anchorCtr="0" compatLnSpc="1">
            <a:prstTxWarp prst="textNoShape">
              <a:avLst/>
            </a:prstTxWarp>
          </a:bodyPr>
          <a:lstStyle/>
          <a:p>
            <a:pPr algn="r" eaLnBrk="1" hangingPunct="1">
              <a:spcBef>
                <a:spcPct val="0"/>
              </a:spcBef>
              <a:defRPr/>
            </a:pPr>
            <a:r>
              <a:rPr lang="en-US" dirty="0" smtClean="0">
                <a:ea typeface="+mn-ea"/>
                <a:cs typeface="+mn-cs"/>
              </a:rPr>
              <a:t>(Time on this slide - .5 min) Time passed 11.5</a:t>
            </a:r>
            <a:r>
              <a:rPr lang="en-US" baseline="0" dirty="0" smtClean="0">
                <a:ea typeface="+mn-ea"/>
                <a:cs typeface="+mn-cs"/>
              </a:rPr>
              <a:t> min</a:t>
            </a:r>
            <a:endParaRPr lang="en-US" dirty="0" smtClean="0">
              <a:ea typeface="+mn-ea"/>
              <a:cs typeface="+mn-cs"/>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In-Class Notes</a:t>
            </a:r>
          </a:p>
          <a:p>
            <a:pPr eaLnBrk="1" hangingPunct="1">
              <a:spcBef>
                <a:spcPct val="0"/>
              </a:spcBef>
              <a:buFontTx/>
              <a:buChar char="•"/>
              <a:defRPr/>
            </a:pPr>
            <a:r>
              <a:rPr lang="en-US" sz="1200" kern="1200" dirty="0" smtClean="0">
                <a:solidFill>
                  <a:schemeClr val="tx1"/>
                </a:solidFill>
                <a:latin typeface="+mn-lt"/>
                <a:ea typeface="ＭＳ Ｐゴシック" charset="0"/>
                <a:cs typeface="ＭＳ Ｐゴシック" charset="0"/>
              </a:rPr>
              <a:t> Go over the length</a:t>
            </a:r>
            <a:r>
              <a:rPr lang="en-US" sz="1200" kern="1200" baseline="0" dirty="0" smtClean="0">
                <a:solidFill>
                  <a:schemeClr val="tx1"/>
                </a:solidFill>
                <a:latin typeface="+mn-lt"/>
                <a:ea typeface="ＭＳ Ｐゴシック" charset="0"/>
                <a:cs typeface="ＭＳ Ｐゴシック" charset="0"/>
              </a:rPr>
              <a:t> of the third horizontal line segment which was found using Method #1.</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Using the relationship found between the coordinate that changes and the line segment length, calculate the length of the line segment using Method #2.</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Check that the answers matches using the two methods. </a:t>
            </a: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buFontTx/>
              <a:buChar char="•"/>
              <a:defRPr/>
            </a:pP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Preparation Notes</a:t>
            </a:r>
          </a:p>
          <a:p>
            <a:pPr marL="171450" indent="-171450" eaLnBrk="1" hangingPunct="1">
              <a:spcBef>
                <a:spcPct val="0"/>
              </a:spcBef>
              <a:buFont typeface="Arial" pitchFamily="34" charset="0"/>
              <a:buChar char="•"/>
              <a:defRPr/>
            </a:pPr>
            <a:r>
              <a:rPr lang="en-US" sz="1200" u="none" kern="1200" dirty="0" smtClean="0">
                <a:solidFill>
                  <a:schemeClr val="tx1"/>
                </a:solidFill>
                <a:latin typeface="+mn-lt"/>
                <a:ea typeface="ＭＳ Ｐゴシック" charset="0"/>
                <a:cs typeface="ＭＳ Ｐゴシック" charset="0"/>
              </a:rPr>
              <a:t>Again </a:t>
            </a:r>
            <a:r>
              <a:rPr lang="en-US" sz="1200" u="none" kern="1200" baseline="0" dirty="0" smtClean="0">
                <a:solidFill>
                  <a:schemeClr val="tx1"/>
                </a:solidFill>
                <a:latin typeface="+mn-lt"/>
                <a:ea typeface="ＭＳ Ｐゴシック" charset="0"/>
                <a:cs typeface="ＭＳ Ｐゴシック" charset="0"/>
              </a:rPr>
              <a:t>this practice of using different strategies and showing that they all make sense and provide the same result is an opportunity for students to experience MP 1: Make sense of problems and persevere in solving them. </a:t>
            </a:r>
            <a:endParaRPr lang="en-US" sz="1200" u="none" kern="1200" dirty="0" smtClean="0">
              <a:solidFill>
                <a:schemeClr val="tx1"/>
              </a:solidFill>
              <a:latin typeface="+mn-lt"/>
              <a:ea typeface="ＭＳ Ｐゴシック" charset="0"/>
              <a:cs typeface="ＭＳ Ｐゴシック" charset="0"/>
            </a:endParaRPr>
          </a:p>
          <a:p>
            <a:pPr marL="171450" indent="-171450" eaLnBrk="1" hangingPunct="1">
              <a:spcBef>
                <a:spcPct val="0"/>
              </a:spcBef>
              <a:buFont typeface="Arial" pitchFamily="34" charset="0"/>
              <a:buChar char="•"/>
              <a:defRPr/>
            </a:pPr>
            <a:endParaRPr lang="en-US" u="sng" dirty="0" smtClean="0">
              <a:ea typeface="+mn-ea"/>
              <a:cs typeface="+mn-cs"/>
            </a:endParaRP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233679CA-8D16-4893-9E1B-F9773BC4A755}" type="slidenum">
              <a:rPr lang="en-US" smtClean="0"/>
              <a:pPr eaLnBrk="1" hangingPunct="1"/>
              <a:t>21</a:t>
            </a:fld>
            <a:endParaRPr lang="en-US" smtClean="0"/>
          </a:p>
        </p:txBody>
      </p:sp>
    </p:spTree>
    <p:extLst>
      <p:ext uri="{BB962C8B-B14F-4D97-AF65-F5344CB8AC3E}">
        <p14:creationId xmlns:p14="http://schemas.microsoft.com/office/powerpoint/2010/main" val="30623732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p:txBody>
          <a:bodyPr wrap="square" numCol="1" anchor="t" anchorCtr="0" compatLnSpc="1">
            <a:prstTxWarp prst="textNoShape">
              <a:avLst/>
            </a:prstTxWarp>
          </a:bodyPr>
          <a:lstStyle/>
          <a:p>
            <a:pPr algn="r" eaLnBrk="1" hangingPunct="1">
              <a:spcBef>
                <a:spcPct val="0"/>
              </a:spcBef>
              <a:defRPr/>
            </a:pPr>
            <a:r>
              <a:rPr lang="en-US" dirty="0" smtClean="0">
                <a:ea typeface="+mn-ea"/>
                <a:cs typeface="+mn-cs"/>
              </a:rPr>
              <a:t>(Time on this slide - .5 min) Time passed 12 min</a:t>
            </a: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In-Class Notes</a:t>
            </a:r>
          </a:p>
          <a:p>
            <a:pPr marL="0" marR="0" indent="0" algn="l" defTabSz="914400" rtl="0" eaLnBrk="1" fontAlgn="base" latinLnBrk="0" hangingPunct="1">
              <a:lnSpc>
                <a:spcPct val="100000"/>
              </a:lnSpc>
              <a:spcBef>
                <a:spcPct val="0"/>
              </a:spcBef>
              <a:spcAft>
                <a:spcPct val="0"/>
              </a:spcAft>
              <a:buClrTx/>
              <a:buSzTx/>
              <a:buFontTx/>
              <a:buChar char="•"/>
              <a:tabLst/>
              <a:defRPr/>
            </a:pPr>
            <a:r>
              <a:rPr lang="en-US" sz="1200" kern="1200" dirty="0" smtClean="0">
                <a:solidFill>
                  <a:schemeClr val="tx1"/>
                </a:solidFill>
                <a:latin typeface="+mn-lt"/>
                <a:ea typeface="ＭＳ Ｐゴシック" charset="0"/>
                <a:cs typeface="ＭＳ Ｐゴシック" charset="0"/>
              </a:rPr>
              <a:t> </a:t>
            </a:r>
            <a:r>
              <a:rPr lang="en-US" sz="1200" kern="1200" baseline="0" dirty="0" smtClean="0">
                <a:solidFill>
                  <a:schemeClr val="tx1"/>
                </a:solidFill>
                <a:latin typeface="+mn-lt"/>
                <a:ea typeface="ＭＳ Ｐゴシック" charset="0"/>
                <a:cs typeface="ＭＳ Ｐゴシック" charset="0"/>
              </a:rPr>
              <a:t> As a class find the length of the vertical line segment.</a:t>
            </a: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buFontTx/>
              <a:buChar char="•"/>
              <a:defRPr/>
            </a:pP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Preparation Notes</a:t>
            </a:r>
          </a:p>
          <a:p>
            <a:pPr marL="171450" indent="-171450" eaLnBrk="1" hangingPunct="1">
              <a:spcBef>
                <a:spcPct val="0"/>
              </a:spcBef>
              <a:buFont typeface="Arial" pitchFamily="34" charset="0"/>
              <a:buChar char="•"/>
              <a:defRPr/>
            </a:pPr>
            <a:r>
              <a:rPr lang="en-US" u="none" dirty="0" smtClean="0">
                <a:ea typeface="+mn-ea"/>
                <a:cs typeface="+mn-cs"/>
              </a:rPr>
              <a:t>Again</a:t>
            </a:r>
            <a:r>
              <a:rPr lang="en-US" u="none" baseline="0" dirty="0" smtClean="0">
                <a:ea typeface="+mn-ea"/>
                <a:cs typeface="+mn-cs"/>
              </a:rPr>
              <a:t> this is an opportunity for students to use the method they learned in the previous lesson and to engage in MP 5: Use appropriate tools strategically. </a:t>
            </a:r>
            <a:endParaRPr lang="en-US" u="none" dirty="0" smtClean="0">
              <a:ea typeface="+mn-ea"/>
              <a:cs typeface="+mn-cs"/>
            </a:endParaRP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233679CA-8D16-4893-9E1B-F9773BC4A755}" type="slidenum">
              <a:rPr lang="en-US" smtClean="0"/>
              <a:pPr eaLnBrk="1" hangingPunct="1"/>
              <a:t>22</a:t>
            </a:fld>
            <a:endParaRPr lang="en-US" smtClean="0"/>
          </a:p>
        </p:txBody>
      </p:sp>
    </p:spTree>
    <p:extLst>
      <p:ext uri="{BB962C8B-B14F-4D97-AF65-F5344CB8AC3E}">
        <p14:creationId xmlns:p14="http://schemas.microsoft.com/office/powerpoint/2010/main" val="12715329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p:txBody>
          <a:bodyPr wrap="square" numCol="1" anchor="t" anchorCtr="0" compatLnSpc="1">
            <a:prstTxWarp prst="textNoShape">
              <a:avLst/>
            </a:prstTxWarp>
          </a:bodyPr>
          <a:lstStyle/>
          <a:p>
            <a:pPr algn="r" eaLnBrk="1" hangingPunct="1">
              <a:spcBef>
                <a:spcPct val="0"/>
              </a:spcBef>
              <a:defRPr/>
            </a:pPr>
            <a:r>
              <a:rPr lang="en-US" dirty="0" smtClean="0">
                <a:ea typeface="+mn-ea"/>
                <a:cs typeface="+mn-cs"/>
              </a:rPr>
              <a:t>(Time on this slide - .5 min) Time passed 12.5</a:t>
            </a:r>
            <a:r>
              <a:rPr lang="en-US" baseline="0" dirty="0" smtClean="0">
                <a:ea typeface="+mn-ea"/>
                <a:cs typeface="+mn-cs"/>
              </a:rPr>
              <a:t> min</a:t>
            </a:r>
            <a:endParaRPr lang="en-US" dirty="0" smtClean="0">
              <a:ea typeface="+mn-ea"/>
              <a:cs typeface="+mn-cs"/>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In-Class Notes</a:t>
            </a:r>
          </a:p>
          <a:p>
            <a:pPr marL="0" marR="0" indent="0" algn="l" defTabSz="914400" rtl="0" eaLnBrk="1" fontAlgn="base" latinLnBrk="0" hangingPunct="1">
              <a:lnSpc>
                <a:spcPct val="100000"/>
              </a:lnSpc>
              <a:spcBef>
                <a:spcPct val="0"/>
              </a:spcBef>
              <a:spcAft>
                <a:spcPct val="0"/>
              </a:spcAft>
              <a:buClrTx/>
              <a:buSzTx/>
              <a:buFontTx/>
              <a:buChar char="•"/>
              <a:tabLst/>
              <a:defRPr/>
            </a:pPr>
            <a:r>
              <a:rPr lang="en-US" sz="1200" kern="1200" dirty="0" smtClean="0">
                <a:solidFill>
                  <a:schemeClr val="tx1"/>
                </a:solidFill>
                <a:latin typeface="+mn-lt"/>
                <a:ea typeface="ＭＳ Ｐゴシック" charset="0"/>
                <a:cs typeface="ＭＳ Ｐゴシック" charset="0"/>
              </a:rPr>
              <a:t> </a:t>
            </a:r>
            <a:r>
              <a:rPr lang="en-US" sz="1200" kern="1200" baseline="0" dirty="0" smtClean="0">
                <a:solidFill>
                  <a:schemeClr val="tx1"/>
                </a:solidFill>
                <a:latin typeface="+mn-lt"/>
                <a:ea typeface="ＭＳ Ｐゴシック" charset="0"/>
                <a:cs typeface="ＭＳ Ｐゴシック" charset="0"/>
              </a:rPr>
              <a:t> As a class find the length of the vertical line segment.</a:t>
            </a: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buFontTx/>
              <a:buChar char="•"/>
              <a:defRPr/>
            </a:pPr>
            <a:endParaRPr lang="en-US" dirty="0" smtClean="0">
              <a:ea typeface="+mn-ea"/>
              <a:cs typeface="+mn-cs"/>
            </a:endParaRPr>
          </a:p>
          <a:p>
            <a:pPr eaLnBrk="1" hangingPunct="1">
              <a:spcBef>
                <a:spcPct val="0"/>
              </a:spcBef>
              <a:defRPr/>
            </a:pPr>
            <a:r>
              <a:rPr lang="en-US" u="sng" dirty="0" smtClean="0">
                <a:ea typeface="+mn-ea"/>
                <a:cs typeface="+mn-cs"/>
              </a:rPr>
              <a:t>Preparation Notes</a:t>
            </a:r>
          </a:p>
          <a:p>
            <a:pPr marL="171450" indent="-171450" eaLnBrk="1" hangingPunct="1">
              <a:spcBef>
                <a:spcPct val="0"/>
              </a:spcBef>
              <a:buFont typeface="Arial" pitchFamily="34" charset="0"/>
              <a:buChar char="•"/>
              <a:defRPr/>
            </a:pPr>
            <a:endParaRPr lang="en-US" u="sng" dirty="0" smtClean="0">
              <a:ea typeface="+mn-ea"/>
              <a:cs typeface="+mn-cs"/>
            </a:endParaRP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233679CA-8D16-4893-9E1B-F9773BC4A755}" type="slidenum">
              <a:rPr lang="en-US" smtClean="0"/>
              <a:pPr eaLnBrk="1" hangingPunct="1"/>
              <a:t>23</a:t>
            </a:fld>
            <a:endParaRPr lang="en-US" smtClean="0"/>
          </a:p>
        </p:txBody>
      </p:sp>
    </p:spTree>
    <p:extLst>
      <p:ext uri="{BB962C8B-B14F-4D97-AF65-F5344CB8AC3E}">
        <p14:creationId xmlns:p14="http://schemas.microsoft.com/office/powerpoint/2010/main" val="33108600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p:txBody>
          <a:bodyPr wrap="square" numCol="1" anchor="t" anchorCtr="0" compatLnSpc="1">
            <a:prstTxWarp prst="textNoShape">
              <a:avLst/>
            </a:prstTxWarp>
          </a:bodyPr>
          <a:lstStyle/>
          <a:p>
            <a:pPr algn="r" eaLnBrk="1" hangingPunct="1">
              <a:spcBef>
                <a:spcPct val="0"/>
              </a:spcBef>
              <a:defRPr/>
            </a:pPr>
            <a:r>
              <a:rPr lang="en-US" dirty="0" smtClean="0">
                <a:ea typeface="+mn-ea"/>
                <a:cs typeface="+mn-cs"/>
              </a:rPr>
              <a:t>(Time on this slide – .5 min) Time passed 13 min</a:t>
            </a: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In-Class Notes</a:t>
            </a:r>
          </a:p>
          <a:p>
            <a:pPr marL="0" marR="0" indent="0" algn="l" defTabSz="914400" rtl="0" eaLnBrk="1" fontAlgn="base" latinLnBrk="0" hangingPunct="1">
              <a:lnSpc>
                <a:spcPct val="100000"/>
              </a:lnSpc>
              <a:spcBef>
                <a:spcPct val="0"/>
              </a:spcBef>
              <a:spcAft>
                <a:spcPct val="0"/>
              </a:spcAft>
              <a:buClrTx/>
              <a:buSzTx/>
              <a:buFontTx/>
              <a:buChar char="•"/>
              <a:tabLst/>
              <a:defRPr/>
            </a:pPr>
            <a:r>
              <a:rPr lang="en-US" sz="1200" kern="1200" dirty="0" smtClean="0">
                <a:solidFill>
                  <a:schemeClr val="tx1"/>
                </a:solidFill>
                <a:latin typeface="+mn-lt"/>
                <a:ea typeface="ＭＳ Ｐゴシック" charset="0"/>
                <a:cs typeface="ＭＳ Ｐゴシック" charset="0"/>
              </a:rPr>
              <a:t> </a:t>
            </a:r>
            <a:r>
              <a:rPr lang="en-US" sz="1200" kern="1200" baseline="0" dirty="0" smtClean="0">
                <a:solidFill>
                  <a:schemeClr val="tx1"/>
                </a:solidFill>
                <a:latin typeface="+mn-lt"/>
                <a:ea typeface="ＭＳ Ｐゴシック" charset="0"/>
                <a:cs typeface="ＭＳ Ｐゴシック" charset="0"/>
              </a:rPr>
              <a:t> As a class find the length of the vertical line segment.</a:t>
            </a: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buFontTx/>
              <a:buChar char="•"/>
              <a:defRPr/>
            </a:pPr>
            <a:endParaRPr lang="en-US" dirty="0" smtClean="0">
              <a:ea typeface="+mn-ea"/>
              <a:cs typeface="+mn-cs"/>
            </a:endParaRPr>
          </a:p>
          <a:p>
            <a:pPr eaLnBrk="1" hangingPunct="1">
              <a:spcBef>
                <a:spcPct val="0"/>
              </a:spcBef>
              <a:defRPr/>
            </a:pPr>
            <a:r>
              <a:rPr lang="en-US" u="sng" dirty="0" smtClean="0">
                <a:ea typeface="+mn-ea"/>
                <a:cs typeface="+mn-cs"/>
              </a:rPr>
              <a:t>Preparation Notes</a:t>
            </a:r>
          </a:p>
          <a:p>
            <a:pPr marL="171450" indent="-171450" eaLnBrk="1" hangingPunct="1">
              <a:spcBef>
                <a:spcPct val="0"/>
              </a:spcBef>
              <a:buFont typeface="Arial" pitchFamily="34" charset="0"/>
              <a:buChar char="•"/>
              <a:defRPr/>
            </a:pPr>
            <a:endParaRPr lang="en-US" u="sng" dirty="0" smtClean="0">
              <a:ea typeface="+mn-ea"/>
              <a:cs typeface="+mn-cs"/>
            </a:endParaRP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233679CA-8D16-4893-9E1B-F9773BC4A755}" type="slidenum">
              <a:rPr lang="en-US" smtClean="0"/>
              <a:pPr eaLnBrk="1" hangingPunct="1"/>
              <a:t>24</a:t>
            </a:fld>
            <a:endParaRPr lang="en-US" smtClean="0"/>
          </a:p>
        </p:txBody>
      </p:sp>
    </p:spTree>
    <p:extLst>
      <p:ext uri="{BB962C8B-B14F-4D97-AF65-F5344CB8AC3E}">
        <p14:creationId xmlns:p14="http://schemas.microsoft.com/office/powerpoint/2010/main" val="35853258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p:txBody>
          <a:bodyPr wrap="square" numCol="1" anchor="t" anchorCtr="0" compatLnSpc="1">
            <a:prstTxWarp prst="textNoShape">
              <a:avLst/>
            </a:prstTxWarp>
          </a:bodyPr>
          <a:lstStyle/>
          <a:p>
            <a:pPr algn="r" eaLnBrk="1" hangingPunct="1">
              <a:spcBef>
                <a:spcPct val="0"/>
              </a:spcBef>
              <a:defRPr/>
            </a:pPr>
            <a:r>
              <a:rPr lang="en-US" dirty="0" smtClean="0">
                <a:ea typeface="+mn-ea"/>
                <a:cs typeface="+mn-cs"/>
              </a:rPr>
              <a:t>(Time on this slide – 1 min) Time passed 14 min</a:t>
            </a: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In-Class Notes</a:t>
            </a:r>
          </a:p>
          <a:p>
            <a:pPr eaLnBrk="1" hangingPunct="1">
              <a:spcBef>
                <a:spcPct val="0"/>
              </a:spcBef>
              <a:buFontTx/>
              <a:buChar char="•"/>
              <a:defRPr/>
            </a:pPr>
            <a:r>
              <a:rPr lang="en-US" sz="1200" kern="1200" dirty="0" smtClean="0">
                <a:solidFill>
                  <a:schemeClr val="tx1"/>
                </a:solidFill>
                <a:latin typeface="+mn-lt"/>
                <a:ea typeface="ＭＳ Ｐゴシック" charset="0"/>
                <a:cs typeface="ＭＳ Ｐゴシック" charset="0"/>
              </a:rPr>
              <a:t> Begin by directing</a:t>
            </a:r>
            <a:r>
              <a:rPr lang="en-US" sz="1200" kern="1200" baseline="0" dirty="0" smtClean="0">
                <a:solidFill>
                  <a:schemeClr val="tx1"/>
                </a:solidFill>
                <a:latin typeface="+mn-lt"/>
                <a:ea typeface="ＭＳ Ｐゴシック" charset="0"/>
                <a:cs typeface="ＭＳ Ｐゴシック" charset="0"/>
              </a:rPr>
              <a:t> students to the three questions at the bottom of page 2.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Using the first vertical line segment as an example, answer the three questions for that particular example (e.g., in this example what coordinate stays the same). Student do not need to write down the answers yet since they will answer the questions more generally in the next slide. </a:t>
            </a:r>
          </a:p>
          <a:p>
            <a:pPr eaLnBrk="1" hangingPunct="1">
              <a:spcBef>
                <a:spcPct val="0"/>
              </a:spcBef>
              <a:buFontTx/>
              <a:buChar char="•"/>
              <a:defRPr/>
            </a:pP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Preparation Notes</a:t>
            </a:r>
          </a:p>
          <a:p>
            <a:pPr marL="171450" indent="-171450" eaLnBrk="1" hangingPunct="1">
              <a:spcBef>
                <a:spcPct val="0"/>
              </a:spcBef>
              <a:buFont typeface="Arial" pitchFamily="34" charset="0"/>
              <a:buChar char="•"/>
              <a:defRPr/>
            </a:pPr>
            <a:r>
              <a:rPr lang="en-US" sz="1200" u="none" kern="1200" dirty="0" smtClean="0">
                <a:solidFill>
                  <a:schemeClr val="tx1"/>
                </a:solidFill>
                <a:latin typeface="+mn-lt"/>
                <a:ea typeface="ＭＳ Ｐゴシック" charset="0"/>
                <a:cs typeface="ＭＳ Ｐゴシック" charset="0"/>
              </a:rPr>
              <a:t>If</a:t>
            </a:r>
            <a:r>
              <a:rPr lang="en-US" sz="1200" u="none" kern="1200" baseline="0" dirty="0" smtClean="0">
                <a:solidFill>
                  <a:schemeClr val="tx1"/>
                </a:solidFill>
                <a:latin typeface="+mn-lt"/>
                <a:ea typeface="ＭＳ Ｐゴシック" charset="0"/>
                <a:cs typeface="ＭＳ Ｐゴシック" charset="0"/>
              </a:rPr>
              <a:t> you want to do the same activity with the other two vertical line segments on page 2 then hit the Scaffold button. This is meant as an extra support if students need to repeat the same line of reasoning with other examples before they are able to generalize some ideas for slide 30. </a:t>
            </a:r>
            <a:endParaRPr lang="en-US" sz="1200" u="none" kern="1200" dirty="0" smtClean="0">
              <a:solidFill>
                <a:schemeClr val="tx1"/>
              </a:solidFill>
              <a:latin typeface="+mn-lt"/>
              <a:ea typeface="ＭＳ Ｐゴシック" charset="0"/>
              <a:cs typeface="ＭＳ Ｐゴシック" charset="0"/>
            </a:endParaRPr>
          </a:p>
          <a:p>
            <a:pPr marL="171450" indent="-171450" eaLnBrk="1" hangingPunct="1">
              <a:spcBef>
                <a:spcPct val="0"/>
              </a:spcBef>
              <a:buFont typeface="Arial" pitchFamily="34" charset="0"/>
              <a:buChar char="•"/>
              <a:defRPr/>
            </a:pPr>
            <a:endParaRPr lang="en-US" u="sng" dirty="0" smtClean="0">
              <a:ea typeface="+mn-ea"/>
              <a:cs typeface="+mn-cs"/>
            </a:endParaRP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233679CA-8D16-4893-9E1B-F9773BC4A755}" type="slidenum">
              <a:rPr lang="en-US" smtClean="0"/>
              <a:pPr eaLnBrk="1" hangingPunct="1"/>
              <a:t>25</a:t>
            </a:fld>
            <a:endParaRPr lang="en-US" smtClean="0"/>
          </a:p>
        </p:txBody>
      </p:sp>
    </p:spTree>
    <p:extLst>
      <p:ext uri="{BB962C8B-B14F-4D97-AF65-F5344CB8AC3E}">
        <p14:creationId xmlns:p14="http://schemas.microsoft.com/office/powerpoint/2010/main" val="31240860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p:txBody>
          <a:bodyPr wrap="square" numCol="1" anchor="t" anchorCtr="0" compatLnSpc="1">
            <a:prstTxWarp prst="textNoShape">
              <a:avLst/>
            </a:prstTxWarp>
          </a:bodyPr>
          <a:lstStyle/>
          <a:p>
            <a:pPr marL="0" indent="0" eaLnBrk="1" hangingPunct="1">
              <a:spcBef>
                <a:spcPct val="0"/>
              </a:spcBef>
              <a:buFont typeface="Arial" pitchFamily="34" charset="0"/>
              <a:buNone/>
              <a:defRPr/>
            </a:pPr>
            <a:r>
              <a:rPr lang="en-US" u="none" dirty="0" smtClean="0">
                <a:ea typeface="+mn-ea"/>
                <a:cs typeface="+mn-cs"/>
              </a:rPr>
              <a:t>Use</a:t>
            </a:r>
            <a:r>
              <a:rPr lang="en-US" u="none" baseline="0" dirty="0" smtClean="0">
                <a:ea typeface="+mn-ea"/>
                <a:cs typeface="+mn-cs"/>
              </a:rPr>
              <a:t> as directed in slide 27.</a:t>
            </a:r>
            <a:endParaRPr lang="en-US" u="none" dirty="0" smtClean="0">
              <a:ea typeface="+mn-ea"/>
              <a:cs typeface="+mn-cs"/>
            </a:endParaRP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233679CA-8D16-4893-9E1B-F9773BC4A755}" type="slidenum">
              <a:rPr lang="en-US" smtClean="0"/>
              <a:pPr eaLnBrk="1" hangingPunct="1"/>
              <a:t>26</a:t>
            </a:fld>
            <a:endParaRPr lang="en-US" smtClean="0"/>
          </a:p>
        </p:txBody>
      </p:sp>
    </p:spTree>
    <p:extLst>
      <p:ext uri="{BB962C8B-B14F-4D97-AF65-F5344CB8AC3E}">
        <p14:creationId xmlns:p14="http://schemas.microsoft.com/office/powerpoint/2010/main" val="17471180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defRPr/>
            </a:pPr>
            <a:r>
              <a:rPr lang="en-US" sz="1200" u="none" kern="1200" dirty="0" smtClean="0">
                <a:solidFill>
                  <a:schemeClr val="tx1"/>
                </a:solidFill>
                <a:latin typeface="+mn-lt"/>
                <a:ea typeface="ＭＳ Ｐゴシック" charset="0"/>
                <a:cs typeface="ＭＳ Ｐゴシック" charset="0"/>
              </a:rPr>
              <a:t>Use</a:t>
            </a:r>
            <a:r>
              <a:rPr lang="en-US" sz="1200" u="none" kern="1200" baseline="0" dirty="0" smtClean="0">
                <a:solidFill>
                  <a:schemeClr val="tx1"/>
                </a:solidFill>
                <a:latin typeface="+mn-lt"/>
                <a:ea typeface="ＭＳ Ｐゴシック" charset="0"/>
                <a:cs typeface="ＭＳ Ｐゴシック" charset="0"/>
              </a:rPr>
              <a:t> as directed in slide 27.</a:t>
            </a:r>
            <a:endParaRPr lang="en-US" sz="1200" u="none" kern="1200" dirty="0" smtClean="0">
              <a:solidFill>
                <a:schemeClr val="tx1"/>
              </a:solidFill>
              <a:latin typeface="+mn-lt"/>
              <a:ea typeface="ＭＳ Ｐゴシック" charset="0"/>
              <a:cs typeface="ＭＳ Ｐゴシック" charset="0"/>
            </a:endParaRPr>
          </a:p>
          <a:p>
            <a:pPr marL="0" indent="0" eaLnBrk="1" hangingPunct="1">
              <a:spcBef>
                <a:spcPct val="0"/>
              </a:spcBef>
              <a:buFont typeface="Arial" pitchFamily="34" charset="0"/>
              <a:buNone/>
              <a:defRPr/>
            </a:pPr>
            <a:endParaRPr lang="en-US" u="none" dirty="0" smtClean="0">
              <a:ea typeface="+mn-ea"/>
              <a:cs typeface="+mn-cs"/>
            </a:endParaRP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233679CA-8D16-4893-9E1B-F9773BC4A755}" type="slidenum">
              <a:rPr lang="en-US" smtClean="0"/>
              <a:pPr eaLnBrk="1" hangingPunct="1"/>
              <a:t>27</a:t>
            </a:fld>
            <a:endParaRPr lang="en-US" smtClean="0"/>
          </a:p>
        </p:txBody>
      </p:sp>
    </p:spTree>
    <p:extLst>
      <p:ext uri="{BB962C8B-B14F-4D97-AF65-F5344CB8AC3E}">
        <p14:creationId xmlns:p14="http://schemas.microsoft.com/office/powerpoint/2010/main" val="17000392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p:txBody>
          <a:bodyPr wrap="square" numCol="1" anchor="t" anchorCtr="0" compatLnSpc="1">
            <a:prstTxWarp prst="textNoShape">
              <a:avLst/>
            </a:prstTxWarp>
          </a:bodyPr>
          <a:lstStyle/>
          <a:p>
            <a:pPr algn="r" eaLnBrk="1" hangingPunct="1">
              <a:spcBef>
                <a:spcPct val="0"/>
              </a:spcBef>
              <a:defRPr/>
            </a:pPr>
            <a:r>
              <a:rPr lang="en-US" dirty="0" smtClean="0">
                <a:ea typeface="+mn-ea"/>
                <a:cs typeface="+mn-cs"/>
              </a:rPr>
              <a:t>(Time on this slide – 1 min) Time passed 15 min</a:t>
            </a: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In-Class Notes</a:t>
            </a:r>
          </a:p>
          <a:p>
            <a:pPr eaLnBrk="1" hangingPunct="1">
              <a:spcBef>
                <a:spcPct val="0"/>
              </a:spcBef>
              <a:buFontTx/>
              <a:buChar char="•"/>
              <a:defRPr/>
            </a:pPr>
            <a:r>
              <a:rPr lang="en-US" sz="1200" kern="1200" dirty="0" smtClean="0">
                <a:solidFill>
                  <a:schemeClr val="tx1"/>
                </a:solidFill>
                <a:latin typeface="+mn-lt"/>
                <a:ea typeface="ＭＳ Ｐゴシック" charset="0"/>
                <a:cs typeface="ＭＳ Ｐゴシック" charset="0"/>
              </a:rPr>
              <a:t> Call</a:t>
            </a:r>
            <a:r>
              <a:rPr lang="en-US" sz="1200" kern="1200" baseline="0" dirty="0" smtClean="0">
                <a:solidFill>
                  <a:schemeClr val="tx1"/>
                </a:solidFill>
                <a:latin typeface="+mn-lt"/>
                <a:ea typeface="ＭＳ Ｐゴシック" charset="0"/>
                <a:cs typeface="ＭＳ Ｐゴシック" charset="0"/>
              </a:rPr>
              <a:t> on </a:t>
            </a:r>
            <a:r>
              <a:rPr lang="en-US" sz="1200" kern="1200" dirty="0" smtClean="0">
                <a:solidFill>
                  <a:schemeClr val="tx1"/>
                </a:solidFill>
                <a:latin typeface="+mn-lt"/>
                <a:ea typeface="ＭＳ Ｐゴシック" charset="0"/>
                <a:cs typeface="ＭＳ Ｐゴシック" charset="0"/>
              </a:rPr>
              <a:t>students</a:t>
            </a:r>
            <a:r>
              <a:rPr lang="en-US" sz="1200" kern="1200" baseline="0" dirty="0" smtClean="0">
                <a:solidFill>
                  <a:schemeClr val="tx1"/>
                </a:solidFill>
                <a:latin typeface="+mn-lt"/>
                <a:ea typeface="ＭＳ Ｐゴシック" charset="0"/>
                <a:cs typeface="ＭＳ Ｐゴシック" charset="0"/>
              </a:rPr>
              <a:t> to answer each of the three questions. Have them give answers that are general and not tied to a specific example as they had done on slides 27-29.</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Write down their answers on the whiteboard and have students copy the answers down in their notes. </a:t>
            </a: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buFontTx/>
              <a:buChar char="•"/>
              <a:defRPr/>
            </a:pP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Preparation Notes</a:t>
            </a:r>
          </a:p>
          <a:p>
            <a:pPr marL="171450" indent="-171450" eaLnBrk="1" hangingPunct="1">
              <a:spcBef>
                <a:spcPct val="0"/>
              </a:spcBef>
              <a:buFont typeface="Arial" pitchFamily="34" charset="0"/>
              <a:buChar char="•"/>
              <a:defRPr/>
            </a:pPr>
            <a:r>
              <a:rPr lang="en-US" sz="1200" u="none" kern="1200" dirty="0" smtClean="0">
                <a:solidFill>
                  <a:schemeClr val="tx1"/>
                </a:solidFill>
                <a:latin typeface="+mn-lt"/>
                <a:ea typeface="ＭＳ Ｐゴシック" charset="0"/>
                <a:cs typeface="ＭＳ Ｐゴシック" charset="0"/>
              </a:rPr>
              <a:t>Having</a:t>
            </a:r>
            <a:r>
              <a:rPr lang="en-US" sz="1200" u="none" kern="1200" baseline="0" dirty="0" smtClean="0">
                <a:solidFill>
                  <a:schemeClr val="tx1"/>
                </a:solidFill>
                <a:latin typeface="+mn-lt"/>
                <a:ea typeface="ＭＳ Ｐゴシック" charset="0"/>
                <a:cs typeface="ＭＳ Ｐゴシック" charset="0"/>
              </a:rPr>
              <a:t> students generalize a process or observation promotes MP 2: Reason abstractly and quantitatively. Doing this through the use of multiple examples prior to generalizing can also support MP 8: Look for and express regularity in repeated reasoning. </a:t>
            </a:r>
          </a:p>
          <a:p>
            <a:pPr marL="171450" indent="-171450" eaLnBrk="1" hangingPunct="1">
              <a:spcBef>
                <a:spcPct val="0"/>
              </a:spcBef>
              <a:buFont typeface="Arial" pitchFamily="34" charset="0"/>
              <a:buChar char="•"/>
              <a:defRPr/>
            </a:pPr>
            <a:r>
              <a:rPr lang="en-US" sz="1200" u="none" kern="1200" baseline="0" dirty="0" smtClean="0">
                <a:solidFill>
                  <a:schemeClr val="tx1"/>
                </a:solidFill>
                <a:latin typeface="+mn-lt"/>
                <a:ea typeface="ＭＳ Ｐゴシック" charset="0"/>
                <a:cs typeface="ＭＳ Ｐゴシック" charset="0"/>
              </a:rPr>
              <a:t>If you cannot record students answers on a white board then click the Answer button. </a:t>
            </a:r>
            <a:endParaRPr lang="en-US" sz="1200" u="none" kern="1200" dirty="0" smtClean="0">
              <a:solidFill>
                <a:schemeClr val="tx1"/>
              </a:solidFill>
              <a:latin typeface="+mn-lt"/>
              <a:ea typeface="ＭＳ Ｐゴシック" charset="0"/>
              <a:cs typeface="ＭＳ Ｐゴシック" charset="0"/>
            </a:endParaRPr>
          </a:p>
          <a:p>
            <a:pPr marL="171450" indent="-171450" eaLnBrk="1" hangingPunct="1">
              <a:spcBef>
                <a:spcPct val="0"/>
              </a:spcBef>
              <a:buFont typeface="Arial" pitchFamily="34" charset="0"/>
              <a:buChar char="•"/>
              <a:defRPr/>
            </a:pPr>
            <a:endParaRPr lang="en-US" u="sng" dirty="0" smtClean="0">
              <a:ea typeface="+mn-ea"/>
              <a:cs typeface="+mn-cs"/>
            </a:endParaRP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233679CA-8D16-4893-9E1B-F9773BC4A755}" type="slidenum">
              <a:rPr lang="en-US" smtClean="0"/>
              <a:pPr eaLnBrk="1" hangingPunct="1"/>
              <a:t>28</a:t>
            </a:fld>
            <a:endParaRPr lang="en-US" smtClean="0"/>
          </a:p>
        </p:txBody>
      </p:sp>
    </p:spTree>
    <p:extLst>
      <p:ext uri="{BB962C8B-B14F-4D97-AF65-F5344CB8AC3E}">
        <p14:creationId xmlns:p14="http://schemas.microsoft.com/office/powerpoint/2010/main" val="16352223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p:txBody>
          <a:bodyPr wrap="square" numCol="1" anchor="t" anchorCtr="0" compatLnSpc="1">
            <a:prstTxWarp prst="textNoShape">
              <a:avLst/>
            </a:prstTxWarp>
          </a:bodyPr>
          <a:lstStyle/>
          <a:p>
            <a:pPr marL="0" indent="0" eaLnBrk="1" hangingPunct="1">
              <a:spcBef>
                <a:spcPct val="0"/>
              </a:spcBef>
              <a:buFont typeface="Arial" pitchFamily="34" charset="0"/>
              <a:buNone/>
              <a:defRPr/>
            </a:pPr>
            <a:r>
              <a:rPr lang="en-US" b="0" u="none" dirty="0" smtClean="0">
                <a:ea typeface="+mn-ea"/>
                <a:cs typeface="+mn-cs"/>
              </a:rPr>
              <a:t>Use</a:t>
            </a:r>
            <a:r>
              <a:rPr lang="en-US" b="0" u="none" baseline="0" dirty="0" smtClean="0">
                <a:ea typeface="+mn-ea"/>
                <a:cs typeface="+mn-cs"/>
              </a:rPr>
              <a:t> the slide as indicated in slide 30. </a:t>
            </a:r>
            <a:endParaRPr lang="en-US" b="0" u="none" dirty="0" smtClean="0">
              <a:ea typeface="+mn-ea"/>
              <a:cs typeface="+mn-cs"/>
            </a:endParaRP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233679CA-8D16-4893-9E1B-F9773BC4A755}" type="slidenum">
              <a:rPr lang="en-US" smtClean="0"/>
              <a:pPr eaLnBrk="1" hangingPunct="1"/>
              <a:t>29</a:t>
            </a:fld>
            <a:endParaRPr lang="en-US" smtClean="0"/>
          </a:p>
        </p:txBody>
      </p:sp>
    </p:spTree>
    <p:extLst>
      <p:ext uri="{BB962C8B-B14F-4D97-AF65-F5344CB8AC3E}">
        <p14:creationId xmlns:p14="http://schemas.microsoft.com/office/powerpoint/2010/main" val="3815768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charset="-128"/>
            </a:endParaRP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6B4DF021-4268-477C-AF30-E43A6D10946B}" type="slidenum">
              <a:rPr lang="en-US" smtClean="0"/>
              <a:pPr eaLnBrk="1" hangingPunct="1"/>
              <a:t>3</a:t>
            </a:fld>
            <a:endParaRPr lang="en-US" smtClean="0"/>
          </a:p>
        </p:txBody>
      </p:sp>
    </p:spTree>
    <p:extLst>
      <p:ext uri="{BB962C8B-B14F-4D97-AF65-F5344CB8AC3E}">
        <p14:creationId xmlns:p14="http://schemas.microsoft.com/office/powerpoint/2010/main" val="22752717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p:txBody>
          <a:bodyPr wrap="square" numCol="1" anchor="t" anchorCtr="0" compatLnSpc="1">
            <a:prstTxWarp prst="textNoShape">
              <a:avLst/>
            </a:prstTxWarp>
          </a:bodyPr>
          <a:lstStyle/>
          <a:p>
            <a:pPr algn="r" eaLnBrk="1" hangingPunct="1">
              <a:spcBef>
                <a:spcPct val="0"/>
              </a:spcBef>
              <a:defRPr/>
            </a:pPr>
            <a:r>
              <a:rPr lang="en-US" dirty="0" smtClean="0">
                <a:ea typeface="+mn-ea"/>
                <a:cs typeface="+mn-cs"/>
              </a:rPr>
              <a:t>(Time on this slide - .5 min) Time passed 15.5 min</a:t>
            </a: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In-Class Notes</a:t>
            </a:r>
          </a:p>
          <a:p>
            <a:pPr eaLnBrk="1" hangingPunct="1">
              <a:spcBef>
                <a:spcPct val="0"/>
              </a:spcBef>
              <a:buFontTx/>
              <a:buChar char="•"/>
              <a:defRPr/>
            </a:pPr>
            <a:r>
              <a:rPr lang="en-US" sz="1200" kern="1200" dirty="0" smtClean="0">
                <a:solidFill>
                  <a:schemeClr val="tx1"/>
                </a:solidFill>
                <a:latin typeface="+mn-lt"/>
                <a:ea typeface="ＭＳ Ｐゴシック" charset="0"/>
                <a:cs typeface="ＭＳ Ｐゴシック" charset="0"/>
              </a:rPr>
              <a:t> Go over the length</a:t>
            </a:r>
            <a:r>
              <a:rPr lang="en-US" sz="1200" kern="1200" baseline="0" dirty="0" smtClean="0">
                <a:solidFill>
                  <a:schemeClr val="tx1"/>
                </a:solidFill>
                <a:latin typeface="+mn-lt"/>
                <a:ea typeface="ＭＳ Ｐゴシック" charset="0"/>
                <a:cs typeface="ＭＳ Ｐゴシック" charset="0"/>
              </a:rPr>
              <a:t> of the first vertical line segment which was found using Method #1.</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Using the relationship found between the coordinate that changes and the line segment length, calculate the length of the line segment using Method #2.</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Check that the answers matches using the two methods. </a:t>
            </a: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buFontTx/>
              <a:buChar char="•"/>
              <a:defRPr/>
            </a:pP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Preparation Notes</a:t>
            </a:r>
          </a:p>
          <a:p>
            <a:pPr marL="171450" indent="-171450" eaLnBrk="1" hangingPunct="1">
              <a:spcBef>
                <a:spcPct val="0"/>
              </a:spcBef>
              <a:buFont typeface="Arial" pitchFamily="34" charset="0"/>
              <a:buChar char="•"/>
              <a:defRPr/>
            </a:pPr>
            <a:r>
              <a:rPr lang="en-US" sz="1200" u="none" kern="1200" dirty="0" smtClean="0">
                <a:solidFill>
                  <a:schemeClr val="tx1"/>
                </a:solidFill>
                <a:latin typeface="+mn-lt"/>
                <a:ea typeface="ＭＳ Ｐゴシック" charset="0"/>
                <a:cs typeface="ＭＳ Ｐゴシック" charset="0"/>
              </a:rPr>
              <a:t>Again </a:t>
            </a:r>
            <a:r>
              <a:rPr lang="en-US" sz="1200" u="none" kern="1200" baseline="0" dirty="0" smtClean="0">
                <a:solidFill>
                  <a:schemeClr val="tx1"/>
                </a:solidFill>
                <a:latin typeface="+mn-lt"/>
                <a:ea typeface="ＭＳ Ｐゴシック" charset="0"/>
                <a:cs typeface="ＭＳ Ｐゴシック" charset="0"/>
              </a:rPr>
              <a:t>this practice of using different strategies and showing that they all make sense and provide the same result is an opportunity for students to experience MP 1: Make sense of problems and persevere in solving them. </a:t>
            </a:r>
            <a:endParaRPr lang="en-US" sz="1200" u="none" kern="1200" dirty="0" smtClean="0">
              <a:solidFill>
                <a:schemeClr val="tx1"/>
              </a:solidFill>
              <a:latin typeface="+mn-lt"/>
              <a:ea typeface="ＭＳ Ｐゴシック" charset="0"/>
              <a:cs typeface="ＭＳ Ｐゴシック" charset="0"/>
            </a:endParaRPr>
          </a:p>
          <a:p>
            <a:pPr marL="171450" indent="-171450" eaLnBrk="1" hangingPunct="1">
              <a:spcBef>
                <a:spcPct val="0"/>
              </a:spcBef>
              <a:buFont typeface="Arial" pitchFamily="34" charset="0"/>
              <a:buChar char="•"/>
              <a:defRPr/>
            </a:pPr>
            <a:endParaRPr lang="en-US" u="sng" dirty="0" smtClean="0">
              <a:ea typeface="+mn-ea"/>
              <a:cs typeface="+mn-cs"/>
            </a:endParaRP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233679CA-8D16-4893-9E1B-F9773BC4A755}" type="slidenum">
              <a:rPr lang="en-US" smtClean="0"/>
              <a:pPr eaLnBrk="1" hangingPunct="1"/>
              <a:t>30</a:t>
            </a:fld>
            <a:endParaRPr lang="en-US" smtClean="0"/>
          </a:p>
        </p:txBody>
      </p:sp>
    </p:spTree>
    <p:extLst>
      <p:ext uri="{BB962C8B-B14F-4D97-AF65-F5344CB8AC3E}">
        <p14:creationId xmlns:p14="http://schemas.microsoft.com/office/powerpoint/2010/main" val="35087038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p:txBody>
          <a:bodyPr wrap="square" numCol="1" anchor="t" anchorCtr="0" compatLnSpc="1">
            <a:prstTxWarp prst="textNoShape">
              <a:avLst/>
            </a:prstTxWarp>
          </a:bodyPr>
          <a:lstStyle/>
          <a:p>
            <a:pPr algn="r" eaLnBrk="1" hangingPunct="1">
              <a:spcBef>
                <a:spcPct val="0"/>
              </a:spcBef>
              <a:defRPr/>
            </a:pPr>
            <a:r>
              <a:rPr lang="en-US" dirty="0" smtClean="0">
                <a:ea typeface="+mn-ea"/>
                <a:cs typeface="+mn-cs"/>
              </a:rPr>
              <a:t>(Time on this slide - .5 min) Time passed 16 min</a:t>
            </a: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In-Class Notes</a:t>
            </a:r>
          </a:p>
          <a:p>
            <a:pPr eaLnBrk="1" hangingPunct="1">
              <a:spcBef>
                <a:spcPct val="0"/>
              </a:spcBef>
              <a:buFontTx/>
              <a:buChar char="•"/>
              <a:defRPr/>
            </a:pPr>
            <a:r>
              <a:rPr lang="en-US" sz="1200" kern="1200" dirty="0" smtClean="0">
                <a:solidFill>
                  <a:schemeClr val="tx1"/>
                </a:solidFill>
                <a:latin typeface="+mn-lt"/>
                <a:ea typeface="ＭＳ Ｐゴシック" charset="0"/>
                <a:cs typeface="ＭＳ Ｐゴシック" charset="0"/>
              </a:rPr>
              <a:t> Go over the length</a:t>
            </a:r>
            <a:r>
              <a:rPr lang="en-US" sz="1200" kern="1200" baseline="0" dirty="0" smtClean="0">
                <a:solidFill>
                  <a:schemeClr val="tx1"/>
                </a:solidFill>
                <a:latin typeface="+mn-lt"/>
                <a:ea typeface="ＭＳ Ｐゴシック" charset="0"/>
                <a:cs typeface="ＭＳ Ｐゴシック" charset="0"/>
              </a:rPr>
              <a:t> of the second vertical line segment which was found using Method #1.</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Using the relationship found between the coordinate that changes and the line segment length, calculate the length of the line segment using Method #2.</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Check that the answers matches using the two methods. </a:t>
            </a: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buFontTx/>
              <a:buChar char="•"/>
              <a:defRPr/>
            </a:pP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Preparation Notes</a:t>
            </a:r>
          </a:p>
          <a:p>
            <a:pPr marL="171450" indent="-171450" eaLnBrk="1" hangingPunct="1">
              <a:spcBef>
                <a:spcPct val="0"/>
              </a:spcBef>
              <a:buFont typeface="Arial" pitchFamily="34" charset="0"/>
              <a:buChar char="•"/>
              <a:defRPr/>
            </a:pPr>
            <a:r>
              <a:rPr lang="en-US" sz="1200" u="none" kern="1200" dirty="0" smtClean="0">
                <a:solidFill>
                  <a:schemeClr val="tx1"/>
                </a:solidFill>
                <a:latin typeface="+mn-lt"/>
                <a:ea typeface="ＭＳ Ｐゴシック" charset="0"/>
                <a:cs typeface="ＭＳ Ｐゴシック" charset="0"/>
              </a:rPr>
              <a:t>Again </a:t>
            </a:r>
            <a:r>
              <a:rPr lang="en-US" sz="1200" u="none" kern="1200" baseline="0" dirty="0" smtClean="0">
                <a:solidFill>
                  <a:schemeClr val="tx1"/>
                </a:solidFill>
                <a:latin typeface="+mn-lt"/>
                <a:ea typeface="ＭＳ Ｐゴシック" charset="0"/>
                <a:cs typeface="ＭＳ Ｐゴシック" charset="0"/>
              </a:rPr>
              <a:t>this practice of using different strategies and showing that they all make sense and provide the same result is an opportunity for students to experience MP 1: Make sense of problems and persevere in solving them. </a:t>
            </a:r>
            <a:endParaRPr lang="en-US" sz="1200" u="none" kern="1200" dirty="0" smtClean="0">
              <a:solidFill>
                <a:schemeClr val="tx1"/>
              </a:solidFill>
              <a:latin typeface="+mn-lt"/>
              <a:ea typeface="ＭＳ Ｐゴシック" charset="0"/>
              <a:cs typeface="ＭＳ Ｐゴシック" charset="0"/>
            </a:endParaRPr>
          </a:p>
          <a:p>
            <a:pPr marL="171450" indent="-171450" eaLnBrk="1" hangingPunct="1">
              <a:spcBef>
                <a:spcPct val="0"/>
              </a:spcBef>
              <a:buFont typeface="Arial" pitchFamily="34" charset="0"/>
              <a:buChar char="•"/>
              <a:defRPr/>
            </a:pPr>
            <a:endParaRPr lang="en-US" u="sng" dirty="0" smtClean="0">
              <a:ea typeface="+mn-ea"/>
              <a:cs typeface="+mn-cs"/>
            </a:endParaRP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233679CA-8D16-4893-9E1B-F9773BC4A755}" type="slidenum">
              <a:rPr lang="en-US" smtClean="0"/>
              <a:pPr eaLnBrk="1" hangingPunct="1"/>
              <a:t>31</a:t>
            </a:fld>
            <a:endParaRPr lang="en-US" smtClean="0"/>
          </a:p>
        </p:txBody>
      </p:sp>
    </p:spTree>
    <p:extLst>
      <p:ext uri="{BB962C8B-B14F-4D97-AF65-F5344CB8AC3E}">
        <p14:creationId xmlns:p14="http://schemas.microsoft.com/office/powerpoint/2010/main" val="8901479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p:txBody>
          <a:bodyPr wrap="square" numCol="1" anchor="t" anchorCtr="0" compatLnSpc="1">
            <a:prstTxWarp prst="textNoShape">
              <a:avLst/>
            </a:prstTxWarp>
          </a:bodyPr>
          <a:lstStyle/>
          <a:p>
            <a:pPr algn="r" eaLnBrk="1" hangingPunct="1">
              <a:spcBef>
                <a:spcPct val="0"/>
              </a:spcBef>
              <a:defRPr/>
            </a:pPr>
            <a:r>
              <a:rPr lang="en-US" dirty="0" smtClean="0">
                <a:ea typeface="+mn-ea"/>
                <a:cs typeface="+mn-cs"/>
              </a:rPr>
              <a:t>(Time on this slide - .5 min) Time passed 16.5</a:t>
            </a:r>
            <a:r>
              <a:rPr lang="en-US" baseline="0" dirty="0" smtClean="0">
                <a:ea typeface="+mn-ea"/>
                <a:cs typeface="+mn-cs"/>
              </a:rPr>
              <a:t> min</a:t>
            </a:r>
            <a:endParaRPr lang="en-US" dirty="0" smtClean="0">
              <a:ea typeface="+mn-ea"/>
              <a:cs typeface="+mn-cs"/>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In-Class Notes </a:t>
            </a:r>
          </a:p>
          <a:p>
            <a:pPr eaLnBrk="1" hangingPunct="1">
              <a:spcBef>
                <a:spcPct val="0"/>
              </a:spcBef>
              <a:buFontTx/>
              <a:buChar char="•"/>
              <a:defRPr/>
            </a:pPr>
            <a:r>
              <a:rPr lang="en-US" sz="1200" kern="1200" dirty="0" smtClean="0">
                <a:solidFill>
                  <a:schemeClr val="tx1"/>
                </a:solidFill>
                <a:latin typeface="+mn-lt"/>
                <a:ea typeface="ＭＳ Ｐゴシック" charset="0"/>
                <a:cs typeface="ＭＳ Ｐゴシック" charset="0"/>
              </a:rPr>
              <a:t> Go over the length</a:t>
            </a:r>
            <a:r>
              <a:rPr lang="en-US" sz="1200" kern="1200" baseline="0" dirty="0" smtClean="0">
                <a:solidFill>
                  <a:schemeClr val="tx1"/>
                </a:solidFill>
                <a:latin typeface="+mn-lt"/>
                <a:ea typeface="ＭＳ Ｐゴシック" charset="0"/>
                <a:cs typeface="ＭＳ Ｐゴシック" charset="0"/>
              </a:rPr>
              <a:t> of the third vertical line segment which was found using Method #1.</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Using the relationship found between the coordinate that changes and the line segment length, calculate the length of the line segment using Method #2.</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Check that the answers matches using the two methods. </a:t>
            </a: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buFontTx/>
              <a:buChar char="•"/>
              <a:defRPr/>
            </a:pP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Preparation Notes</a:t>
            </a:r>
          </a:p>
          <a:p>
            <a:pPr marL="171450" indent="-171450" eaLnBrk="1" hangingPunct="1">
              <a:spcBef>
                <a:spcPct val="0"/>
              </a:spcBef>
              <a:buFont typeface="Arial" pitchFamily="34" charset="0"/>
              <a:buChar char="•"/>
              <a:defRPr/>
            </a:pPr>
            <a:r>
              <a:rPr lang="en-US" sz="1200" u="none" kern="1200" dirty="0" smtClean="0">
                <a:solidFill>
                  <a:schemeClr val="tx1"/>
                </a:solidFill>
                <a:latin typeface="+mn-lt"/>
                <a:ea typeface="ＭＳ Ｐゴシック" charset="0"/>
                <a:cs typeface="ＭＳ Ｐゴシック" charset="0"/>
              </a:rPr>
              <a:t>Again </a:t>
            </a:r>
            <a:r>
              <a:rPr lang="en-US" sz="1200" u="none" kern="1200" baseline="0" dirty="0" smtClean="0">
                <a:solidFill>
                  <a:schemeClr val="tx1"/>
                </a:solidFill>
                <a:latin typeface="+mn-lt"/>
                <a:ea typeface="ＭＳ Ｐゴシック" charset="0"/>
                <a:cs typeface="ＭＳ Ｐゴシック" charset="0"/>
              </a:rPr>
              <a:t>this practice of using different strategies and showing that they all make sense and provide the same result is an opportunity for students to experience MP 1: Make sense of problems and persevere in solving them. </a:t>
            </a:r>
            <a:endParaRPr lang="en-US" sz="1200" u="none" kern="1200" dirty="0" smtClean="0">
              <a:solidFill>
                <a:schemeClr val="tx1"/>
              </a:solidFill>
              <a:latin typeface="+mn-lt"/>
              <a:ea typeface="ＭＳ Ｐゴシック" charset="0"/>
              <a:cs typeface="ＭＳ Ｐゴシック" charset="0"/>
            </a:endParaRPr>
          </a:p>
          <a:p>
            <a:pPr marL="171450" indent="-171450" eaLnBrk="1" hangingPunct="1">
              <a:spcBef>
                <a:spcPct val="0"/>
              </a:spcBef>
              <a:buFont typeface="Arial" pitchFamily="34" charset="0"/>
              <a:buChar char="•"/>
              <a:defRPr/>
            </a:pPr>
            <a:endParaRPr lang="en-US" u="sng" dirty="0" smtClean="0">
              <a:ea typeface="+mn-ea"/>
              <a:cs typeface="+mn-cs"/>
            </a:endParaRP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233679CA-8D16-4893-9E1B-F9773BC4A755}" type="slidenum">
              <a:rPr lang="en-US" smtClean="0"/>
              <a:pPr eaLnBrk="1" hangingPunct="1"/>
              <a:t>32</a:t>
            </a:fld>
            <a:endParaRPr lang="en-US" smtClean="0"/>
          </a:p>
        </p:txBody>
      </p:sp>
    </p:spTree>
    <p:extLst>
      <p:ext uri="{BB962C8B-B14F-4D97-AF65-F5344CB8AC3E}">
        <p14:creationId xmlns:p14="http://schemas.microsoft.com/office/powerpoint/2010/main" val="227615967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charset="-128"/>
            </a:endParaRP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02BB0EDB-BF62-4901-893C-957B8F3CE784}" type="slidenum">
              <a:rPr lang="en-US" smtClean="0"/>
              <a:pPr eaLnBrk="1" hangingPunct="1"/>
              <a:t>33</a:t>
            </a:fld>
            <a:endParaRPr lang="en-US" smtClean="0"/>
          </a:p>
        </p:txBody>
      </p:sp>
    </p:spTree>
    <p:extLst>
      <p:ext uri="{BB962C8B-B14F-4D97-AF65-F5344CB8AC3E}">
        <p14:creationId xmlns:p14="http://schemas.microsoft.com/office/powerpoint/2010/main" val="259184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charset="-128"/>
            </a:endParaRP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CD075460-81D6-4085-8EC2-C4E710F35C50}" type="slidenum">
              <a:rPr lang="en-US" smtClean="0"/>
              <a:pPr eaLnBrk="1" hangingPunct="1"/>
              <a:t>4</a:t>
            </a:fld>
            <a:endParaRPr lang="en-US" smtClean="0"/>
          </a:p>
        </p:txBody>
      </p:sp>
    </p:spTree>
    <p:extLst>
      <p:ext uri="{BB962C8B-B14F-4D97-AF65-F5344CB8AC3E}">
        <p14:creationId xmlns:p14="http://schemas.microsoft.com/office/powerpoint/2010/main" val="4099490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charset="-128"/>
            </a:endParaRP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A7CB9FA-65C8-458E-9831-81781C774CA9}" type="slidenum">
              <a:rPr lang="en-US" smtClean="0"/>
              <a:pPr eaLnBrk="1" hangingPunct="1"/>
              <a:t>5</a:t>
            </a:fld>
            <a:endParaRPr lang="en-US" smtClean="0"/>
          </a:p>
        </p:txBody>
      </p:sp>
    </p:spTree>
    <p:extLst>
      <p:ext uri="{BB962C8B-B14F-4D97-AF65-F5344CB8AC3E}">
        <p14:creationId xmlns:p14="http://schemas.microsoft.com/office/powerpoint/2010/main" val="40132809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es Placeholder 2"/>
          <p:cNvSpPr>
            <a:spLocks noGrp="1"/>
          </p:cNvSpPr>
          <p:nvPr>
            <p:ph type="body" idx="1"/>
          </p:nvPr>
        </p:nvSpPr>
        <p:spPr bwMode="auto"/>
        <p:txBody>
          <a:bodyPr wrap="square" numCol="1" anchor="t" anchorCtr="0" compatLnSpc="1">
            <a:prstTxWarp prst="textNoShape">
              <a:avLst/>
            </a:prstTxWarp>
            <a:normAutofit/>
          </a:bodyPr>
          <a:lstStyle/>
          <a:p>
            <a:pPr algn="r" eaLnBrk="1" hangingPunct="1">
              <a:spcBef>
                <a:spcPct val="0"/>
              </a:spcBef>
              <a:defRPr/>
            </a:pPr>
            <a:r>
              <a:rPr lang="en-US" sz="900" dirty="0" smtClean="0">
                <a:ea typeface="+mn-ea"/>
                <a:cs typeface="+mn-cs"/>
              </a:rPr>
              <a:t>(Time on this slide – 4 min) Time passed 4 min</a:t>
            </a:r>
          </a:p>
          <a:p>
            <a:pPr eaLnBrk="1" hangingPunct="1">
              <a:spcBef>
                <a:spcPct val="0"/>
              </a:spcBef>
              <a:defRPr/>
            </a:pPr>
            <a:r>
              <a:rPr lang="en-US" sz="900" u="sng" dirty="0" smtClean="0">
                <a:ea typeface="+mn-ea"/>
                <a:cs typeface="+mn-cs"/>
              </a:rPr>
              <a:t>In-Class Notes</a:t>
            </a:r>
          </a:p>
          <a:p>
            <a:pPr eaLnBrk="1" hangingPunct="1">
              <a:spcBef>
                <a:spcPct val="0"/>
              </a:spcBef>
              <a:buFontTx/>
              <a:buChar char="•"/>
              <a:defRPr/>
            </a:pPr>
            <a:r>
              <a:rPr lang="en-US" sz="900" dirty="0" smtClean="0">
                <a:ea typeface="+mn-ea"/>
                <a:cs typeface="+mn-cs"/>
              </a:rPr>
              <a:t> As students walk into class give them a copy of the Warm</a:t>
            </a:r>
            <a:r>
              <a:rPr lang="en-US" sz="900" baseline="0" dirty="0" smtClean="0">
                <a:ea typeface="+mn-ea"/>
                <a:cs typeface="+mn-cs"/>
              </a:rPr>
              <a:t> Up handout to complete.</a:t>
            </a:r>
          </a:p>
          <a:p>
            <a:pPr eaLnBrk="1" hangingPunct="1">
              <a:spcBef>
                <a:spcPct val="0"/>
              </a:spcBef>
              <a:buFontTx/>
              <a:buChar char="•"/>
              <a:defRPr/>
            </a:pPr>
            <a:r>
              <a:rPr lang="en-US" sz="900" baseline="0" dirty="0" smtClean="0">
                <a:ea typeface="+mn-ea"/>
                <a:cs typeface="+mn-cs"/>
              </a:rPr>
              <a:t> The Warm Up is meant to review what they learned last class (namely, how to find the length of a line segment or polygon side using the coordinate plane as a tool) and to write a paragraph describing the process they use to measure length. </a:t>
            </a:r>
          </a:p>
          <a:p>
            <a:pPr eaLnBrk="1" hangingPunct="1">
              <a:spcBef>
                <a:spcPct val="0"/>
              </a:spcBef>
              <a:buFontTx/>
              <a:buChar char="•"/>
              <a:defRPr/>
            </a:pPr>
            <a:r>
              <a:rPr lang="en-US" sz="900" baseline="0" dirty="0" smtClean="0">
                <a:ea typeface="+mn-ea"/>
                <a:cs typeface="+mn-cs"/>
              </a:rPr>
              <a:t> After 3 minutes have a student come up to the board and solve the problem. </a:t>
            </a:r>
            <a:endParaRPr lang="en-US" sz="900" dirty="0" smtClean="0">
              <a:ea typeface="+mn-ea"/>
              <a:cs typeface="+mn-cs"/>
            </a:endParaRPr>
          </a:p>
          <a:p>
            <a:pPr eaLnBrk="1" hangingPunct="1">
              <a:spcBef>
                <a:spcPct val="0"/>
              </a:spcBef>
              <a:buFontTx/>
              <a:buChar char="•"/>
              <a:defRPr/>
            </a:pPr>
            <a:endParaRPr lang="en-US" sz="900" dirty="0" smtClean="0">
              <a:ea typeface="+mn-ea"/>
              <a:cs typeface="+mn-cs"/>
            </a:endParaRPr>
          </a:p>
          <a:p>
            <a:pPr eaLnBrk="1" hangingPunct="1">
              <a:spcBef>
                <a:spcPct val="0"/>
              </a:spcBef>
              <a:defRPr/>
            </a:pPr>
            <a:r>
              <a:rPr lang="en-US" sz="900" u="sng" dirty="0" smtClean="0">
                <a:ea typeface="+mn-ea"/>
                <a:cs typeface="+mn-cs"/>
              </a:rPr>
              <a:t>Preparation Notes</a:t>
            </a:r>
          </a:p>
          <a:p>
            <a:pPr marL="171450" indent="-171450" eaLnBrk="1" hangingPunct="1">
              <a:spcBef>
                <a:spcPct val="0"/>
              </a:spcBef>
              <a:buFont typeface="Arial" pitchFamily="34" charset="0"/>
              <a:buChar char="•"/>
              <a:defRPr/>
            </a:pPr>
            <a:r>
              <a:rPr lang="en-US" sz="900" u="none" dirty="0" smtClean="0">
                <a:ea typeface="+mn-ea"/>
                <a:cs typeface="+mn-cs"/>
              </a:rPr>
              <a:t>It</a:t>
            </a:r>
            <a:r>
              <a:rPr lang="en-US" sz="900" u="none" baseline="0" dirty="0" smtClean="0">
                <a:ea typeface="+mn-ea"/>
                <a:cs typeface="+mn-cs"/>
              </a:rPr>
              <a:t> is recommended that the slides be projected on a whiteboard so that students may come up and write directly on the slides. If this is not possible then click the Answer button to get the solution. </a:t>
            </a:r>
          </a:p>
          <a:p>
            <a:pPr marL="171450" indent="-171450" eaLnBrk="1" hangingPunct="1">
              <a:spcBef>
                <a:spcPct val="0"/>
              </a:spcBef>
              <a:buFont typeface="Arial" pitchFamily="34" charset="0"/>
              <a:buChar char="•"/>
              <a:defRPr/>
            </a:pPr>
            <a:r>
              <a:rPr lang="en-US" sz="900" u="none" baseline="0" dirty="0" smtClean="0">
                <a:ea typeface="+mn-ea"/>
                <a:cs typeface="+mn-cs"/>
              </a:rPr>
              <a:t>Also note there is a second version of the Warm Up you may choose to use which has axes using a scale other than 1. This might be given as a challenge to some students or to the entire class to remind them of paying attention to the scale on the axes when using the coordinate plane to measure length. </a:t>
            </a:r>
            <a:endParaRPr lang="en-US" sz="900" u="none" dirty="0" smtClean="0">
              <a:ea typeface="+mn-ea"/>
              <a:cs typeface="+mn-cs"/>
            </a:endParaRP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49821E1-9BD3-4BB5-821F-D6C1C9FAF432}" type="slidenum">
              <a:rPr lang="en-US" smtClean="0"/>
              <a:pPr eaLnBrk="1" hangingPunct="1"/>
              <a:t>6</a:t>
            </a:fld>
            <a:endParaRPr lang="en-US" smtClean="0"/>
          </a:p>
        </p:txBody>
      </p:sp>
    </p:spTree>
    <p:extLst>
      <p:ext uri="{BB962C8B-B14F-4D97-AF65-F5344CB8AC3E}">
        <p14:creationId xmlns:p14="http://schemas.microsoft.com/office/powerpoint/2010/main" val="24034705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es Placeholder 2"/>
          <p:cNvSpPr>
            <a:spLocks noGrp="1"/>
          </p:cNvSpPr>
          <p:nvPr>
            <p:ph type="body" idx="1"/>
          </p:nvPr>
        </p:nvSpPr>
        <p:spPr bwMode="auto"/>
        <p:txBody>
          <a:bodyPr wrap="square" numCol="1" anchor="t" anchorCtr="0" compatLnSpc="1">
            <a:prstTxWarp prst="textNoShape">
              <a:avLst/>
            </a:prstTxWarp>
            <a:normAutofit/>
          </a:bodyPr>
          <a:lstStyle/>
          <a:p>
            <a:pPr marL="0" indent="0" eaLnBrk="1" hangingPunct="1">
              <a:spcBef>
                <a:spcPct val="0"/>
              </a:spcBef>
              <a:buFont typeface="Arial" pitchFamily="34" charset="0"/>
              <a:buNone/>
              <a:defRPr/>
            </a:pPr>
            <a:r>
              <a:rPr lang="en-US" sz="900" u="none" dirty="0" smtClean="0">
                <a:ea typeface="+mn-ea"/>
                <a:cs typeface="+mn-cs"/>
              </a:rPr>
              <a:t>Use</a:t>
            </a:r>
            <a:r>
              <a:rPr lang="en-US" sz="900" u="none" baseline="0" dirty="0" smtClean="0">
                <a:ea typeface="+mn-ea"/>
                <a:cs typeface="+mn-cs"/>
              </a:rPr>
              <a:t> as directed in slide 8. </a:t>
            </a:r>
            <a:endParaRPr lang="en-US" sz="900" u="none" dirty="0" smtClean="0">
              <a:ea typeface="+mn-ea"/>
              <a:cs typeface="+mn-cs"/>
            </a:endParaRP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49821E1-9BD3-4BB5-821F-D6C1C9FAF432}" type="slidenum">
              <a:rPr lang="en-US" smtClean="0"/>
              <a:pPr eaLnBrk="1" hangingPunct="1"/>
              <a:t>7</a:t>
            </a:fld>
            <a:endParaRPr lang="en-US" smtClean="0"/>
          </a:p>
        </p:txBody>
      </p:sp>
    </p:spTree>
    <p:extLst>
      <p:ext uri="{BB962C8B-B14F-4D97-AF65-F5344CB8AC3E}">
        <p14:creationId xmlns:p14="http://schemas.microsoft.com/office/powerpoint/2010/main" val="2761739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es Placeholder 2"/>
          <p:cNvSpPr>
            <a:spLocks noGrp="1"/>
          </p:cNvSpPr>
          <p:nvPr>
            <p:ph type="body" idx="1"/>
          </p:nvPr>
        </p:nvSpPr>
        <p:spPr bwMode="auto"/>
        <p:txBody>
          <a:bodyPr wrap="square" numCol="1" anchor="t" anchorCtr="0" compatLnSpc="1">
            <a:prstTxWarp prst="textNoShape">
              <a:avLst/>
            </a:prstTxWarp>
            <a:normAutofit/>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defRPr/>
            </a:pPr>
            <a:r>
              <a:rPr lang="en-US" sz="900" u="none" kern="1200" dirty="0" smtClean="0">
                <a:solidFill>
                  <a:schemeClr val="tx1"/>
                </a:solidFill>
                <a:latin typeface="+mn-lt"/>
                <a:ea typeface="ＭＳ Ｐゴシック" charset="0"/>
                <a:cs typeface="ＭＳ Ｐゴシック" charset="0"/>
              </a:rPr>
              <a:t>Use</a:t>
            </a:r>
            <a:r>
              <a:rPr lang="en-US" sz="900" u="none" kern="1200" baseline="0" dirty="0" smtClean="0">
                <a:solidFill>
                  <a:schemeClr val="tx1"/>
                </a:solidFill>
                <a:latin typeface="+mn-lt"/>
                <a:ea typeface="ＭＳ Ｐゴシック" charset="0"/>
                <a:cs typeface="ＭＳ Ｐゴシック" charset="0"/>
              </a:rPr>
              <a:t> as directed in slide 8. </a:t>
            </a:r>
            <a:endParaRPr lang="en-US" sz="900" u="none" kern="1200" dirty="0" smtClean="0">
              <a:solidFill>
                <a:schemeClr val="tx1"/>
              </a:solidFill>
              <a:latin typeface="+mn-lt"/>
              <a:ea typeface="ＭＳ Ｐゴシック" charset="0"/>
              <a:cs typeface="ＭＳ Ｐゴシック" charset="0"/>
            </a:endParaRPr>
          </a:p>
          <a:p>
            <a:pPr marL="0" indent="0" eaLnBrk="1" hangingPunct="1">
              <a:spcBef>
                <a:spcPct val="0"/>
              </a:spcBef>
              <a:buFont typeface="Arial" pitchFamily="34" charset="0"/>
              <a:buNone/>
              <a:defRPr/>
            </a:pPr>
            <a:endParaRPr lang="en-US" sz="900" u="none" dirty="0" smtClean="0">
              <a:ea typeface="+mn-ea"/>
              <a:cs typeface="+mn-cs"/>
            </a:endParaRP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49821E1-9BD3-4BB5-821F-D6C1C9FAF432}" type="slidenum">
              <a:rPr lang="en-US" smtClean="0"/>
              <a:pPr eaLnBrk="1" hangingPunct="1"/>
              <a:t>8</a:t>
            </a:fld>
            <a:endParaRPr lang="en-US" smtClean="0"/>
          </a:p>
        </p:txBody>
      </p:sp>
    </p:spTree>
    <p:extLst>
      <p:ext uri="{BB962C8B-B14F-4D97-AF65-F5344CB8AC3E}">
        <p14:creationId xmlns:p14="http://schemas.microsoft.com/office/powerpoint/2010/main" val="611902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es Placeholder 2"/>
          <p:cNvSpPr>
            <a:spLocks noGrp="1"/>
          </p:cNvSpPr>
          <p:nvPr>
            <p:ph type="body" idx="1"/>
          </p:nvPr>
        </p:nvSpPr>
        <p:spPr bwMode="auto"/>
        <p:txBody>
          <a:bodyPr wrap="square" numCol="1" anchor="t" anchorCtr="0" compatLnSpc="1">
            <a:prstTxWarp prst="textNoShape">
              <a:avLst/>
            </a:prstTxWarp>
            <a:normAutofit/>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defRPr/>
            </a:pPr>
            <a:r>
              <a:rPr lang="en-US" sz="900" u="none" kern="1200" dirty="0" smtClean="0">
                <a:solidFill>
                  <a:schemeClr val="tx1"/>
                </a:solidFill>
                <a:latin typeface="+mn-lt"/>
                <a:ea typeface="ＭＳ Ｐゴシック" charset="0"/>
                <a:cs typeface="ＭＳ Ｐゴシック" charset="0"/>
              </a:rPr>
              <a:t>Use</a:t>
            </a:r>
            <a:r>
              <a:rPr lang="en-US" sz="900" u="none" kern="1200" baseline="0" dirty="0" smtClean="0">
                <a:solidFill>
                  <a:schemeClr val="tx1"/>
                </a:solidFill>
                <a:latin typeface="+mn-lt"/>
                <a:ea typeface="ＭＳ Ｐゴシック" charset="0"/>
                <a:cs typeface="ＭＳ Ｐゴシック" charset="0"/>
              </a:rPr>
              <a:t> as directed in slide 8. </a:t>
            </a:r>
            <a:endParaRPr lang="en-US" sz="900" u="none" kern="1200" dirty="0" smtClean="0">
              <a:solidFill>
                <a:schemeClr val="tx1"/>
              </a:solidFill>
              <a:latin typeface="+mn-lt"/>
              <a:ea typeface="ＭＳ Ｐゴシック" charset="0"/>
              <a:cs typeface="ＭＳ Ｐゴシック" charset="0"/>
            </a:endParaRPr>
          </a:p>
          <a:p>
            <a:pPr marL="0" indent="0" eaLnBrk="1" hangingPunct="1">
              <a:spcBef>
                <a:spcPct val="0"/>
              </a:spcBef>
              <a:buFont typeface="Arial" pitchFamily="34" charset="0"/>
              <a:buNone/>
              <a:defRPr/>
            </a:pPr>
            <a:endParaRPr lang="en-US" sz="900" u="none" dirty="0" smtClean="0">
              <a:ea typeface="+mn-ea"/>
              <a:cs typeface="+mn-cs"/>
            </a:endParaRP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49821E1-9BD3-4BB5-821F-D6C1C9FAF432}" type="slidenum">
              <a:rPr lang="en-US" smtClean="0"/>
              <a:pPr eaLnBrk="1" hangingPunct="1"/>
              <a:t>9</a:t>
            </a:fld>
            <a:endParaRPr lang="en-US" smtClean="0"/>
          </a:p>
        </p:txBody>
      </p:sp>
    </p:spTree>
    <p:extLst>
      <p:ext uri="{BB962C8B-B14F-4D97-AF65-F5344CB8AC3E}">
        <p14:creationId xmlns:p14="http://schemas.microsoft.com/office/powerpoint/2010/main" val="919762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7DCE1BC-F14A-4A41-89C7-5B2C8A23F500}" type="datetime1">
              <a:rPr lang="en-US"/>
              <a:pPr>
                <a:defRPr/>
              </a:pPr>
              <a:t>2/10/2015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BA0FA2-AAFB-488B-9652-CD0B682AC1EF}" type="slidenum">
              <a:rPr lang="en-US"/>
              <a:pPr>
                <a:defRPr/>
              </a:pPr>
              <a:t>‹#›</a:t>
            </a:fld>
            <a:endParaRPr lang="en-US"/>
          </a:p>
        </p:txBody>
      </p:sp>
    </p:spTree>
    <p:extLst>
      <p:ext uri="{BB962C8B-B14F-4D97-AF65-F5344CB8AC3E}">
        <p14:creationId xmlns:p14="http://schemas.microsoft.com/office/powerpoint/2010/main" val="4195361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146D950-CC19-4671-9455-58DF0F25C560}" type="datetime1">
              <a:rPr lang="en-US"/>
              <a:pPr>
                <a:defRPr/>
              </a:pPr>
              <a:t>2/10/2015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0EC2068-4077-478A-B919-5CEA914E36B3}" type="slidenum">
              <a:rPr lang="en-US"/>
              <a:pPr>
                <a:defRPr/>
              </a:pPr>
              <a:t>‹#›</a:t>
            </a:fld>
            <a:endParaRPr lang="en-US"/>
          </a:p>
        </p:txBody>
      </p:sp>
    </p:spTree>
    <p:extLst>
      <p:ext uri="{BB962C8B-B14F-4D97-AF65-F5344CB8AC3E}">
        <p14:creationId xmlns:p14="http://schemas.microsoft.com/office/powerpoint/2010/main" val="2567438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2F8D642-A4CF-4EEE-95FA-C4BB0CA92B81}" type="datetime1">
              <a:rPr lang="en-US"/>
              <a:pPr>
                <a:defRPr/>
              </a:pPr>
              <a:t>2/10/2015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BFED591-0008-4195-AD35-7D3366B6E652}" type="slidenum">
              <a:rPr lang="en-US"/>
              <a:pPr>
                <a:defRPr/>
              </a:pPr>
              <a:t>‹#›</a:t>
            </a:fld>
            <a:endParaRPr lang="en-US"/>
          </a:p>
        </p:txBody>
      </p:sp>
    </p:spTree>
    <p:extLst>
      <p:ext uri="{BB962C8B-B14F-4D97-AF65-F5344CB8AC3E}">
        <p14:creationId xmlns:p14="http://schemas.microsoft.com/office/powerpoint/2010/main" val="2004773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00266B0-0787-4AB2-8558-2FD3F5188F6B}" type="datetime1">
              <a:rPr lang="en-US"/>
              <a:pPr>
                <a:defRPr/>
              </a:pPr>
              <a:t>2/10/2015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0" y="6492875"/>
            <a:ext cx="457200" cy="365125"/>
          </a:xfrm>
        </p:spPr>
        <p:txBody>
          <a:bodyPr/>
          <a:lstStyle>
            <a:lvl1pPr>
              <a:defRPr>
                <a:solidFill>
                  <a:schemeClr val="bg1"/>
                </a:solidFill>
              </a:defRPr>
            </a:lvl1pPr>
          </a:lstStyle>
          <a:p>
            <a:pPr>
              <a:defRPr/>
            </a:pPr>
            <a:fld id="{046D6E65-DBC0-4A55-91F0-9BB302642305}" type="slidenum">
              <a:rPr lang="en-US"/>
              <a:pPr>
                <a:defRPr/>
              </a:pPr>
              <a:t>‹#›</a:t>
            </a:fld>
            <a:endParaRPr lang="en-US"/>
          </a:p>
        </p:txBody>
      </p:sp>
    </p:spTree>
    <p:extLst>
      <p:ext uri="{BB962C8B-B14F-4D97-AF65-F5344CB8AC3E}">
        <p14:creationId xmlns:p14="http://schemas.microsoft.com/office/powerpoint/2010/main" val="20490540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6559921-F892-4C23-85DD-0D5EF7469E01}" type="datetime1">
              <a:rPr lang="en-US"/>
              <a:pPr>
                <a:defRPr/>
              </a:pPr>
              <a:t>2/10/2015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0" y="6492875"/>
            <a:ext cx="457200" cy="365125"/>
          </a:xfrm>
        </p:spPr>
        <p:txBody>
          <a:bodyPr/>
          <a:lstStyle>
            <a:lvl1pPr>
              <a:defRPr>
                <a:solidFill>
                  <a:schemeClr val="bg1"/>
                </a:solidFill>
              </a:defRPr>
            </a:lvl1pPr>
          </a:lstStyle>
          <a:p>
            <a:pPr>
              <a:defRPr/>
            </a:pPr>
            <a:fld id="{B5A44640-F0CC-4B7D-95BB-FB5330A037AE}" type="slidenum">
              <a:rPr lang="en-US"/>
              <a:pPr>
                <a:defRPr/>
              </a:pPr>
              <a:t>‹#›</a:t>
            </a:fld>
            <a:endParaRPr lang="en-US"/>
          </a:p>
        </p:txBody>
      </p:sp>
    </p:spTree>
    <p:extLst>
      <p:ext uri="{BB962C8B-B14F-4D97-AF65-F5344CB8AC3E}">
        <p14:creationId xmlns:p14="http://schemas.microsoft.com/office/powerpoint/2010/main" val="7250807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6E3F123-2228-4CF4-A4FE-78F374ED5A21}" type="datetime1">
              <a:rPr lang="en-US"/>
              <a:pPr>
                <a:defRPr/>
              </a:pPr>
              <a:t>2/10/2015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0" y="6492875"/>
            <a:ext cx="457200" cy="365125"/>
          </a:xfrm>
        </p:spPr>
        <p:txBody>
          <a:bodyPr/>
          <a:lstStyle>
            <a:lvl1pPr>
              <a:defRPr>
                <a:solidFill>
                  <a:schemeClr val="bg1"/>
                </a:solidFill>
              </a:defRPr>
            </a:lvl1pPr>
          </a:lstStyle>
          <a:p>
            <a:pPr>
              <a:defRPr/>
            </a:pPr>
            <a:fld id="{4A006AC2-85E1-4C75-94A1-970A4153D76B}" type="slidenum">
              <a:rPr lang="en-US"/>
              <a:pPr>
                <a:defRPr/>
              </a:pPr>
              <a:t>‹#›</a:t>
            </a:fld>
            <a:endParaRPr lang="en-US"/>
          </a:p>
        </p:txBody>
      </p:sp>
    </p:spTree>
    <p:extLst>
      <p:ext uri="{BB962C8B-B14F-4D97-AF65-F5344CB8AC3E}">
        <p14:creationId xmlns:p14="http://schemas.microsoft.com/office/powerpoint/2010/main" val="3821149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960CEE9-A537-40E5-B91C-0AE66502DDB8}" type="datetime1">
              <a:rPr lang="en-US"/>
              <a:pPr>
                <a:defRPr/>
              </a:pPr>
              <a:t>2/10/2015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0" y="6492875"/>
            <a:ext cx="457200" cy="365125"/>
          </a:xfrm>
        </p:spPr>
        <p:txBody>
          <a:bodyPr/>
          <a:lstStyle>
            <a:lvl1pPr>
              <a:defRPr>
                <a:solidFill>
                  <a:schemeClr val="bg1"/>
                </a:solidFill>
              </a:defRPr>
            </a:lvl1pPr>
          </a:lstStyle>
          <a:p>
            <a:pPr>
              <a:defRPr/>
            </a:pPr>
            <a:fld id="{EB45F1B1-845D-4E90-BF81-67B15DA92DC0}" type="slidenum">
              <a:rPr lang="en-US"/>
              <a:pPr>
                <a:defRPr/>
              </a:pPr>
              <a:t>‹#›</a:t>
            </a:fld>
            <a:endParaRPr lang="en-US"/>
          </a:p>
        </p:txBody>
      </p:sp>
    </p:spTree>
    <p:extLst>
      <p:ext uri="{BB962C8B-B14F-4D97-AF65-F5344CB8AC3E}">
        <p14:creationId xmlns:p14="http://schemas.microsoft.com/office/powerpoint/2010/main" val="848935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7C6D233-3CFF-4CA9-B0CB-DA35150A7AD9}" type="datetime1">
              <a:rPr lang="en-US"/>
              <a:pPr>
                <a:defRPr/>
              </a:pPr>
              <a:t>2/10/2015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9044B2C-1105-4DDB-AD02-9D11074B9548}" type="slidenum">
              <a:rPr lang="en-US"/>
              <a:pPr>
                <a:defRPr/>
              </a:pPr>
              <a:t>‹#›</a:t>
            </a:fld>
            <a:endParaRPr lang="en-US"/>
          </a:p>
        </p:txBody>
      </p:sp>
    </p:spTree>
    <p:extLst>
      <p:ext uri="{BB962C8B-B14F-4D97-AF65-F5344CB8AC3E}">
        <p14:creationId xmlns:p14="http://schemas.microsoft.com/office/powerpoint/2010/main" val="3140504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9AC4F41-FF1A-4737-BA4A-F518ABE599C9}" type="datetime1">
              <a:rPr lang="en-US"/>
              <a:pPr>
                <a:defRPr/>
              </a:pPr>
              <a:t>2/10/2015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05EF8C8-7386-484D-8DE1-D69B2D1AAB21}" type="slidenum">
              <a:rPr lang="en-US"/>
              <a:pPr>
                <a:defRPr/>
              </a:pPr>
              <a:t>‹#›</a:t>
            </a:fld>
            <a:endParaRPr lang="en-US"/>
          </a:p>
        </p:txBody>
      </p:sp>
    </p:spTree>
    <p:extLst>
      <p:ext uri="{BB962C8B-B14F-4D97-AF65-F5344CB8AC3E}">
        <p14:creationId xmlns:p14="http://schemas.microsoft.com/office/powerpoint/2010/main" val="3700427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1F7DDA9-AA20-4C48-A682-CAC88CCCC828}" type="datetime1">
              <a:rPr lang="en-US"/>
              <a:pPr>
                <a:defRPr/>
              </a:pPr>
              <a:t>2/10/2015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A7466B1-A031-4D32-923A-2625A511D9E7}" type="slidenum">
              <a:rPr lang="en-US"/>
              <a:pPr>
                <a:defRPr/>
              </a:pPr>
              <a:t>‹#›</a:t>
            </a:fld>
            <a:endParaRPr lang="en-US"/>
          </a:p>
        </p:txBody>
      </p:sp>
    </p:spTree>
    <p:extLst>
      <p:ext uri="{BB962C8B-B14F-4D97-AF65-F5344CB8AC3E}">
        <p14:creationId xmlns:p14="http://schemas.microsoft.com/office/powerpoint/2010/main" val="3687646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C22EF5A-6647-40D1-BB56-027D2DA629A6}" type="datetime1">
              <a:rPr lang="en-US"/>
              <a:pPr>
                <a:defRPr/>
              </a:pPr>
              <a:t>2/10/2015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2FF2A5E-5B2F-42C1-894A-415A5303D032}" type="slidenum">
              <a:rPr lang="en-US"/>
              <a:pPr>
                <a:defRPr/>
              </a:pPr>
              <a:t>‹#›</a:t>
            </a:fld>
            <a:endParaRPr lang="en-US"/>
          </a:p>
        </p:txBody>
      </p:sp>
    </p:spTree>
    <p:extLst>
      <p:ext uri="{BB962C8B-B14F-4D97-AF65-F5344CB8AC3E}">
        <p14:creationId xmlns:p14="http://schemas.microsoft.com/office/powerpoint/2010/main" val="1978610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CB9FF34-A8AC-4107-A817-32CE835D01EA}" type="datetime1">
              <a:rPr lang="en-US"/>
              <a:pPr>
                <a:defRPr/>
              </a:pPr>
              <a:t>2/10/2015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56A23AC-024C-4DF5-9126-96545DC54DBA}" type="slidenum">
              <a:rPr lang="en-US"/>
              <a:pPr>
                <a:defRPr/>
              </a:pPr>
              <a:t>‹#›</a:t>
            </a:fld>
            <a:endParaRPr lang="en-US"/>
          </a:p>
        </p:txBody>
      </p:sp>
    </p:spTree>
    <p:extLst>
      <p:ext uri="{BB962C8B-B14F-4D97-AF65-F5344CB8AC3E}">
        <p14:creationId xmlns:p14="http://schemas.microsoft.com/office/powerpoint/2010/main" val="256901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1FFC50A-DC8B-4B43-B201-2551C8568A5E}" type="datetime1">
              <a:rPr lang="en-US"/>
              <a:pPr>
                <a:defRPr/>
              </a:pPr>
              <a:t>2/10/2015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578D6F4-5177-4603-BC19-23B9996BA45D}" type="slidenum">
              <a:rPr lang="en-US"/>
              <a:pPr>
                <a:defRPr/>
              </a:pPr>
              <a:t>‹#›</a:t>
            </a:fld>
            <a:endParaRPr lang="en-US"/>
          </a:p>
        </p:txBody>
      </p:sp>
    </p:spTree>
    <p:extLst>
      <p:ext uri="{BB962C8B-B14F-4D97-AF65-F5344CB8AC3E}">
        <p14:creationId xmlns:p14="http://schemas.microsoft.com/office/powerpoint/2010/main" val="3862706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806686B-7DB0-4F42-B3A0-8DAA452D952C}" type="datetime1">
              <a:rPr lang="en-US"/>
              <a:pPr>
                <a:defRPr/>
              </a:pPr>
              <a:t>2/10/2015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A4DAACF-4909-4868-8E73-BBCDBF217A70}" type="slidenum">
              <a:rPr lang="en-US"/>
              <a:pPr>
                <a:defRPr/>
              </a:pPr>
              <a:t>‹#›</a:t>
            </a:fld>
            <a:endParaRPr lang="en-US"/>
          </a:p>
        </p:txBody>
      </p:sp>
    </p:spTree>
    <p:extLst>
      <p:ext uri="{BB962C8B-B14F-4D97-AF65-F5344CB8AC3E}">
        <p14:creationId xmlns:p14="http://schemas.microsoft.com/office/powerpoint/2010/main" val="1178589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324600" y="632460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cs typeface="Arial" charset="0"/>
              </a:defRPr>
            </a:lvl1pPr>
          </a:lstStyle>
          <a:p>
            <a:pPr>
              <a:defRPr/>
            </a:pPr>
            <a:fld id="{3622A53E-6D3C-4A6F-8667-B756D74ADC99}" type="datetime1">
              <a:rPr lang="en-US"/>
              <a:pPr>
                <a:defRPr/>
              </a:pPr>
              <a:t>2/10/2015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381000" y="632460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cs typeface="Arial" charset="0"/>
              </a:defRPr>
            </a:lvl1pPr>
          </a:lstStyle>
          <a:p>
            <a:pPr>
              <a:defRPr/>
            </a:pPr>
            <a:fld id="{9B505C41-935D-4254-91FB-E802272F8EB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52" r:id="rId1"/>
    <p:sldLayoutId id="2147484162" r:id="rId2"/>
    <p:sldLayoutId id="2147484153" r:id="rId3"/>
    <p:sldLayoutId id="2147484154" r:id="rId4"/>
    <p:sldLayoutId id="2147484155" r:id="rId5"/>
    <p:sldLayoutId id="2147484156" r:id="rId6"/>
    <p:sldLayoutId id="2147484157" r:id="rId7"/>
    <p:sldLayoutId id="2147484158" r:id="rId8"/>
    <p:sldLayoutId id="2147484159" r:id="rId9"/>
    <p:sldLayoutId id="2147484160" r:id="rId10"/>
    <p:sldLayoutId id="2147484161" r:id="rId11"/>
    <p:sldLayoutId id="2147484164" r:id="rId12"/>
    <p:sldLayoutId id="2147484170" r:id="rId13"/>
    <p:sldLayoutId id="2147484171" r:id="rId14"/>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slide" Target="slide6.xml"/><Relationship Id="rId7"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slide" Target="slide11.xml"/></Relationships>
</file>

<file path=ppt/slides/_rels/slide1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slide" Target="slide10.xml"/><Relationship Id="rId7" Type="http://schemas.openxmlformats.org/officeDocument/2006/relationships/image" Target="../media/image9.tiff"/><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 Target="slide10.xml"/><Relationship Id="rId7" Type="http://schemas.openxmlformats.org/officeDocument/2006/relationships/image" Target="../media/image9.tiff"/><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slide" Target="slide10.xml"/><Relationship Id="rId7" Type="http://schemas.openxmlformats.org/officeDocument/2006/relationships/image" Target="../media/image9.tiff"/><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8" Type="http://schemas.openxmlformats.org/officeDocument/2006/relationships/slide" Target="slide15.xml"/><Relationship Id="rId3" Type="http://schemas.openxmlformats.org/officeDocument/2006/relationships/slide" Target="slide10.xml"/><Relationship Id="rId7"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slide" Target="slide10.xml"/><Relationship Id="rId7"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slide" Target="slide10.xml"/><Relationship Id="rId7"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slide" Target="slide10.xml"/><Relationship Id="rId7" Type="http://schemas.openxmlformats.org/officeDocument/2006/relationships/slide" Target="slide18.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slide" Target="slide10.xml"/><Relationship Id="rId7" Type="http://schemas.openxmlformats.org/officeDocument/2006/relationships/image" Target="../media/image9.tiff"/><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 Target="slide10.xml"/><Relationship Id="rId7" Type="http://schemas.openxmlformats.org/officeDocument/2006/relationships/image" Target="../media/image9.tiff"/><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13.png"/></Relationships>
</file>

<file path=ppt/slides/_rels/slide2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slide" Target="slide10.xml"/><Relationship Id="rId7" Type="http://schemas.openxmlformats.org/officeDocument/2006/relationships/image" Target="../media/image9.tiff"/><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13.png"/></Relationships>
</file>

<file path=ppt/slides/_rels/slide22.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slide" Target="slide10.xml"/><Relationship Id="rId7" Type="http://schemas.openxmlformats.org/officeDocument/2006/relationships/image" Target="../media/image14.tiff"/><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slide" Target="slide10.xml"/><Relationship Id="rId7" Type="http://schemas.openxmlformats.org/officeDocument/2006/relationships/image" Target="../media/image14.tiff"/><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slide" Target="slide10.xml"/><Relationship Id="rId7" Type="http://schemas.openxmlformats.org/officeDocument/2006/relationships/image" Target="../media/image14.tiff"/><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8" Type="http://schemas.openxmlformats.org/officeDocument/2006/relationships/slide" Target="slide26.xml"/><Relationship Id="rId3" Type="http://schemas.openxmlformats.org/officeDocument/2006/relationships/slide" Target="slide10.xml"/><Relationship Id="rId7" Type="http://schemas.openxmlformats.org/officeDocument/2006/relationships/image" Target="../media/image15.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slide" Target="slide10.xml"/><Relationship Id="rId7" Type="http://schemas.openxmlformats.org/officeDocument/2006/relationships/image" Target="../media/image16.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slide" Target="slide10.xml"/><Relationship Id="rId7" Type="http://schemas.openxmlformats.org/officeDocument/2006/relationships/image" Target="../media/image17.pn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slide" Target="slide10.xml"/><Relationship Id="rId7" Type="http://schemas.openxmlformats.org/officeDocument/2006/relationships/slide" Target="slide18.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 Target="slide10.xml"/><Relationship Id="rId7"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5.png"/><Relationship Id="rId9" Type="http://schemas.openxmlformats.org/officeDocument/2006/relationships/image" Target="../media/image14.tiff"/></Relationships>
</file>

<file path=ppt/slides/_rels/slide3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 Target="slide10.xml"/><Relationship Id="rId7" Type="http://schemas.openxmlformats.org/officeDocument/2006/relationships/image" Target="../media/image16.png"/><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14.tiff"/></Relationships>
</file>

<file path=ppt/slides/_rels/slide3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 Target="slide10.xml"/><Relationship Id="rId7"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7.png"/><Relationship Id="rId9" Type="http://schemas.openxmlformats.org/officeDocument/2006/relationships/image" Target="../media/image14.tiff"/></Relationships>
</file>

<file path=ppt/slides/_rels/slide3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3.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www.mathopenref.com/coorddist.html"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s://www.khanacademy.org/math/algebra/introduction-to-algebra/overview_hist_alg/v/descartes-and-cartesian-coordinates" TargetMode="External"/><Relationship Id="rId2" Type="http://schemas.openxmlformats.org/officeDocument/2006/relationships/notesSlide" Target="../notesSlides/notesSlide5.xml"/><Relationship Id="rId1" Type="http://schemas.openxmlformats.org/officeDocument/2006/relationships/slideLayout" Target="../slideLayouts/slideLayout14.xml"/><Relationship Id="rId5" Type="http://schemas.openxmlformats.org/officeDocument/2006/relationships/hyperlink" Target="http://mathematica.ludibunda.ch/mathematicians1.html" TargetMode="External"/><Relationship Id="rId4" Type="http://schemas.openxmlformats.org/officeDocument/2006/relationships/hyperlink" Target="http://4dlab.info/article_short_history_of_the_cartesian_coordinates.htm"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 Target="slide7.xml"/><Relationship Id="rId7" Type="http://schemas.openxmlformats.org/officeDocument/2006/relationships/slide" Target="slide9.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slide" Target="slide10.xml"/><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slide" Target="slide7.xml"/><Relationship Id="rId7"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TextBox 6"/>
          <p:cNvSpPr txBox="1">
            <a:spLocks noChangeArrowheads="1"/>
          </p:cNvSpPr>
          <p:nvPr/>
        </p:nvSpPr>
        <p:spPr bwMode="auto">
          <a:xfrm>
            <a:off x="649288" y="2362200"/>
            <a:ext cx="7620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r>
              <a:rPr lang="en-US" sz="4400" i="1" dirty="0" smtClean="0">
                <a:solidFill>
                  <a:srgbClr val="FFFFFF"/>
                </a:solidFill>
              </a:rPr>
              <a:t>Measuring Polygon Side </a:t>
            </a:r>
            <a:r>
              <a:rPr lang="en-US" sz="4400" i="1" dirty="0" smtClean="0">
                <a:solidFill>
                  <a:srgbClr val="FFFFFF"/>
                </a:solidFill>
              </a:rPr>
              <a:t>Lengths</a:t>
            </a:r>
            <a:endParaRPr lang="en-US" sz="4400" i="1" dirty="0">
              <a:solidFill>
                <a:schemeClr val="bg1"/>
              </a:solidFill>
            </a:endParaRPr>
          </a:p>
        </p:txBody>
      </p:sp>
      <p:sp>
        <p:nvSpPr>
          <p:cNvPr id="12297" name="Slide Number Placeholder 1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8D3A75B6-2C32-4199-AD8C-ABF893494567}" type="slidenum">
              <a:rPr lang="en-US" smtClean="0">
                <a:solidFill>
                  <a:schemeClr val="bg1"/>
                </a:solidFill>
              </a:rPr>
              <a:pPr algn="ctr" eaLnBrk="1" hangingPunct="1"/>
              <a:t>1</a:t>
            </a:fld>
            <a:endParaRPr lang="en-US" smtClean="0">
              <a:solidFill>
                <a:schemeClr val="bg1"/>
              </a:solidFill>
            </a:endParaRPr>
          </a:p>
        </p:txBody>
      </p:sp>
      <p:grpSp>
        <p:nvGrpSpPr>
          <p:cNvPr id="12298" name="Group 9"/>
          <p:cNvGrpSpPr>
            <a:grpSpLocks/>
          </p:cNvGrpSpPr>
          <p:nvPr/>
        </p:nvGrpSpPr>
        <p:grpSpPr bwMode="auto">
          <a:xfrm>
            <a:off x="609600" y="6413500"/>
            <a:ext cx="7402513" cy="387350"/>
            <a:chOff x="609600" y="6414018"/>
            <a:chExt cx="7401771" cy="386725"/>
          </a:xfrm>
        </p:grpSpPr>
        <p:pic>
          <p:nvPicPr>
            <p:cNvPr id="12299" name="Picture 10" descr="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0" name="Picture 11" descr="red.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1" name="Picture 12" descr="black.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Page Title"/>
          <p:cNvSpPr>
            <a:spLocks noGrp="1"/>
          </p:cNvSpPr>
          <p:nvPr>
            <p:ph type="title" idx="4294967295"/>
          </p:nvPr>
        </p:nvSpPr>
        <p:spPr>
          <a:xfrm>
            <a:off x="152400" y="127000"/>
            <a:ext cx="8229600" cy="639763"/>
          </a:xfrm>
        </p:spPr>
        <p:txBody>
          <a:bodyPr/>
          <a:lstStyle/>
          <a:p>
            <a:pPr algn="l"/>
            <a:r>
              <a:rPr lang="en-US" sz="3200" b="1" smtClean="0">
                <a:solidFill>
                  <a:schemeClr val="bg1"/>
                </a:solidFill>
                <a:ea typeface="ＭＳ Ｐゴシック" charset="-128"/>
              </a:rPr>
              <a:t>Agenda:</a:t>
            </a:r>
          </a:p>
        </p:txBody>
      </p:sp>
      <p:sp>
        <p:nvSpPr>
          <p:cNvPr id="20483" name="Warm Up Link">
            <a:hlinkClick r:id="rId3" action="ppaction://hlinksldjump"/>
          </p:cNvPr>
          <p:cNvSpPr txBox="1">
            <a:spLocks noChangeArrowheads="1"/>
          </p:cNvSpPr>
          <p:nvPr/>
        </p:nvSpPr>
        <p:spPr bwMode="auto">
          <a:xfrm>
            <a:off x="76200" y="2286000"/>
            <a:ext cx="90678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r>
              <a:rPr lang="en-US" sz="2400" dirty="0">
                <a:solidFill>
                  <a:srgbClr val="FFFF00"/>
                </a:solidFill>
              </a:rPr>
              <a:t>1) Warm </a:t>
            </a:r>
            <a:r>
              <a:rPr lang="en-US" sz="2400" dirty="0" smtClean="0">
                <a:solidFill>
                  <a:srgbClr val="FFFF00"/>
                </a:solidFill>
              </a:rPr>
              <a:t>Up (5 min, individual): Explain how to measure side length  </a:t>
            </a:r>
            <a:endParaRPr lang="en-US" sz="2400" dirty="0">
              <a:solidFill>
                <a:schemeClr val="bg1"/>
              </a:solidFill>
            </a:endParaRPr>
          </a:p>
        </p:txBody>
      </p:sp>
      <p:sp>
        <p:nvSpPr>
          <p:cNvPr id="20484" name="Launch Link">
            <a:hlinkClick r:id="rId4" action="ppaction://hlinksldjump"/>
          </p:cNvPr>
          <p:cNvSpPr txBox="1">
            <a:spLocks noChangeArrowheads="1"/>
          </p:cNvSpPr>
          <p:nvPr/>
        </p:nvSpPr>
        <p:spPr bwMode="auto">
          <a:xfrm>
            <a:off x="76200" y="2698750"/>
            <a:ext cx="9067800"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marL="609600" indent="-609600"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buClr>
                <a:schemeClr val="bg1"/>
              </a:buClr>
            </a:pPr>
            <a:r>
              <a:rPr lang="en-US" sz="2400" dirty="0">
                <a:solidFill>
                  <a:srgbClr val="FFFF00"/>
                </a:solidFill>
              </a:rPr>
              <a:t>2) </a:t>
            </a:r>
            <a:r>
              <a:rPr lang="en-US" sz="2400" dirty="0" smtClean="0">
                <a:solidFill>
                  <a:srgbClr val="FFFF00"/>
                </a:solidFill>
              </a:rPr>
              <a:t>Launch (15 min, whole class): New method for measuring side length</a:t>
            </a:r>
            <a:endParaRPr lang="en-US" sz="2400" dirty="0">
              <a:solidFill>
                <a:schemeClr val="bg1"/>
              </a:solidFill>
            </a:endParaRPr>
          </a:p>
        </p:txBody>
      </p:sp>
      <p:sp>
        <p:nvSpPr>
          <p:cNvPr id="20485" name="Explore Link">
            <a:hlinkClick r:id="" action="ppaction://noaction"/>
          </p:cNvPr>
          <p:cNvSpPr txBox="1">
            <a:spLocks noChangeArrowheads="1"/>
          </p:cNvSpPr>
          <p:nvPr/>
        </p:nvSpPr>
        <p:spPr bwMode="auto">
          <a:xfrm>
            <a:off x="76200" y="3232150"/>
            <a:ext cx="9067800"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marL="609600" indent="-609600"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buClr>
                <a:schemeClr val="bg1"/>
              </a:buClr>
            </a:pPr>
            <a:r>
              <a:rPr lang="en-US" sz="2400" dirty="0">
                <a:solidFill>
                  <a:srgbClr val="FFFF00"/>
                </a:solidFill>
              </a:rPr>
              <a:t>3) </a:t>
            </a:r>
            <a:r>
              <a:rPr lang="en-US" sz="2400" dirty="0" smtClean="0">
                <a:solidFill>
                  <a:srgbClr val="FFFF00"/>
                </a:solidFill>
              </a:rPr>
              <a:t>Explore/Practice (25 min, partner): Using both methods</a:t>
            </a:r>
            <a:endParaRPr lang="en-US" sz="2400" dirty="0">
              <a:solidFill>
                <a:schemeClr val="bg1"/>
              </a:solidFill>
            </a:endParaRPr>
          </a:p>
        </p:txBody>
      </p:sp>
      <p:sp>
        <p:nvSpPr>
          <p:cNvPr id="20486" name="Summary Link">
            <a:hlinkClick r:id="" action="ppaction://noaction"/>
          </p:cNvPr>
          <p:cNvSpPr txBox="1">
            <a:spLocks noChangeArrowheads="1"/>
          </p:cNvSpPr>
          <p:nvPr/>
        </p:nvSpPr>
        <p:spPr bwMode="auto">
          <a:xfrm>
            <a:off x="76200" y="3765550"/>
            <a:ext cx="9067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marL="609600" indent="-609600"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buClr>
                <a:schemeClr val="bg1"/>
              </a:buClr>
            </a:pPr>
            <a:r>
              <a:rPr lang="en-US" sz="2400" dirty="0">
                <a:solidFill>
                  <a:srgbClr val="FFFF00"/>
                </a:solidFill>
              </a:rPr>
              <a:t>4) </a:t>
            </a:r>
            <a:r>
              <a:rPr lang="en-US" sz="2400" dirty="0" smtClean="0">
                <a:solidFill>
                  <a:srgbClr val="FFFF00"/>
                </a:solidFill>
              </a:rPr>
              <a:t>Summary (5 min, whole class): Why (and when) use the new method?</a:t>
            </a:r>
            <a:endParaRPr lang="en-US" sz="2400" dirty="0">
              <a:solidFill>
                <a:srgbClr val="FFFF00"/>
              </a:solidFill>
            </a:endParaRPr>
          </a:p>
        </p:txBody>
      </p:sp>
      <p:sp>
        <p:nvSpPr>
          <p:cNvPr id="20488" name="Assessment Link">
            <a:hlinkClick r:id="" action="ppaction://noaction"/>
          </p:cNvPr>
          <p:cNvSpPr txBox="1">
            <a:spLocks noChangeArrowheads="1"/>
          </p:cNvSpPr>
          <p:nvPr/>
        </p:nvSpPr>
        <p:spPr bwMode="auto">
          <a:xfrm>
            <a:off x="76200" y="4267200"/>
            <a:ext cx="90678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marL="609600" indent="-609600"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buClr>
                <a:schemeClr val="bg1"/>
              </a:buClr>
            </a:pPr>
            <a:r>
              <a:rPr lang="en-US" sz="2400" dirty="0">
                <a:solidFill>
                  <a:srgbClr val="FFFF00"/>
                </a:solidFill>
              </a:rPr>
              <a:t>5</a:t>
            </a:r>
            <a:r>
              <a:rPr lang="en-US" sz="2400" dirty="0" smtClean="0">
                <a:solidFill>
                  <a:srgbClr val="FFFF00"/>
                </a:solidFill>
              </a:rPr>
              <a:t>) Assessment (5 min, individual): Exit ticket</a:t>
            </a:r>
            <a:endParaRPr lang="en-US" sz="2400" dirty="0">
              <a:solidFill>
                <a:schemeClr val="bg1"/>
              </a:solidFill>
            </a:endParaRPr>
          </a:p>
        </p:txBody>
      </p:sp>
      <p:sp>
        <p:nvSpPr>
          <p:cNvPr id="20489" name="Slide Number Placeholder 2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AAE38FB8-AB62-4277-96D5-80A9F5AD35FB}" type="slidenum">
              <a:rPr lang="en-US" smtClean="0">
                <a:solidFill>
                  <a:schemeClr val="bg1"/>
                </a:solidFill>
              </a:rPr>
              <a:pPr algn="ctr" eaLnBrk="1" hangingPunct="1"/>
              <a:t>10</a:t>
            </a:fld>
            <a:endParaRPr lang="en-US" smtClean="0">
              <a:solidFill>
                <a:schemeClr val="bg1"/>
              </a:solidFill>
            </a:endParaRPr>
          </a:p>
        </p:txBody>
      </p:sp>
      <p:sp>
        <p:nvSpPr>
          <p:cNvPr id="12" name="Green Background"/>
          <p:cNvSpPr>
            <a:spLocks noChangeArrowheads="1"/>
          </p:cNvSpPr>
          <p:nvPr/>
        </p:nvSpPr>
        <p:spPr bwMode="auto">
          <a:xfrm>
            <a:off x="228600" y="715964"/>
            <a:ext cx="8686800" cy="1417636"/>
          </a:xfrm>
          <a:prstGeom prst="roundRect">
            <a:avLst>
              <a:gd name="adj" fmla="val 25000"/>
            </a:avLst>
          </a:prstGeom>
          <a:solidFill>
            <a:schemeClr val="bg1">
              <a:lumMod val="95000"/>
            </a:schemeClr>
          </a:solidFill>
          <a:ln w="38100">
            <a:solidFill>
              <a:schemeClr val="accent1">
                <a:lumMod val="50000"/>
              </a:schemeClr>
            </a:solidFill>
            <a:round/>
            <a:headEnd/>
            <a:tailEnd/>
          </a:ln>
        </p:spPr>
        <p:txBody>
          <a:bodyPr wrap="none" anchor="ctr"/>
          <a:lstStyle/>
          <a:p>
            <a:pPr>
              <a:defRPr/>
            </a:pPr>
            <a:endParaRPr lang="en-US" sz="2000" b="1">
              <a:solidFill>
                <a:srgbClr val="FFFF00"/>
              </a:solidFill>
            </a:endParaRPr>
          </a:p>
        </p:txBody>
      </p:sp>
      <p:grpSp>
        <p:nvGrpSpPr>
          <p:cNvPr id="20492" name="Group 13"/>
          <p:cNvGrpSpPr>
            <a:grpSpLocks/>
          </p:cNvGrpSpPr>
          <p:nvPr/>
        </p:nvGrpSpPr>
        <p:grpSpPr bwMode="auto">
          <a:xfrm>
            <a:off x="609600" y="6413500"/>
            <a:ext cx="7402513" cy="387350"/>
            <a:chOff x="609600" y="6414018"/>
            <a:chExt cx="7401771" cy="386725"/>
          </a:xfrm>
        </p:grpSpPr>
        <p:pic>
          <p:nvPicPr>
            <p:cNvPr id="20493" name="Picture 14" descr="blue.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4" name="Picture 15" descr="red.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5" name="Picture 16"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6" name="Objective"/>
          <p:cNvSpPr txBox="1"/>
          <p:nvPr/>
        </p:nvSpPr>
        <p:spPr>
          <a:xfrm>
            <a:off x="365125" y="715964"/>
            <a:ext cx="8550275" cy="1417636"/>
          </a:xfrm>
          <a:prstGeom prst="rect">
            <a:avLst/>
          </a:prstGeom>
        </p:spPr>
        <p:txBody>
          <a:bodyPr anchor="ctr">
            <a:normAutofit fontScale="92500" lnSpcReduction="10000"/>
          </a:bodyPr>
          <a:lstStyle/>
          <a:p>
            <a:pPr fontAlgn="auto">
              <a:spcAft>
                <a:spcPts val="0"/>
              </a:spcAft>
              <a:defRPr/>
            </a:pPr>
            <a:r>
              <a:rPr lang="en-US" sz="2400" b="1" i="1" dirty="0" smtClean="0">
                <a:solidFill>
                  <a:schemeClr val="accent1">
                    <a:lumMod val="50000"/>
                  </a:schemeClr>
                </a:solidFill>
                <a:latin typeface="Calibri" pitchFamily="34" charset="0"/>
                <a:ea typeface="+mn-ea"/>
                <a:cs typeface="Arial" charset="0"/>
              </a:rPr>
              <a:t>CONTENT </a:t>
            </a:r>
            <a:r>
              <a:rPr lang="en-US" sz="2400" b="1" i="1" dirty="0">
                <a:solidFill>
                  <a:schemeClr val="accent1">
                    <a:lumMod val="50000"/>
                  </a:schemeClr>
                </a:solidFill>
                <a:latin typeface="Calibri" pitchFamily="34" charset="0"/>
                <a:ea typeface="+mn-ea"/>
                <a:cs typeface="Arial" charset="0"/>
              </a:rPr>
              <a:t>OBJECTIVE: You will be able to measure the side lengths of a polygon on the coordinate </a:t>
            </a:r>
            <a:r>
              <a:rPr lang="en-US" sz="2400" b="1" i="1" dirty="0" smtClean="0">
                <a:solidFill>
                  <a:schemeClr val="accent1">
                    <a:lumMod val="50000"/>
                  </a:schemeClr>
                </a:solidFill>
                <a:latin typeface="Calibri" pitchFamily="34" charset="0"/>
                <a:ea typeface="+mn-ea"/>
                <a:cs typeface="Arial" charset="0"/>
              </a:rPr>
              <a:t>plane without counting.</a:t>
            </a:r>
          </a:p>
          <a:p>
            <a:pPr fontAlgn="auto">
              <a:spcAft>
                <a:spcPts val="0"/>
              </a:spcAft>
              <a:defRPr/>
            </a:pPr>
            <a:r>
              <a:rPr lang="en-US" sz="2400" b="1" i="1" dirty="0">
                <a:solidFill>
                  <a:schemeClr val="accent1">
                    <a:lumMod val="50000"/>
                  </a:schemeClr>
                </a:solidFill>
                <a:latin typeface="Calibri" pitchFamily="34" charset="0"/>
                <a:ea typeface="+mn-ea"/>
                <a:cs typeface="Arial" charset="0"/>
              </a:rPr>
              <a:t>LANGUAGE OBJECTIVE: Students will </a:t>
            </a:r>
            <a:r>
              <a:rPr lang="en-US" sz="2400" b="1" i="1" dirty="0" smtClean="0">
                <a:solidFill>
                  <a:schemeClr val="accent1">
                    <a:lumMod val="50000"/>
                  </a:schemeClr>
                </a:solidFill>
                <a:latin typeface="Calibri" pitchFamily="34" charset="0"/>
                <a:ea typeface="+mn-ea"/>
                <a:cs typeface="Arial" charset="0"/>
              </a:rPr>
              <a:t>talk about the x- and y-coordinates of points. </a:t>
            </a:r>
            <a:endParaRPr lang="en-US" sz="2400" dirty="0">
              <a:latin typeface="Perpetua" pitchFamily="18" charset="0"/>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Page Title"/>
          <p:cNvSpPr>
            <a:spLocks noGrp="1"/>
          </p:cNvSpPr>
          <p:nvPr>
            <p:ph type="title" idx="4294967295"/>
          </p:nvPr>
        </p:nvSpPr>
        <p:spPr>
          <a:xfrm>
            <a:off x="152400" y="127000"/>
            <a:ext cx="8229600" cy="639763"/>
          </a:xfrm>
        </p:spPr>
        <p:txBody>
          <a:bodyPr/>
          <a:lstStyle/>
          <a:p>
            <a:pPr algn="l"/>
            <a:r>
              <a:rPr lang="en-US" sz="3200" b="1" dirty="0" smtClean="0">
                <a:solidFill>
                  <a:schemeClr val="bg1"/>
                </a:solidFill>
                <a:ea typeface="ＭＳ Ｐゴシック" charset="-128"/>
              </a:rPr>
              <a:t>Handout: Launch, p.1</a:t>
            </a:r>
          </a:p>
        </p:txBody>
      </p:sp>
      <p:sp>
        <p:nvSpPr>
          <p:cNvPr id="4" name="Agenda Link">
            <a:hlinkClick r:id="rId3" action="ppaction://hlinksldjump"/>
          </p:cNvPr>
          <p:cNvSpPr txBox="1"/>
          <p:nvPr/>
        </p:nvSpPr>
        <p:spPr>
          <a:xfrm>
            <a:off x="7696200" y="6016625"/>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2253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3725B54C-F44E-4EB9-BDCB-F247EC3CCF5F}" type="slidenum">
              <a:rPr lang="en-US" smtClean="0">
                <a:solidFill>
                  <a:schemeClr val="bg1"/>
                </a:solidFill>
              </a:rPr>
              <a:pPr algn="ctr" eaLnBrk="1" hangingPunct="1"/>
              <a:t>11</a:t>
            </a:fld>
            <a:endParaRPr lang="en-US" smtClean="0">
              <a:solidFill>
                <a:schemeClr val="bg1"/>
              </a:solidFill>
            </a:endParaRPr>
          </a:p>
        </p:txBody>
      </p:sp>
      <p:sp>
        <p:nvSpPr>
          <p:cNvPr id="6" name="White Background"/>
          <p:cNvSpPr>
            <a:spLocks noChangeArrowheads="1"/>
          </p:cNvSpPr>
          <p:nvPr/>
        </p:nvSpPr>
        <p:spPr bwMode="auto">
          <a:xfrm>
            <a:off x="228600" y="804863"/>
            <a:ext cx="8686800" cy="4910137"/>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2534" name="Group 7"/>
          <p:cNvGrpSpPr>
            <a:grpSpLocks/>
          </p:cNvGrpSpPr>
          <p:nvPr/>
        </p:nvGrpSpPr>
        <p:grpSpPr bwMode="auto">
          <a:xfrm>
            <a:off x="609600" y="6413500"/>
            <a:ext cx="7402513" cy="387350"/>
            <a:chOff x="609600" y="6414018"/>
            <a:chExt cx="7401771" cy="386725"/>
          </a:xfrm>
        </p:grpSpPr>
        <p:pic>
          <p:nvPicPr>
            <p:cNvPr id="22535" name="Picture 2" descr="blu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4" descr="red.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7" name="Picture 6" descr="black.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 name="Picture 2" descr="A.tif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03200" y="830263"/>
            <a:ext cx="8712200" cy="1524915"/>
          </a:xfrm>
          <a:prstGeom prst="rect">
            <a:avLst/>
          </a:prstGeom>
        </p:spPr>
      </p:pic>
      <p:pic>
        <p:nvPicPr>
          <p:cNvPr id="13" name="Picture 12"/>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28600" y="2389045"/>
            <a:ext cx="3660806" cy="3359822"/>
          </a:xfrm>
          <a:prstGeom prst="rect">
            <a:avLst/>
          </a:prstGeom>
          <a:noFill/>
          <a:ln>
            <a:noFill/>
          </a:ln>
        </p:spPr>
      </p:pic>
      <p:sp>
        <p:nvSpPr>
          <p:cNvPr id="14" name="TextBox 13"/>
          <p:cNvSpPr txBox="1"/>
          <p:nvPr/>
        </p:nvSpPr>
        <p:spPr>
          <a:xfrm>
            <a:off x="1295400" y="3805534"/>
            <a:ext cx="1447800" cy="461665"/>
          </a:xfrm>
          <a:prstGeom prst="rect">
            <a:avLst/>
          </a:prstGeom>
          <a:noFill/>
        </p:spPr>
        <p:txBody>
          <a:bodyPr wrap="square" rtlCol="0">
            <a:spAutoFit/>
          </a:bodyPr>
          <a:lstStyle/>
          <a:p>
            <a:r>
              <a:rPr lang="en-US" sz="2400" dirty="0" smtClean="0"/>
              <a:t>2 units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Page Title"/>
          <p:cNvSpPr>
            <a:spLocks noGrp="1"/>
          </p:cNvSpPr>
          <p:nvPr>
            <p:ph type="title" idx="4294967295"/>
          </p:nvPr>
        </p:nvSpPr>
        <p:spPr>
          <a:xfrm>
            <a:off x="152400" y="127000"/>
            <a:ext cx="8229600" cy="639763"/>
          </a:xfrm>
        </p:spPr>
        <p:txBody>
          <a:bodyPr/>
          <a:lstStyle/>
          <a:p>
            <a:pPr algn="l"/>
            <a:r>
              <a:rPr lang="en-US" sz="3200" b="1" dirty="0" smtClean="0">
                <a:solidFill>
                  <a:schemeClr val="bg1"/>
                </a:solidFill>
                <a:ea typeface="ＭＳ Ｐゴシック" charset="-128"/>
              </a:rPr>
              <a:t>Handout: Launch, p.1</a:t>
            </a:r>
          </a:p>
        </p:txBody>
      </p:sp>
      <p:sp>
        <p:nvSpPr>
          <p:cNvPr id="4" name="Agenda Link">
            <a:hlinkClick r:id="rId3" action="ppaction://hlinksldjump"/>
          </p:cNvPr>
          <p:cNvSpPr txBox="1"/>
          <p:nvPr/>
        </p:nvSpPr>
        <p:spPr>
          <a:xfrm>
            <a:off x="7696200" y="6016625"/>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2253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3725B54C-F44E-4EB9-BDCB-F247EC3CCF5F}" type="slidenum">
              <a:rPr lang="en-US" smtClean="0">
                <a:solidFill>
                  <a:schemeClr val="bg1"/>
                </a:solidFill>
              </a:rPr>
              <a:pPr algn="ctr" eaLnBrk="1" hangingPunct="1"/>
              <a:t>12</a:t>
            </a:fld>
            <a:endParaRPr lang="en-US" smtClean="0">
              <a:solidFill>
                <a:schemeClr val="bg1"/>
              </a:solidFill>
            </a:endParaRPr>
          </a:p>
        </p:txBody>
      </p:sp>
      <p:sp>
        <p:nvSpPr>
          <p:cNvPr id="6" name="White Background"/>
          <p:cNvSpPr>
            <a:spLocks noChangeArrowheads="1"/>
          </p:cNvSpPr>
          <p:nvPr/>
        </p:nvSpPr>
        <p:spPr bwMode="auto">
          <a:xfrm>
            <a:off x="228600" y="804863"/>
            <a:ext cx="8686800" cy="4910137"/>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2534" name="Group 7"/>
          <p:cNvGrpSpPr>
            <a:grpSpLocks/>
          </p:cNvGrpSpPr>
          <p:nvPr/>
        </p:nvGrpSpPr>
        <p:grpSpPr bwMode="auto">
          <a:xfrm>
            <a:off x="609600" y="6413500"/>
            <a:ext cx="7402513" cy="387350"/>
            <a:chOff x="609600" y="6414018"/>
            <a:chExt cx="7401771" cy="386725"/>
          </a:xfrm>
        </p:grpSpPr>
        <p:pic>
          <p:nvPicPr>
            <p:cNvPr id="22535" name="Picture 2" descr="blu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4" descr="red.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7" name="Picture 6" descr="black.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 name="Picture 2" descr="A.tif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03200" y="830263"/>
            <a:ext cx="8712200" cy="1524915"/>
          </a:xfrm>
          <a:prstGeom prst="rect">
            <a:avLst/>
          </a:prstGeom>
        </p:spPr>
      </p:pic>
      <p:pic>
        <p:nvPicPr>
          <p:cNvPr id="15" name="Picture 14"/>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28600" y="2380578"/>
            <a:ext cx="3657600" cy="3356880"/>
          </a:xfrm>
          <a:prstGeom prst="rect">
            <a:avLst/>
          </a:prstGeom>
          <a:noFill/>
          <a:ln>
            <a:noFill/>
          </a:ln>
        </p:spPr>
      </p:pic>
      <p:sp>
        <p:nvSpPr>
          <p:cNvPr id="16" name="TextBox 15"/>
          <p:cNvSpPr txBox="1"/>
          <p:nvPr/>
        </p:nvSpPr>
        <p:spPr>
          <a:xfrm>
            <a:off x="1295400" y="3805534"/>
            <a:ext cx="1447800" cy="461665"/>
          </a:xfrm>
          <a:prstGeom prst="rect">
            <a:avLst/>
          </a:prstGeom>
          <a:noFill/>
        </p:spPr>
        <p:txBody>
          <a:bodyPr wrap="square" rtlCol="0">
            <a:spAutoFit/>
          </a:bodyPr>
          <a:lstStyle/>
          <a:p>
            <a:r>
              <a:rPr lang="en-US" sz="2400" dirty="0"/>
              <a:t>3</a:t>
            </a:r>
            <a:r>
              <a:rPr lang="en-US" sz="2400" dirty="0" smtClean="0"/>
              <a:t> units</a:t>
            </a:r>
            <a:endParaRPr lang="en-US" sz="2400" dirty="0"/>
          </a:p>
        </p:txBody>
      </p:sp>
    </p:spTree>
    <p:extLst>
      <p:ext uri="{BB962C8B-B14F-4D97-AF65-F5344CB8AC3E}">
        <p14:creationId xmlns:p14="http://schemas.microsoft.com/office/powerpoint/2010/main" val="1660104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Page Title"/>
          <p:cNvSpPr>
            <a:spLocks noGrp="1"/>
          </p:cNvSpPr>
          <p:nvPr>
            <p:ph type="title" idx="4294967295"/>
          </p:nvPr>
        </p:nvSpPr>
        <p:spPr>
          <a:xfrm>
            <a:off x="152400" y="127000"/>
            <a:ext cx="8229600" cy="639763"/>
          </a:xfrm>
        </p:spPr>
        <p:txBody>
          <a:bodyPr/>
          <a:lstStyle/>
          <a:p>
            <a:pPr algn="l"/>
            <a:r>
              <a:rPr lang="en-US" sz="3200" b="1" dirty="0" smtClean="0">
                <a:solidFill>
                  <a:schemeClr val="bg1"/>
                </a:solidFill>
                <a:ea typeface="ＭＳ Ｐゴシック" charset="-128"/>
              </a:rPr>
              <a:t>Handout: Launch, p.1</a:t>
            </a:r>
          </a:p>
        </p:txBody>
      </p:sp>
      <p:sp>
        <p:nvSpPr>
          <p:cNvPr id="4" name="Agenda Link">
            <a:hlinkClick r:id="rId3" action="ppaction://hlinksldjump"/>
          </p:cNvPr>
          <p:cNvSpPr txBox="1"/>
          <p:nvPr/>
        </p:nvSpPr>
        <p:spPr>
          <a:xfrm>
            <a:off x="7696200" y="6016625"/>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2253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3725B54C-F44E-4EB9-BDCB-F247EC3CCF5F}" type="slidenum">
              <a:rPr lang="en-US" smtClean="0">
                <a:solidFill>
                  <a:schemeClr val="bg1"/>
                </a:solidFill>
              </a:rPr>
              <a:pPr algn="ctr" eaLnBrk="1" hangingPunct="1"/>
              <a:t>13</a:t>
            </a:fld>
            <a:endParaRPr lang="en-US" smtClean="0">
              <a:solidFill>
                <a:schemeClr val="bg1"/>
              </a:solidFill>
            </a:endParaRPr>
          </a:p>
        </p:txBody>
      </p:sp>
      <p:sp>
        <p:nvSpPr>
          <p:cNvPr id="6" name="White Background"/>
          <p:cNvSpPr>
            <a:spLocks noChangeArrowheads="1"/>
          </p:cNvSpPr>
          <p:nvPr/>
        </p:nvSpPr>
        <p:spPr bwMode="auto">
          <a:xfrm>
            <a:off x="228600" y="804863"/>
            <a:ext cx="8686800" cy="4910137"/>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2534" name="Group 7"/>
          <p:cNvGrpSpPr>
            <a:grpSpLocks/>
          </p:cNvGrpSpPr>
          <p:nvPr/>
        </p:nvGrpSpPr>
        <p:grpSpPr bwMode="auto">
          <a:xfrm>
            <a:off x="609600" y="6413500"/>
            <a:ext cx="7402513" cy="387350"/>
            <a:chOff x="609600" y="6414018"/>
            <a:chExt cx="7401771" cy="386725"/>
          </a:xfrm>
        </p:grpSpPr>
        <p:pic>
          <p:nvPicPr>
            <p:cNvPr id="22535" name="Picture 2" descr="blu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4" descr="red.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7" name="Picture 6" descr="black.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 name="Picture 2" descr="A.tif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03200" y="830263"/>
            <a:ext cx="8712200" cy="1524915"/>
          </a:xfrm>
          <a:prstGeom prst="rect">
            <a:avLst/>
          </a:prstGeom>
        </p:spPr>
      </p:pic>
      <p:pic>
        <p:nvPicPr>
          <p:cNvPr id="12" name="Picture 11"/>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28600" y="2355178"/>
            <a:ext cx="3657600" cy="3356880"/>
          </a:xfrm>
          <a:prstGeom prst="rect">
            <a:avLst/>
          </a:prstGeom>
          <a:noFill/>
          <a:ln>
            <a:noFill/>
          </a:ln>
        </p:spPr>
      </p:pic>
      <p:sp>
        <p:nvSpPr>
          <p:cNvPr id="14" name="TextBox 13"/>
          <p:cNvSpPr txBox="1"/>
          <p:nvPr/>
        </p:nvSpPr>
        <p:spPr>
          <a:xfrm>
            <a:off x="1295400" y="3805534"/>
            <a:ext cx="1447800" cy="461665"/>
          </a:xfrm>
          <a:prstGeom prst="rect">
            <a:avLst/>
          </a:prstGeom>
          <a:noFill/>
        </p:spPr>
        <p:txBody>
          <a:bodyPr wrap="square" rtlCol="0">
            <a:spAutoFit/>
          </a:bodyPr>
          <a:lstStyle/>
          <a:p>
            <a:r>
              <a:rPr lang="en-US" sz="2400" dirty="0"/>
              <a:t>4</a:t>
            </a:r>
            <a:r>
              <a:rPr lang="en-US" sz="2400" dirty="0" smtClean="0"/>
              <a:t> units</a:t>
            </a:r>
            <a:endParaRPr lang="en-US" sz="2400" dirty="0"/>
          </a:p>
        </p:txBody>
      </p:sp>
    </p:spTree>
    <p:extLst>
      <p:ext uri="{BB962C8B-B14F-4D97-AF65-F5344CB8AC3E}">
        <p14:creationId xmlns:p14="http://schemas.microsoft.com/office/powerpoint/2010/main" val="1660104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Page Title"/>
          <p:cNvSpPr>
            <a:spLocks noGrp="1"/>
          </p:cNvSpPr>
          <p:nvPr>
            <p:ph type="title" idx="4294967295"/>
          </p:nvPr>
        </p:nvSpPr>
        <p:spPr>
          <a:xfrm>
            <a:off x="152400" y="127000"/>
            <a:ext cx="8229600" cy="639763"/>
          </a:xfrm>
        </p:spPr>
        <p:txBody>
          <a:bodyPr/>
          <a:lstStyle/>
          <a:p>
            <a:pPr algn="l"/>
            <a:r>
              <a:rPr lang="en-US" sz="3200" b="1" dirty="0" smtClean="0">
                <a:solidFill>
                  <a:schemeClr val="bg1"/>
                </a:solidFill>
                <a:ea typeface="ＭＳ Ｐゴシック" charset="-128"/>
              </a:rPr>
              <a:t>Handout: Launch, p.1</a:t>
            </a:r>
          </a:p>
        </p:txBody>
      </p:sp>
      <p:sp>
        <p:nvSpPr>
          <p:cNvPr id="4" name="Agenda Link">
            <a:hlinkClick r:id="rId3" action="ppaction://hlinksldjump"/>
          </p:cNvPr>
          <p:cNvSpPr txBox="1"/>
          <p:nvPr/>
        </p:nvSpPr>
        <p:spPr>
          <a:xfrm>
            <a:off x="7696200" y="6016625"/>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2253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3725B54C-F44E-4EB9-BDCB-F247EC3CCF5F}" type="slidenum">
              <a:rPr lang="en-US" smtClean="0">
                <a:solidFill>
                  <a:schemeClr val="bg1"/>
                </a:solidFill>
              </a:rPr>
              <a:pPr algn="ctr" eaLnBrk="1" hangingPunct="1"/>
              <a:t>14</a:t>
            </a:fld>
            <a:endParaRPr lang="en-US" smtClean="0">
              <a:solidFill>
                <a:schemeClr val="bg1"/>
              </a:solidFill>
            </a:endParaRPr>
          </a:p>
        </p:txBody>
      </p:sp>
      <p:sp>
        <p:nvSpPr>
          <p:cNvPr id="6" name="White Background"/>
          <p:cNvSpPr>
            <a:spLocks noChangeArrowheads="1"/>
          </p:cNvSpPr>
          <p:nvPr/>
        </p:nvSpPr>
        <p:spPr bwMode="auto">
          <a:xfrm>
            <a:off x="228600" y="804863"/>
            <a:ext cx="8686800" cy="4910137"/>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2534" name="Group 7"/>
          <p:cNvGrpSpPr>
            <a:grpSpLocks/>
          </p:cNvGrpSpPr>
          <p:nvPr/>
        </p:nvGrpSpPr>
        <p:grpSpPr bwMode="auto">
          <a:xfrm>
            <a:off x="609600" y="6413500"/>
            <a:ext cx="7402513" cy="387350"/>
            <a:chOff x="609600" y="6414018"/>
            <a:chExt cx="7401771" cy="386725"/>
          </a:xfrm>
        </p:grpSpPr>
        <p:pic>
          <p:nvPicPr>
            <p:cNvPr id="22535" name="Picture 2" descr="blu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4" descr="red.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7" name="Picture 6" descr="black.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Rectangle 1"/>
          <p:cNvSpPr/>
          <p:nvPr/>
        </p:nvSpPr>
        <p:spPr>
          <a:xfrm>
            <a:off x="254374" y="992863"/>
            <a:ext cx="4089400" cy="4493537"/>
          </a:xfrm>
          <a:prstGeom prst="rect">
            <a:avLst/>
          </a:prstGeom>
        </p:spPr>
        <p:txBody>
          <a:bodyPr wrap="square">
            <a:spAutoFit/>
          </a:bodyPr>
          <a:lstStyle/>
          <a:p>
            <a:r>
              <a:rPr lang="en-US" sz="2200" b="1" dirty="0"/>
              <a:t>Questions:</a:t>
            </a:r>
            <a:endParaRPr lang="en-US" sz="2200" dirty="0"/>
          </a:p>
          <a:p>
            <a:r>
              <a:rPr lang="en-US" sz="2200" dirty="0"/>
              <a:t> </a:t>
            </a:r>
          </a:p>
          <a:p>
            <a:r>
              <a:rPr lang="en-US" sz="2200" dirty="0" smtClean="0"/>
              <a:t>1. What </a:t>
            </a:r>
            <a:r>
              <a:rPr lang="en-US" sz="2200" dirty="0"/>
              <a:t>coordinate stays the same in each of the three examples</a:t>
            </a:r>
            <a:r>
              <a:rPr lang="en-US" sz="2200" dirty="0" smtClean="0"/>
              <a:t>?</a:t>
            </a:r>
            <a:endParaRPr lang="en-US" sz="2200" dirty="0"/>
          </a:p>
          <a:p>
            <a:r>
              <a:rPr lang="en-US" sz="2200" dirty="0"/>
              <a:t> </a:t>
            </a:r>
          </a:p>
          <a:p>
            <a:r>
              <a:rPr lang="en-US" sz="2200" dirty="0"/>
              <a:t>2. What coordinate changes in each of the three examples</a:t>
            </a:r>
            <a:r>
              <a:rPr lang="en-US" sz="2200" dirty="0" smtClean="0"/>
              <a:t>?</a:t>
            </a:r>
            <a:endParaRPr lang="en-US" sz="2200" dirty="0"/>
          </a:p>
          <a:p>
            <a:r>
              <a:rPr lang="en-US" sz="2200" dirty="0"/>
              <a:t> </a:t>
            </a:r>
          </a:p>
          <a:p>
            <a:r>
              <a:rPr lang="en-US" sz="2200" dirty="0"/>
              <a:t>3. What is the relationship between the coordinate that changes and the length of the line segment?</a:t>
            </a:r>
          </a:p>
        </p:txBody>
      </p:sp>
      <p:pic>
        <p:nvPicPr>
          <p:cNvPr id="13" name="Picture 12"/>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721194" y="1593178"/>
            <a:ext cx="3660806" cy="3359822"/>
          </a:xfrm>
          <a:prstGeom prst="rect">
            <a:avLst/>
          </a:prstGeom>
          <a:noFill/>
          <a:ln>
            <a:noFill/>
          </a:ln>
        </p:spPr>
      </p:pic>
      <p:sp>
        <p:nvSpPr>
          <p:cNvPr id="5" name="TextBox 4"/>
          <p:cNvSpPr txBox="1"/>
          <p:nvPr/>
        </p:nvSpPr>
        <p:spPr>
          <a:xfrm>
            <a:off x="5334000" y="3000345"/>
            <a:ext cx="762540" cy="461665"/>
          </a:xfrm>
          <a:prstGeom prst="rect">
            <a:avLst/>
          </a:prstGeom>
          <a:noFill/>
        </p:spPr>
        <p:txBody>
          <a:bodyPr wrap="square" rtlCol="0">
            <a:spAutoFit/>
          </a:bodyPr>
          <a:lstStyle/>
          <a:p>
            <a:r>
              <a:rPr lang="en-US" sz="2400" dirty="0" smtClean="0"/>
              <a:t>(1,</a:t>
            </a:r>
            <a:r>
              <a:rPr lang="en-US" sz="2400" dirty="0" smtClean="0">
                <a:solidFill>
                  <a:srgbClr val="FF0000"/>
                </a:solidFill>
              </a:rPr>
              <a:t>2</a:t>
            </a:r>
            <a:r>
              <a:rPr lang="en-US" sz="2400" dirty="0" smtClean="0"/>
              <a:t>)</a:t>
            </a:r>
            <a:endParaRPr lang="en-US" sz="2400" dirty="0"/>
          </a:p>
        </p:txBody>
      </p:sp>
      <p:sp>
        <p:nvSpPr>
          <p:cNvPr id="15" name="TextBox 14"/>
          <p:cNvSpPr txBox="1"/>
          <p:nvPr/>
        </p:nvSpPr>
        <p:spPr>
          <a:xfrm>
            <a:off x="6552660" y="3000345"/>
            <a:ext cx="762540" cy="461665"/>
          </a:xfrm>
          <a:prstGeom prst="rect">
            <a:avLst/>
          </a:prstGeom>
          <a:noFill/>
        </p:spPr>
        <p:txBody>
          <a:bodyPr wrap="square" rtlCol="0">
            <a:spAutoFit/>
          </a:bodyPr>
          <a:lstStyle/>
          <a:p>
            <a:r>
              <a:rPr lang="en-US" sz="2400" dirty="0" smtClean="0"/>
              <a:t>(3,</a:t>
            </a:r>
            <a:r>
              <a:rPr lang="en-US" sz="2400" dirty="0" smtClean="0">
                <a:solidFill>
                  <a:srgbClr val="FF0000"/>
                </a:solidFill>
              </a:rPr>
              <a:t>2</a:t>
            </a:r>
            <a:r>
              <a:rPr lang="en-US" sz="2400" dirty="0" smtClean="0"/>
              <a:t>)</a:t>
            </a:r>
            <a:endParaRPr lang="en-US" sz="2400" dirty="0"/>
          </a:p>
        </p:txBody>
      </p:sp>
      <p:sp>
        <p:nvSpPr>
          <p:cNvPr id="16" name="TextBox 15"/>
          <p:cNvSpPr txBox="1"/>
          <p:nvPr/>
        </p:nvSpPr>
        <p:spPr>
          <a:xfrm>
            <a:off x="5334000" y="2971800"/>
            <a:ext cx="762540" cy="461665"/>
          </a:xfrm>
          <a:prstGeom prst="rect">
            <a:avLst/>
          </a:prstGeom>
          <a:noFill/>
        </p:spPr>
        <p:txBody>
          <a:bodyPr wrap="square" rtlCol="0">
            <a:spAutoFit/>
          </a:bodyPr>
          <a:lstStyle/>
          <a:p>
            <a:r>
              <a:rPr lang="en-US" sz="2400" dirty="0" smtClean="0"/>
              <a:t>(</a:t>
            </a:r>
            <a:r>
              <a:rPr lang="en-US" sz="2400" dirty="0" smtClean="0">
                <a:solidFill>
                  <a:srgbClr val="FF0000"/>
                </a:solidFill>
              </a:rPr>
              <a:t>1</a:t>
            </a:r>
            <a:r>
              <a:rPr lang="en-US" sz="2400" dirty="0" smtClean="0"/>
              <a:t>,2)</a:t>
            </a:r>
            <a:endParaRPr lang="en-US" sz="2400" dirty="0"/>
          </a:p>
        </p:txBody>
      </p:sp>
      <p:sp>
        <p:nvSpPr>
          <p:cNvPr id="17" name="TextBox 16"/>
          <p:cNvSpPr txBox="1"/>
          <p:nvPr/>
        </p:nvSpPr>
        <p:spPr>
          <a:xfrm>
            <a:off x="6552660" y="2971800"/>
            <a:ext cx="762540" cy="461665"/>
          </a:xfrm>
          <a:prstGeom prst="rect">
            <a:avLst/>
          </a:prstGeom>
          <a:noFill/>
        </p:spPr>
        <p:txBody>
          <a:bodyPr wrap="square" rtlCol="0">
            <a:spAutoFit/>
          </a:bodyPr>
          <a:lstStyle/>
          <a:p>
            <a:r>
              <a:rPr lang="en-US" sz="2400" dirty="0" smtClean="0"/>
              <a:t>(</a:t>
            </a:r>
            <a:r>
              <a:rPr lang="en-US" sz="2400" dirty="0" smtClean="0">
                <a:solidFill>
                  <a:srgbClr val="FF0000"/>
                </a:solidFill>
              </a:rPr>
              <a:t>3</a:t>
            </a:r>
            <a:r>
              <a:rPr lang="en-US" sz="2400" dirty="0" smtClean="0"/>
              <a:t>,2</a:t>
            </a:r>
            <a:r>
              <a:rPr lang="en-US" sz="2400" dirty="0" smtClean="0">
                <a:solidFill>
                  <a:srgbClr val="000000"/>
                </a:solidFill>
              </a:rPr>
              <a:t>)</a:t>
            </a:r>
            <a:endParaRPr lang="en-US" sz="2400" dirty="0">
              <a:solidFill>
                <a:srgbClr val="000000"/>
              </a:solidFill>
            </a:endParaRPr>
          </a:p>
        </p:txBody>
      </p:sp>
      <p:sp>
        <p:nvSpPr>
          <p:cNvPr id="7" name="TextBox 6"/>
          <p:cNvSpPr txBox="1"/>
          <p:nvPr/>
        </p:nvSpPr>
        <p:spPr>
          <a:xfrm>
            <a:off x="5867400" y="3807767"/>
            <a:ext cx="1447800" cy="461665"/>
          </a:xfrm>
          <a:prstGeom prst="rect">
            <a:avLst/>
          </a:prstGeom>
          <a:noFill/>
        </p:spPr>
        <p:txBody>
          <a:bodyPr wrap="square" rtlCol="0">
            <a:spAutoFit/>
          </a:bodyPr>
          <a:lstStyle/>
          <a:p>
            <a:r>
              <a:rPr lang="en-US" sz="2400" dirty="0" smtClean="0">
                <a:solidFill>
                  <a:srgbClr val="0000FF"/>
                </a:solidFill>
              </a:rPr>
              <a:t>2 units</a:t>
            </a:r>
            <a:endParaRPr lang="en-US" sz="2400" dirty="0">
              <a:solidFill>
                <a:srgbClr val="0000FF"/>
              </a:solidFill>
            </a:endParaRPr>
          </a:p>
        </p:txBody>
      </p:sp>
      <p:sp>
        <p:nvSpPr>
          <p:cNvPr id="8" name="TextBox 7"/>
          <p:cNvSpPr txBox="1"/>
          <p:nvPr/>
        </p:nvSpPr>
        <p:spPr>
          <a:xfrm>
            <a:off x="5523960" y="4953000"/>
            <a:ext cx="2057400" cy="461665"/>
          </a:xfrm>
          <a:prstGeom prst="rect">
            <a:avLst/>
          </a:prstGeom>
          <a:noFill/>
        </p:spPr>
        <p:txBody>
          <a:bodyPr wrap="square" rtlCol="0">
            <a:spAutoFit/>
          </a:bodyPr>
          <a:lstStyle/>
          <a:p>
            <a:r>
              <a:rPr lang="en-US" sz="2400" dirty="0" smtClean="0">
                <a:solidFill>
                  <a:srgbClr val="FF0000"/>
                </a:solidFill>
              </a:rPr>
              <a:t>3</a:t>
            </a:r>
            <a:r>
              <a:rPr lang="en-US" sz="2400" dirty="0" smtClean="0"/>
              <a:t> – </a:t>
            </a:r>
            <a:r>
              <a:rPr lang="en-US" sz="2400" dirty="0" smtClean="0">
                <a:solidFill>
                  <a:srgbClr val="FF0000"/>
                </a:solidFill>
              </a:rPr>
              <a:t>1</a:t>
            </a:r>
            <a:r>
              <a:rPr lang="en-US" sz="2400" dirty="0" smtClean="0"/>
              <a:t> =</a:t>
            </a:r>
            <a:r>
              <a:rPr lang="en-US" sz="2400" dirty="0" smtClean="0">
                <a:solidFill>
                  <a:srgbClr val="0000FF"/>
                </a:solidFill>
              </a:rPr>
              <a:t> 2 units</a:t>
            </a:r>
            <a:endParaRPr lang="en-US" sz="2400" dirty="0">
              <a:solidFill>
                <a:srgbClr val="0000FF"/>
              </a:solidFill>
            </a:endParaRPr>
          </a:p>
        </p:txBody>
      </p:sp>
      <p:sp>
        <p:nvSpPr>
          <p:cNvPr id="20" name="Agenda Link">
            <a:hlinkClick r:id="rId8" action="ppaction://hlinksldjump"/>
          </p:cNvPr>
          <p:cNvSpPr txBox="1"/>
          <p:nvPr/>
        </p:nvSpPr>
        <p:spPr>
          <a:xfrm>
            <a:off x="2819400" y="6016625"/>
            <a:ext cx="1016000" cy="419100"/>
          </a:xfrm>
          <a:prstGeom prst="rect">
            <a:avLst/>
          </a:prstGeom>
        </p:spPr>
        <p:txBody>
          <a:bodyPr wrap="none" anchor="ctr">
            <a:normAutofit/>
          </a:bodyPr>
          <a:lstStyle/>
          <a:p>
            <a:pPr fontAlgn="auto">
              <a:spcAft>
                <a:spcPts val="0"/>
              </a:spcAft>
              <a:defRPr/>
            </a:pPr>
            <a:r>
              <a:rPr lang="en-US" b="1" dirty="0" smtClean="0">
                <a:solidFill>
                  <a:schemeClr val="bg1"/>
                </a:solidFill>
                <a:latin typeface="Perpetua" pitchFamily="18" charset="0"/>
                <a:ea typeface="+mj-ea"/>
                <a:cs typeface="+mj-cs"/>
              </a:rPr>
              <a:t>Scaffold</a:t>
            </a:r>
            <a:endParaRPr lang="en-US" b="1" dirty="0">
              <a:solidFill>
                <a:schemeClr val="bg1"/>
              </a:solidFill>
              <a:latin typeface="Perpetua" pitchFamily="18" charset="0"/>
              <a:ea typeface="+mj-ea"/>
              <a:cs typeface="+mj-cs"/>
            </a:endParaRPr>
          </a:p>
        </p:txBody>
      </p:sp>
    </p:spTree>
    <p:extLst>
      <p:ext uri="{BB962C8B-B14F-4D97-AF65-F5344CB8AC3E}">
        <p14:creationId xmlns:p14="http://schemas.microsoft.com/office/powerpoint/2010/main" val="915647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1" nodeType="clickEffect">
                                  <p:stCondLst>
                                    <p:cond delay="0"/>
                                  </p:stCondLst>
                                  <p:childTnLst>
                                    <p:animEffect transition="out" filter="blinds(horizontal)">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par>
                                <p:cTn id="18" presetID="3" presetClass="exit" presetSubtype="10" fill="hold" grpId="1" nodeType="withEffect">
                                  <p:stCondLst>
                                    <p:cond delay="0"/>
                                  </p:stCondLst>
                                  <p:childTnLst>
                                    <p:animEffect transition="out" filter="blinds(horizontal)">
                                      <p:cBhvr>
                                        <p:cTn id="19" dur="500"/>
                                        <p:tgtEl>
                                          <p:spTgt spid="15"/>
                                        </p:tgtEl>
                                      </p:cBhvr>
                                    </p:animEffect>
                                    <p:set>
                                      <p:cBhvr>
                                        <p:cTn id="20" dur="1" fill="hold">
                                          <p:stCondLst>
                                            <p:cond delay="499"/>
                                          </p:stCondLst>
                                        </p:cTn>
                                        <p:tgtEl>
                                          <p:spTgt spid="15"/>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15" grpId="0"/>
      <p:bldP spid="15" grpId="1"/>
      <p:bldP spid="16" grpId="0"/>
      <p:bldP spid="17" grpId="0"/>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530" name="Page Title"/>
          <p:cNvSpPr>
            <a:spLocks noGrp="1"/>
          </p:cNvSpPr>
          <p:nvPr>
            <p:ph type="title" idx="4294967295"/>
          </p:nvPr>
        </p:nvSpPr>
        <p:spPr>
          <a:xfrm>
            <a:off x="152400" y="127000"/>
            <a:ext cx="8229600" cy="639763"/>
          </a:xfrm>
        </p:spPr>
        <p:txBody>
          <a:bodyPr/>
          <a:lstStyle/>
          <a:p>
            <a:pPr algn="l"/>
            <a:r>
              <a:rPr lang="en-US" sz="3200" b="1" dirty="0" smtClean="0">
                <a:solidFill>
                  <a:schemeClr val="bg1"/>
                </a:solidFill>
                <a:ea typeface="ＭＳ Ｐゴシック" charset="-128"/>
              </a:rPr>
              <a:t>Handout: Launch, p.1</a:t>
            </a:r>
          </a:p>
        </p:txBody>
      </p:sp>
      <p:sp>
        <p:nvSpPr>
          <p:cNvPr id="4" name="Agenda Link">
            <a:hlinkClick r:id="rId3" action="ppaction://hlinksldjump"/>
          </p:cNvPr>
          <p:cNvSpPr txBox="1"/>
          <p:nvPr/>
        </p:nvSpPr>
        <p:spPr>
          <a:xfrm>
            <a:off x="7696200" y="6016625"/>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2253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3725B54C-F44E-4EB9-BDCB-F247EC3CCF5F}" type="slidenum">
              <a:rPr lang="en-US" smtClean="0">
                <a:solidFill>
                  <a:schemeClr val="bg1"/>
                </a:solidFill>
              </a:rPr>
              <a:pPr algn="ctr" eaLnBrk="1" hangingPunct="1"/>
              <a:t>15</a:t>
            </a:fld>
            <a:endParaRPr lang="en-US" smtClean="0">
              <a:solidFill>
                <a:schemeClr val="bg1"/>
              </a:solidFill>
            </a:endParaRPr>
          </a:p>
        </p:txBody>
      </p:sp>
      <p:sp>
        <p:nvSpPr>
          <p:cNvPr id="6" name="White Background"/>
          <p:cNvSpPr>
            <a:spLocks noChangeArrowheads="1"/>
          </p:cNvSpPr>
          <p:nvPr/>
        </p:nvSpPr>
        <p:spPr bwMode="auto">
          <a:xfrm>
            <a:off x="228600" y="804863"/>
            <a:ext cx="8686800" cy="4910137"/>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2534" name="Group 7"/>
          <p:cNvGrpSpPr>
            <a:grpSpLocks/>
          </p:cNvGrpSpPr>
          <p:nvPr/>
        </p:nvGrpSpPr>
        <p:grpSpPr bwMode="auto">
          <a:xfrm>
            <a:off x="609600" y="6413500"/>
            <a:ext cx="7402513" cy="387350"/>
            <a:chOff x="609600" y="6414018"/>
            <a:chExt cx="7401771" cy="386725"/>
          </a:xfrm>
        </p:grpSpPr>
        <p:pic>
          <p:nvPicPr>
            <p:cNvPr id="22535" name="Picture 2" descr="blu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4" descr="red.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7" name="Picture 6" descr="black.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Rectangle 1"/>
          <p:cNvSpPr/>
          <p:nvPr/>
        </p:nvSpPr>
        <p:spPr>
          <a:xfrm>
            <a:off x="254374" y="992863"/>
            <a:ext cx="4089400" cy="4493537"/>
          </a:xfrm>
          <a:prstGeom prst="rect">
            <a:avLst/>
          </a:prstGeom>
        </p:spPr>
        <p:txBody>
          <a:bodyPr wrap="square">
            <a:spAutoFit/>
          </a:bodyPr>
          <a:lstStyle/>
          <a:p>
            <a:r>
              <a:rPr lang="en-US" sz="2200" b="1" dirty="0"/>
              <a:t>Questions:</a:t>
            </a:r>
            <a:endParaRPr lang="en-US" sz="2200" dirty="0"/>
          </a:p>
          <a:p>
            <a:r>
              <a:rPr lang="en-US" sz="2200" dirty="0"/>
              <a:t> </a:t>
            </a:r>
          </a:p>
          <a:p>
            <a:r>
              <a:rPr lang="en-US" sz="2200" dirty="0" smtClean="0"/>
              <a:t>1. What </a:t>
            </a:r>
            <a:r>
              <a:rPr lang="en-US" sz="2200" dirty="0"/>
              <a:t>coordinate stays the same in each of the three examples</a:t>
            </a:r>
            <a:r>
              <a:rPr lang="en-US" sz="2200" dirty="0" smtClean="0"/>
              <a:t>?</a:t>
            </a:r>
            <a:endParaRPr lang="en-US" sz="2200" dirty="0"/>
          </a:p>
          <a:p>
            <a:r>
              <a:rPr lang="en-US" sz="2200" dirty="0"/>
              <a:t> </a:t>
            </a:r>
          </a:p>
          <a:p>
            <a:r>
              <a:rPr lang="en-US" sz="2200" dirty="0"/>
              <a:t>2. What coordinate changes in each of the three examples</a:t>
            </a:r>
            <a:r>
              <a:rPr lang="en-US" sz="2200" dirty="0" smtClean="0"/>
              <a:t>?</a:t>
            </a:r>
            <a:endParaRPr lang="en-US" sz="2200" dirty="0"/>
          </a:p>
          <a:p>
            <a:r>
              <a:rPr lang="en-US" sz="2200" dirty="0"/>
              <a:t> </a:t>
            </a:r>
          </a:p>
          <a:p>
            <a:r>
              <a:rPr lang="en-US" sz="2200" dirty="0"/>
              <a:t>3. What is the relationship between the coordinate that changes and the length of the line segment?</a:t>
            </a:r>
          </a:p>
        </p:txBody>
      </p:sp>
      <p:pic>
        <p:nvPicPr>
          <p:cNvPr id="18" name="Picture 17"/>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648200" y="1596120"/>
            <a:ext cx="3657600" cy="3356880"/>
          </a:xfrm>
          <a:prstGeom prst="rect">
            <a:avLst/>
          </a:prstGeom>
          <a:noFill/>
          <a:ln>
            <a:noFill/>
          </a:ln>
        </p:spPr>
      </p:pic>
      <p:sp>
        <p:nvSpPr>
          <p:cNvPr id="5" name="TextBox 4"/>
          <p:cNvSpPr txBox="1"/>
          <p:nvPr/>
        </p:nvSpPr>
        <p:spPr>
          <a:xfrm>
            <a:off x="5333460" y="3000345"/>
            <a:ext cx="762540" cy="461665"/>
          </a:xfrm>
          <a:prstGeom prst="rect">
            <a:avLst/>
          </a:prstGeom>
          <a:noFill/>
        </p:spPr>
        <p:txBody>
          <a:bodyPr wrap="square" rtlCol="0">
            <a:spAutoFit/>
          </a:bodyPr>
          <a:lstStyle/>
          <a:p>
            <a:r>
              <a:rPr lang="en-US" sz="2400" dirty="0" smtClean="0"/>
              <a:t>(1,</a:t>
            </a:r>
            <a:r>
              <a:rPr lang="en-US" sz="2400" dirty="0" smtClean="0">
                <a:solidFill>
                  <a:srgbClr val="FF0000"/>
                </a:solidFill>
              </a:rPr>
              <a:t>2</a:t>
            </a:r>
            <a:r>
              <a:rPr lang="en-US" sz="2400" dirty="0" smtClean="0"/>
              <a:t>)</a:t>
            </a:r>
            <a:endParaRPr lang="en-US" sz="2400" dirty="0"/>
          </a:p>
        </p:txBody>
      </p:sp>
      <p:sp>
        <p:nvSpPr>
          <p:cNvPr id="15" name="TextBox 14"/>
          <p:cNvSpPr txBox="1"/>
          <p:nvPr/>
        </p:nvSpPr>
        <p:spPr>
          <a:xfrm>
            <a:off x="7009860" y="3000345"/>
            <a:ext cx="762540" cy="461665"/>
          </a:xfrm>
          <a:prstGeom prst="rect">
            <a:avLst/>
          </a:prstGeom>
          <a:noFill/>
        </p:spPr>
        <p:txBody>
          <a:bodyPr wrap="square" rtlCol="0">
            <a:spAutoFit/>
          </a:bodyPr>
          <a:lstStyle/>
          <a:p>
            <a:r>
              <a:rPr lang="en-US" sz="2400" dirty="0" smtClean="0"/>
              <a:t>(4,</a:t>
            </a:r>
            <a:r>
              <a:rPr lang="en-US" sz="2400" dirty="0" smtClean="0">
                <a:solidFill>
                  <a:srgbClr val="FF0000"/>
                </a:solidFill>
              </a:rPr>
              <a:t>2</a:t>
            </a:r>
            <a:r>
              <a:rPr lang="en-US" sz="2400" dirty="0" smtClean="0"/>
              <a:t>)</a:t>
            </a:r>
            <a:endParaRPr lang="en-US" sz="2400" dirty="0"/>
          </a:p>
        </p:txBody>
      </p:sp>
      <p:sp>
        <p:nvSpPr>
          <p:cNvPr id="16" name="TextBox 15"/>
          <p:cNvSpPr txBox="1"/>
          <p:nvPr/>
        </p:nvSpPr>
        <p:spPr>
          <a:xfrm>
            <a:off x="5334000" y="2971800"/>
            <a:ext cx="762540" cy="461665"/>
          </a:xfrm>
          <a:prstGeom prst="rect">
            <a:avLst/>
          </a:prstGeom>
          <a:noFill/>
        </p:spPr>
        <p:txBody>
          <a:bodyPr wrap="square" rtlCol="0">
            <a:spAutoFit/>
          </a:bodyPr>
          <a:lstStyle/>
          <a:p>
            <a:r>
              <a:rPr lang="en-US" sz="2400" dirty="0" smtClean="0"/>
              <a:t>(</a:t>
            </a:r>
            <a:r>
              <a:rPr lang="en-US" sz="2400" dirty="0" smtClean="0">
                <a:solidFill>
                  <a:srgbClr val="FF0000"/>
                </a:solidFill>
              </a:rPr>
              <a:t>1</a:t>
            </a:r>
            <a:r>
              <a:rPr lang="en-US" sz="2400" dirty="0" smtClean="0"/>
              <a:t>,2)</a:t>
            </a:r>
            <a:endParaRPr lang="en-US" sz="2400" dirty="0"/>
          </a:p>
        </p:txBody>
      </p:sp>
      <p:sp>
        <p:nvSpPr>
          <p:cNvPr id="17" name="TextBox 16"/>
          <p:cNvSpPr txBox="1"/>
          <p:nvPr/>
        </p:nvSpPr>
        <p:spPr>
          <a:xfrm>
            <a:off x="7010400" y="2971800"/>
            <a:ext cx="762540" cy="461665"/>
          </a:xfrm>
          <a:prstGeom prst="rect">
            <a:avLst/>
          </a:prstGeom>
          <a:noFill/>
        </p:spPr>
        <p:txBody>
          <a:bodyPr wrap="square" rtlCol="0">
            <a:spAutoFit/>
          </a:bodyPr>
          <a:lstStyle/>
          <a:p>
            <a:r>
              <a:rPr lang="en-US" sz="2400" dirty="0" smtClean="0"/>
              <a:t>(</a:t>
            </a:r>
            <a:r>
              <a:rPr lang="en-US" sz="2400" dirty="0">
                <a:solidFill>
                  <a:srgbClr val="FF0000"/>
                </a:solidFill>
              </a:rPr>
              <a:t>4</a:t>
            </a:r>
            <a:r>
              <a:rPr lang="en-US" sz="2400" dirty="0" smtClean="0"/>
              <a:t>,2</a:t>
            </a:r>
            <a:r>
              <a:rPr lang="en-US" sz="2400" dirty="0" smtClean="0">
                <a:solidFill>
                  <a:srgbClr val="000000"/>
                </a:solidFill>
              </a:rPr>
              <a:t>)</a:t>
            </a:r>
            <a:endParaRPr lang="en-US" sz="2400" dirty="0">
              <a:solidFill>
                <a:srgbClr val="000000"/>
              </a:solidFill>
            </a:endParaRPr>
          </a:p>
        </p:txBody>
      </p:sp>
      <p:sp>
        <p:nvSpPr>
          <p:cNvPr id="7" name="TextBox 6"/>
          <p:cNvSpPr txBox="1"/>
          <p:nvPr/>
        </p:nvSpPr>
        <p:spPr>
          <a:xfrm>
            <a:off x="6096000" y="3733800"/>
            <a:ext cx="1447800" cy="461665"/>
          </a:xfrm>
          <a:prstGeom prst="rect">
            <a:avLst/>
          </a:prstGeom>
          <a:noFill/>
        </p:spPr>
        <p:txBody>
          <a:bodyPr wrap="square" rtlCol="0">
            <a:spAutoFit/>
          </a:bodyPr>
          <a:lstStyle/>
          <a:p>
            <a:r>
              <a:rPr lang="en-US" sz="2400" dirty="0">
                <a:solidFill>
                  <a:srgbClr val="0000FF"/>
                </a:solidFill>
              </a:rPr>
              <a:t>3</a:t>
            </a:r>
            <a:r>
              <a:rPr lang="en-US" sz="2400" dirty="0" smtClean="0">
                <a:solidFill>
                  <a:srgbClr val="0000FF"/>
                </a:solidFill>
              </a:rPr>
              <a:t> units</a:t>
            </a:r>
            <a:endParaRPr lang="en-US" sz="2400" dirty="0">
              <a:solidFill>
                <a:srgbClr val="0000FF"/>
              </a:solidFill>
            </a:endParaRPr>
          </a:p>
        </p:txBody>
      </p:sp>
      <p:sp>
        <p:nvSpPr>
          <p:cNvPr id="8" name="TextBox 7"/>
          <p:cNvSpPr txBox="1"/>
          <p:nvPr/>
        </p:nvSpPr>
        <p:spPr>
          <a:xfrm>
            <a:off x="5523960" y="4953000"/>
            <a:ext cx="2057400" cy="461665"/>
          </a:xfrm>
          <a:prstGeom prst="rect">
            <a:avLst/>
          </a:prstGeom>
          <a:noFill/>
        </p:spPr>
        <p:txBody>
          <a:bodyPr wrap="square" rtlCol="0">
            <a:spAutoFit/>
          </a:bodyPr>
          <a:lstStyle/>
          <a:p>
            <a:r>
              <a:rPr lang="en-US" sz="2400" dirty="0">
                <a:solidFill>
                  <a:srgbClr val="FF0000"/>
                </a:solidFill>
              </a:rPr>
              <a:t>4</a:t>
            </a:r>
            <a:r>
              <a:rPr lang="en-US" sz="2400" dirty="0" smtClean="0"/>
              <a:t> – </a:t>
            </a:r>
            <a:r>
              <a:rPr lang="en-US" sz="2400" dirty="0" smtClean="0">
                <a:solidFill>
                  <a:srgbClr val="FF0000"/>
                </a:solidFill>
              </a:rPr>
              <a:t>1</a:t>
            </a:r>
            <a:r>
              <a:rPr lang="en-US" sz="2400" dirty="0" smtClean="0"/>
              <a:t> =</a:t>
            </a:r>
            <a:r>
              <a:rPr lang="en-US" sz="2400" dirty="0" smtClean="0">
                <a:solidFill>
                  <a:srgbClr val="0000FF"/>
                </a:solidFill>
              </a:rPr>
              <a:t> 3 units</a:t>
            </a:r>
            <a:endParaRPr lang="en-US" sz="2400" dirty="0">
              <a:solidFill>
                <a:srgbClr val="0000FF"/>
              </a:solidFill>
            </a:endParaRPr>
          </a:p>
        </p:txBody>
      </p:sp>
    </p:spTree>
    <p:extLst>
      <p:ext uri="{BB962C8B-B14F-4D97-AF65-F5344CB8AC3E}">
        <p14:creationId xmlns:p14="http://schemas.microsoft.com/office/powerpoint/2010/main" val="546740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3" presetClass="exit" presetSubtype="10" fill="hold" grpId="1" nodeType="clickEffect">
                                  <p:stCondLst>
                                    <p:cond delay="0"/>
                                  </p:stCondLst>
                                  <p:childTnLst>
                                    <p:animEffect transition="out" filter="blinds(horizontal)">
                                      <p:cBhvr>
                                        <p:cTn id="12" dur="500"/>
                                        <p:tgtEl>
                                          <p:spTgt spid="5"/>
                                        </p:tgtEl>
                                      </p:cBhvr>
                                    </p:animEffect>
                                    <p:set>
                                      <p:cBhvr>
                                        <p:cTn id="13" dur="1" fill="hold">
                                          <p:stCondLst>
                                            <p:cond delay="499"/>
                                          </p:stCondLst>
                                        </p:cTn>
                                        <p:tgtEl>
                                          <p:spTgt spid="5"/>
                                        </p:tgtEl>
                                        <p:attrNameLst>
                                          <p:attrName>style.visibility</p:attrName>
                                        </p:attrNameLst>
                                      </p:cBhvr>
                                      <p:to>
                                        <p:strVal val="hidden"/>
                                      </p:to>
                                    </p:set>
                                  </p:childTnLst>
                                </p:cTn>
                              </p:par>
                              <p:par>
                                <p:cTn id="14" presetID="3" presetClass="exit" presetSubtype="10" fill="hold" grpId="1" nodeType="withEffect">
                                  <p:stCondLst>
                                    <p:cond delay="0"/>
                                  </p:stCondLst>
                                  <p:childTnLst>
                                    <p:animEffect transition="out" filter="blinds(horizontal)">
                                      <p:cBhvr>
                                        <p:cTn id="15" dur="500"/>
                                        <p:tgtEl>
                                          <p:spTgt spid="15"/>
                                        </p:tgtEl>
                                      </p:cBhvr>
                                    </p:animEffect>
                                    <p:set>
                                      <p:cBhvr>
                                        <p:cTn id="16" dur="1" fill="hold">
                                          <p:stCondLst>
                                            <p:cond delay="499"/>
                                          </p:stCondLst>
                                        </p:cTn>
                                        <p:tgtEl>
                                          <p:spTgt spid="1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15" grpId="0"/>
      <p:bldP spid="15" grpId="1"/>
      <p:bldP spid="16" grpId="0"/>
      <p:bldP spid="17" grpId="0"/>
      <p:bldP spid="7"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530" name="Page Title"/>
          <p:cNvSpPr>
            <a:spLocks noGrp="1"/>
          </p:cNvSpPr>
          <p:nvPr>
            <p:ph type="title" idx="4294967295"/>
          </p:nvPr>
        </p:nvSpPr>
        <p:spPr>
          <a:xfrm>
            <a:off x="152400" y="127000"/>
            <a:ext cx="8229600" cy="639763"/>
          </a:xfrm>
        </p:spPr>
        <p:txBody>
          <a:bodyPr/>
          <a:lstStyle/>
          <a:p>
            <a:pPr algn="l"/>
            <a:r>
              <a:rPr lang="en-US" sz="3200" b="1" dirty="0" smtClean="0">
                <a:solidFill>
                  <a:schemeClr val="bg1"/>
                </a:solidFill>
                <a:ea typeface="ＭＳ Ｐゴシック" charset="-128"/>
              </a:rPr>
              <a:t>Handout: Launch, p.1</a:t>
            </a:r>
          </a:p>
        </p:txBody>
      </p:sp>
      <p:sp>
        <p:nvSpPr>
          <p:cNvPr id="4" name="Agenda Link">
            <a:hlinkClick r:id="rId3" action="ppaction://hlinksldjump"/>
          </p:cNvPr>
          <p:cNvSpPr txBox="1"/>
          <p:nvPr/>
        </p:nvSpPr>
        <p:spPr>
          <a:xfrm>
            <a:off x="7696200" y="6016625"/>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2253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3725B54C-F44E-4EB9-BDCB-F247EC3CCF5F}" type="slidenum">
              <a:rPr lang="en-US" smtClean="0">
                <a:solidFill>
                  <a:schemeClr val="bg1"/>
                </a:solidFill>
              </a:rPr>
              <a:pPr algn="ctr" eaLnBrk="1" hangingPunct="1"/>
              <a:t>16</a:t>
            </a:fld>
            <a:endParaRPr lang="en-US" smtClean="0">
              <a:solidFill>
                <a:schemeClr val="bg1"/>
              </a:solidFill>
            </a:endParaRPr>
          </a:p>
        </p:txBody>
      </p:sp>
      <p:sp>
        <p:nvSpPr>
          <p:cNvPr id="6" name="White Background"/>
          <p:cNvSpPr>
            <a:spLocks noChangeArrowheads="1"/>
          </p:cNvSpPr>
          <p:nvPr/>
        </p:nvSpPr>
        <p:spPr bwMode="auto">
          <a:xfrm>
            <a:off x="228600" y="804863"/>
            <a:ext cx="8686800" cy="4910137"/>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2534" name="Group 7"/>
          <p:cNvGrpSpPr>
            <a:grpSpLocks/>
          </p:cNvGrpSpPr>
          <p:nvPr/>
        </p:nvGrpSpPr>
        <p:grpSpPr bwMode="auto">
          <a:xfrm>
            <a:off x="609600" y="6413500"/>
            <a:ext cx="7402513" cy="387350"/>
            <a:chOff x="609600" y="6414018"/>
            <a:chExt cx="7401771" cy="386725"/>
          </a:xfrm>
        </p:grpSpPr>
        <p:pic>
          <p:nvPicPr>
            <p:cNvPr id="22535" name="Picture 2" descr="blu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4" descr="red.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7" name="Picture 6" descr="black.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Rectangle 1"/>
          <p:cNvSpPr/>
          <p:nvPr/>
        </p:nvSpPr>
        <p:spPr>
          <a:xfrm>
            <a:off x="254374" y="992863"/>
            <a:ext cx="4089400" cy="4493537"/>
          </a:xfrm>
          <a:prstGeom prst="rect">
            <a:avLst/>
          </a:prstGeom>
        </p:spPr>
        <p:txBody>
          <a:bodyPr wrap="square">
            <a:spAutoFit/>
          </a:bodyPr>
          <a:lstStyle/>
          <a:p>
            <a:r>
              <a:rPr lang="en-US" sz="2200" b="1" dirty="0"/>
              <a:t>Questions:</a:t>
            </a:r>
            <a:endParaRPr lang="en-US" sz="2200" dirty="0"/>
          </a:p>
          <a:p>
            <a:r>
              <a:rPr lang="en-US" sz="2200" dirty="0"/>
              <a:t> </a:t>
            </a:r>
          </a:p>
          <a:p>
            <a:r>
              <a:rPr lang="en-US" sz="2200" dirty="0" smtClean="0"/>
              <a:t>1. What </a:t>
            </a:r>
            <a:r>
              <a:rPr lang="en-US" sz="2200" dirty="0"/>
              <a:t>coordinate stays the same in each of the three examples</a:t>
            </a:r>
            <a:r>
              <a:rPr lang="en-US" sz="2200" dirty="0" smtClean="0"/>
              <a:t>?</a:t>
            </a:r>
            <a:endParaRPr lang="en-US" sz="2200" dirty="0"/>
          </a:p>
          <a:p>
            <a:r>
              <a:rPr lang="en-US" sz="2200" dirty="0"/>
              <a:t> </a:t>
            </a:r>
          </a:p>
          <a:p>
            <a:r>
              <a:rPr lang="en-US" sz="2200" dirty="0"/>
              <a:t>2. What coordinate changes in each of the three examples</a:t>
            </a:r>
            <a:r>
              <a:rPr lang="en-US" sz="2200" dirty="0" smtClean="0"/>
              <a:t>?</a:t>
            </a:r>
            <a:endParaRPr lang="en-US" sz="2200" dirty="0"/>
          </a:p>
          <a:p>
            <a:r>
              <a:rPr lang="en-US" sz="2200" dirty="0"/>
              <a:t> </a:t>
            </a:r>
          </a:p>
          <a:p>
            <a:r>
              <a:rPr lang="en-US" sz="2200" dirty="0"/>
              <a:t>3. What is the relationship between the coordinate that changes and the length of the line segment?</a:t>
            </a:r>
          </a:p>
        </p:txBody>
      </p:sp>
      <p:pic>
        <p:nvPicPr>
          <p:cNvPr id="19" name="Picture 18"/>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707467" y="1596120"/>
            <a:ext cx="3657600" cy="3356880"/>
          </a:xfrm>
          <a:prstGeom prst="rect">
            <a:avLst/>
          </a:prstGeom>
          <a:noFill/>
          <a:ln>
            <a:noFill/>
          </a:ln>
        </p:spPr>
      </p:pic>
      <p:sp>
        <p:nvSpPr>
          <p:cNvPr id="5" name="TextBox 4"/>
          <p:cNvSpPr txBox="1"/>
          <p:nvPr/>
        </p:nvSpPr>
        <p:spPr>
          <a:xfrm>
            <a:off x="5333460" y="3000345"/>
            <a:ext cx="762540" cy="461665"/>
          </a:xfrm>
          <a:prstGeom prst="rect">
            <a:avLst/>
          </a:prstGeom>
          <a:noFill/>
        </p:spPr>
        <p:txBody>
          <a:bodyPr wrap="square" rtlCol="0">
            <a:spAutoFit/>
          </a:bodyPr>
          <a:lstStyle/>
          <a:p>
            <a:r>
              <a:rPr lang="en-US" sz="2400" dirty="0" smtClean="0"/>
              <a:t>(1,</a:t>
            </a:r>
            <a:r>
              <a:rPr lang="en-US" sz="2400" dirty="0" smtClean="0">
                <a:solidFill>
                  <a:srgbClr val="FF0000"/>
                </a:solidFill>
              </a:rPr>
              <a:t>2</a:t>
            </a:r>
            <a:r>
              <a:rPr lang="en-US" sz="2400" dirty="0" smtClean="0"/>
              <a:t>)</a:t>
            </a:r>
            <a:endParaRPr lang="en-US" sz="2400" dirty="0"/>
          </a:p>
        </p:txBody>
      </p:sp>
      <p:sp>
        <p:nvSpPr>
          <p:cNvPr id="15" name="TextBox 14"/>
          <p:cNvSpPr txBox="1"/>
          <p:nvPr/>
        </p:nvSpPr>
        <p:spPr>
          <a:xfrm>
            <a:off x="7467060" y="3000345"/>
            <a:ext cx="762540" cy="461665"/>
          </a:xfrm>
          <a:prstGeom prst="rect">
            <a:avLst/>
          </a:prstGeom>
          <a:noFill/>
        </p:spPr>
        <p:txBody>
          <a:bodyPr wrap="square" rtlCol="0">
            <a:spAutoFit/>
          </a:bodyPr>
          <a:lstStyle/>
          <a:p>
            <a:r>
              <a:rPr lang="en-US" sz="2400" dirty="0" smtClean="0"/>
              <a:t>(5,</a:t>
            </a:r>
            <a:r>
              <a:rPr lang="en-US" sz="2400" dirty="0" smtClean="0">
                <a:solidFill>
                  <a:srgbClr val="FF0000"/>
                </a:solidFill>
              </a:rPr>
              <a:t>2</a:t>
            </a:r>
            <a:r>
              <a:rPr lang="en-US" sz="2400" dirty="0" smtClean="0"/>
              <a:t>)</a:t>
            </a:r>
            <a:endParaRPr lang="en-US" sz="2400" dirty="0"/>
          </a:p>
        </p:txBody>
      </p:sp>
      <p:sp>
        <p:nvSpPr>
          <p:cNvPr id="16" name="TextBox 15"/>
          <p:cNvSpPr txBox="1"/>
          <p:nvPr/>
        </p:nvSpPr>
        <p:spPr>
          <a:xfrm>
            <a:off x="5334000" y="2971800"/>
            <a:ext cx="762540" cy="461665"/>
          </a:xfrm>
          <a:prstGeom prst="rect">
            <a:avLst/>
          </a:prstGeom>
          <a:noFill/>
        </p:spPr>
        <p:txBody>
          <a:bodyPr wrap="square" rtlCol="0">
            <a:spAutoFit/>
          </a:bodyPr>
          <a:lstStyle/>
          <a:p>
            <a:r>
              <a:rPr lang="en-US" sz="2400" dirty="0" smtClean="0"/>
              <a:t>(</a:t>
            </a:r>
            <a:r>
              <a:rPr lang="en-US" sz="2400" dirty="0" smtClean="0">
                <a:solidFill>
                  <a:srgbClr val="FF0000"/>
                </a:solidFill>
              </a:rPr>
              <a:t>1</a:t>
            </a:r>
            <a:r>
              <a:rPr lang="en-US" sz="2400" dirty="0" smtClean="0"/>
              <a:t>,2)</a:t>
            </a:r>
            <a:endParaRPr lang="en-US" sz="2400" dirty="0"/>
          </a:p>
        </p:txBody>
      </p:sp>
      <p:sp>
        <p:nvSpPr>
          <p:cNvPr id="17" name="TextBox 16"/>
          <p:cNvSpPr txBox="1"/>
          <p:nvPr/>
        </p:nvSpPr>
        <p:spPr>
          <a:xfrm>
            <a:off x="7467600" y="2971800"/>
            <a:ext cx="762540" cy="461665"/>
          </a:xfrm>
          <a:prstGeom prst="rect">
            <a:avLst/>
          </a:prstGeom>
          <a:noFill/>
        </p:spPr>
        <p:txBody>
          <a:bodyPr wrap="square" rtlCol="0">
            <a:spAutoFit/>
          </a:bodyPr>
          <a:lstStyle/>
          <a:p>
            <a:r>
              <a:rPr lang="en-US" sz="2400" dirty="0" smtClean="0"/>
              <a:t>(</a:t>
            </a:r>
            <a:r>
              <a:rPr lang="en-US" sz="2400" dirty="0" smtClean="0">
                <a:solidFill>
                  <a:srgbClr val="FF0000"/>
                </a:solidFill>
              </a:rPr>
              <a:t>5</a:t>
            </a:r>
            <a:r>
              <a:rPr lang="en-US" sz="2400" dirty="0" smtClean="0"/>
              <a:t>,2</a:t>
            </a:r>
            <a:r>
              <a:rPr lang="en-US" sz="2400" dirty="0" smtClean="0">
                <a:solidFill>
                  <a:srgbClr val="000000"/>
                </a:solidFill>
              </a:rPr>
              <a:t>)</a:t>
            </a:r>
            <a:endParaRPr lang="en-US" sz="2400" dirty="0">
              <a:solidFill>
                <a:srgbClr val="000000"/>
              </a:solidFill>
            </a:endParaRPr>
          </a:p>
        </p:txBody>
      </p:sp>
      <p:sp>
        <p:nvSpPr>
          <p:cNvPr id="7" name="TextBox 6"/>
          <p:cNvSpPr txBox="1"/>
          <p:nvPr/>
        </p:nvSpPr>
        <p:spPr>
          <a:xfrm>
            <a:off x="6477000" y="3653135"/>
            <a:ext cx="1447800" cy="461665"/>
          </a:xfrm>
          <a:prstGeom prst="rect">
            <a:avLst/>
          </a:prstGeom>
          <a:noFill/>
        </p:spPr>
        <p:txBody>
          <a:bodyPr wrap="square" rtlCol="0">
            <a:spAutoFit/>
          </a:bodyPr>
          <a:lstStyle/>
          <a:p>
            <a:r>
              <a:rPr lang="en-US" sz="2400" dirty="0" smtClean="0">
                <a:solidFill>
                  <a:srgbClr val="0000FF"/>
                </a:solidFill>
              </a:rPr>
              <a:t>4 units</a:t>
            </a:r>
            <a:endParaRPr lang="en-US" sz="2400" dirty="0">
              <a:solidFill>
                <a:srgbClr val="0000FF"/>
              </a:solidFill>
            </a:endParaRPr>
          </a:p>
        </p:txBody>
      </p:sp>
      <p:sp>
        <p:nvSpPr>
          <p:cNvPr id="8" name="TextBox 7"/>
          <p:cNvSpPr txBox="1"/>
          <p:nvPr/>
        </p:nvSpPr>
        <p:spPr>
          <a:xfrm>
            <a:off x="5523960" y="4953000"/>
            <a:ext cx="2057400" cy="461665"/>
          </a:xfrm>
          <a:prstGeom prst="rect">
            <a:avLst/>
          </a:prstGeom>
          <a:noFill/>
        </p:spPr>
        <p:txBody>
          <a:bodyPr wrap="square" rtlCol="0">
            <a:spAutoFit/>
          </a:bodyPr>
          <a:lstStyle/>
          <a:p>
            <a:r>
              <a:rPr lang="en-US" sz="2400" dirty="0" smtClean="0">
                <a:solidFill>
                  <a:srgbClr val="FF0000"/>
                </a:solidFill>
              </a:rPr>
              <a:t>5</a:t>
            </a:r>
            <a:r>
              <a:rPr lang="en-US" sz="2400" dirty="0" smtClean="0"/>
              <a:t> – </a:t>
            </a:r>
            <a:r>
              <a:rPr lang="en-US" sz="2400" dirty="0" smtClean="0">
                <a:solidFill>
                  <a:srgbClr val="FF0000"/>
                </a:solidFill>
              </a:rPr>
              <a:t>1</a:t>
            </a:r>
            <a:r>
              <a:rPr lang="en-US" sz="2400" dirty="0" smtClean="0"/>
              <a:t> =</a:t>
            </a:r>
            <a:r>
              <a:rPr lang="en-US" sz="2400" dirty="0" smtClean="0">
                <a:solidFill>
                  <a:srgbClr val="0000FF"/>
                </a:solidFill>
              </a:rPr>
              <a:t> 4 units</a:t>
            </a:r>
            <a:endParaRPr lang="en-US" sz="2400" dirty="0">
              <a:solidFill>
                <a:srgbClr val="0000FF"/>
              </a:solidFill>
            </a:endParaRPr>
          </a:p>
        </p:txBody>
      </p:sp>
    </p:spTree>
    <p:extLst>
      <p:ext uri="{BB962C8B-B14F-4D97-AF65-F5344CB8AC3E}">
        <p14:creationId xmlns:p14="http://schemas.microsoft.com/office/powerpoint/2010/main" val="12586457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3" presetClass="exit" presetSubtype="10" fill="hold" grpId="1" nodeType="clickEffect">
                                  <p:stCondLst>
                                    <p:cond delay="0"/>
                                  </p:stCondLst>
                                  <p:childTnLst>
                                    <p:animEffect transition="out" filter="blinds(horizontal)">
                                      <p:cBhvr>
                                        <p:cTn id="12" dur="500"/>
                                        <p:tgtEl>
                                          <p:spTgt spid="5"/>
                                        </p:tgtEl>
                                      </p:cBhvr>
                                    </p:animEffect>
                                    <p:set>
                                      <p:cBhvr>
                                        <p:cTn id="13" dur="1" fill="hold">
                                          <p:stCondLst>
                                            <p:cond delay="499"/>
                                          </p:stCondLst>
                                        </p:cTn>
                                        <p:tgtEl>
                                          <p:spTgt spid="5"/>
                                        </p:tgtEl>
                                        <p:attrNameLst>
                                          <p:attrName>style.visibility</p:attrName>
                                        </p:attrNameLst>
                                      </p:cBhvr>
                                      <p:to>
                                        <p:strVal val="hidden"/>
                                      </p:to>
                                    </p:set>
                                  </p:childTnLst>
                                </p:cTn>
                              </p:par>
                              <p:par>
                                <p:cTn id="14" presetID="3" presetClass="exit" presetSubtype="10" fill="hold" grpId="1" nodeType="withEffect">
                                  <p:stCondLst>
                                    <p:cond delay="0"/>
                                  </p:stCondLst>
                                  <p:childTnLst>
                                    <p:animEffect transition="out" filter="blinds(horizontal)">
                                      <p:cBhvr>
                                        <p:cTn id="15" dur="500"/>
                                        <p:tgtEl>
                                          <p:spTgt spid="15"/>
                                        </p:tgtEl>
                                      </p:cBhvr>
                                    </p:animEffect>
                                    <p:set>
                                      <p:cBhvr>
                                        <p:cTn id="16" dur="1" fill="hold">
                                          <p:stCondLst>
                                            <p:cond delay="499"/>
                                          </p:stCondLst>
                                        </p:cTn>
                                        <p:tgtEl>
                                          <p:spTgt spid="1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15" grpId="0"/>
      <p:bldP spid="15" grpId="1"/>
      <p:bldP spid="16" grpId="0"/>
      <p:bldP spid="17" grpId="0"/>
      <p:bldP spid="7"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Page Title"/>
          <p:cNvSpPr>
            <a:spLocks noGrp="1"/>
          </p:cNvSpPr>
          <p:nvPr>
            <p:ph type="title" idx="4294967295"/>
          </p:nvPr>
        </p:nvSpPr>
        <p:spPr>
          <a:xfrm>
            <a:off x="152400" y="127000"/>
            <a:ext cx="8229600" cy="639763"/>
          </a:xfrm>
        </p:spPr>
        <p:txBody>
          <a:bodyPr/>
          <a:lstStyle/>
          <a:p>
            <a:pPr algn="l"/>
            <a:r>
              <a:rPr lang="en-US" sz="3200" b="1" dirty="0" smtClean="0">
                <a:solidFill>
                  <a:schemeClr val="bg1"/>
                </a:solidFill>
                <a:ea typeface="ＭＳ Ｐゴシック" charset="-128"/>
              </a:rPr>
              <a:t>Handout: Launch, p.1</a:t>
            </a:r>
          </a:p>
        </p:txBody>
      </p:sp>
      <p:sp>
        <p:nvSpPr>
          <p:cNvPr id="4" name="Agenda Link">
            <a:hlinkClick r:id="rId3" action="ppaction://hlinksldjump"/>
          </p:cNvPr>
          <p:cNvSpPr txBox="1"/>
          <p:nvPr/>
        </p:nvSpPr>
        <p:spPr>
          <a:xfrm>
            <a:off x="7696200" y="6016625"/>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2253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3725B54C-F44E-4EB9-BDCB-F247EC3CCF5F}" type="slidenum">
              <a:rPr lang="en-US" smtClean="0">
                <a:solidFill>
                  <a:schemeClr val="bg1"/>
                </a:solidFill>
              </a:rPr>
              <a:pPr algn="ctr" eaLnBrk="1" hangingPunct="1"/>
              <a:t>17</a:t>
            </a:fld>
            <a:endParaRPr lang="en-US" smtClean="0">
              <a:solidFill>
                <a:schemeClr val="bg1"/>
              </a:solidFill>
            </a:endParaRPr>
          </a:p>
        </p:txBody>
      </p:sp>
      <p:sp>
        <p:nvSpPr>
          <p:cNvPr id="6" name="White Background"/>
          <p:cNvSpPr>
            <a:spLocks noChangeArrowheads="1"/>
          </p:cNvSpPr>
          <p:nvPr/>
        </p:nvSpPr>
        <p:spPr bwMode="auto">
          <a:xfrm>
            <a:off x="228600" y="804863"/>
            <a:ext cx="8686800" cy="4910137"/>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2534" name="Group 7"/>
          <p:cNvGrpSpPr>
            <a:grpSpLocks/>
          </p:cNvGrpSpPr>
          <p:nvPr/>
        </p:nvGrpSpPr>
        <p:grpSpPr bwMode="auto">
          <a:xfrm>
            <a:off x="609600" y="6413500"/>
            <a:ext cx="7402513" cy="387350"/>
            <a:chOff x="609600" y="6414018"/>
            <a:chExt cx="7401771" cy="386725"/>
          </a:xfrm>
        </p:grpSpPr>
        <p:pic>
          <p:nvPicPr>
            <p:cNvPr id="22535" name="Picture 2" descr="blu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4" descr="red.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7" name="Picture 6" descr="black.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Rectangle 1"/>
          <p:cNvSpPr/>
          <p:nvPr/>
        </p:nvSpPr>
        <p:spPr>
          <a:xfrm>
            <a:off x="254374" y="992863"/>
            <a:ext cx="8457826" cy="3477875"/>
          </a:xfrm>
          <a:prstGeom prst="rect">
            <a:avLst/>
          </a:prstGeom>
        </p:spPr>
        <p:txBody>
          <a:bodyPr wrap="square">
            <a:spAutoFit/>
          </a:bodyPr>
          <a:lstStyle/>
          <a:p>
            <a:r>
              <a:rPr lang="en-US" sz="2200" b="1" dirty="0"/>
              <a:t>Questions:</a:t>
            </a:r>
            <a:endParaRPr lang="en-US" sz="2200" dirty="0"/>
          </a:p>
          <a:p>
            <a:r>
              <a:rPr lang="en-US" sz="2200" dirty="0"/>
              <a:t> </a:t>
            </a:r>
          </a:p>
          <a:p>
            <a:r>
              <a:rPr lang="en-US" sz="2200" dirty="0" smtClean="0"/>
              <a:t>1. What </a:t>
            </a:r>
            <a:r>
              <a:rPr lang="en-US" sz="2200" dirty="0"/>
              <a:t>coordinate stays the same in each of the three examples</a:t>
            </a:r>
            <a:r>
              <a:rPr lang="en-US" sz="2200" dirty="0" smtClean="0"/>
              <a:t>?</a:t>
            </a:r>
            <a:endParaRPr lang="en-US" sz="2200" dirty="0"/>
          </a:p>
          <a:p>
            <a:r>
              <a:rPr lang="en-US" sz="2200" dirty="0"/>
              <a:t> </a:t>
            </a:r>
            <a:endParaRPr lang="en-US" sz="2200" dirty="0" smtClean="0"/>
          </a:p>
          <a:p>
            <a:endParaRPr lang="en-US" sz="2200" dirty="0"/>
          </a:p>
          <a:p>
            <a:r>
              <a:rPr lang="en-US" sz="2200" dirty="0"/>
              <a:t>2. What coordinate changes in each of the three examples</a:t>
            </a:r>
            <a:r>
              <a:rPr lang="en-US" sz="2200" dirty="0" smtClean="0"/>
              <a:t>?</a:t>
            </a:r>
            <a:endParaRPr lang="en-US" sz="2200" dirty="0"/>
          </a:p>
          <a:p>
            <a:endParaRPr lang="en-US" sz="2200" dirty="0" smtClean="0"/>
          </a:p>
          <a:p>
            <a:r>
              <a:rPr lang="en-US" sz="2200" dirty="0"/>
              <a:t> </a:t>
            </a:r>
          </a:p>
          <a:p>
            <a:r>
              <a:rPr lang="en-US" sz="2200" dirty="0"/>
              <a:t>3. What is the relationship between the coordinate that changes and the length of the line segment?</a:t>
            </a:r>
          </a:p>
        </p:txBody>
      </p:sp>
      <p:sp>
        <p:nvSpPr>
          <p:cNvPr id="20" name="Agenda Link">
            <a:hlinkClick r:id="rId7" action="ppaction://hlinksldjump"/>
          </p:cNvPr>
          <p:cNvSpPr txBox="1"/>
          <p:nvPr/>
        </p:nvSpPr>
        <p:spPr>
          <a:xfrm>
            <a:off x="2819400" y="6016625"/>
            <a:ext cx="1016000" cy="419100"/>
          </a:xfrm>
          <a:prstGeom prst="rect">
            <a:avLst/>
          </a:prstGeom>
        </p:spPr>
        <p:txBody>
          <a:bodyPr wrap="none" anchor="ctr">
            <a:normAutofit/>
          </a:bodyPr>
          <a:lstStyle/>
          <a:p>
            <a:pPr fontAlgn="auto">
              <a:spcAft>
                <a:spcPts val="0"/>
              </a:spcAft>
              <a:defRPr/>
            </a:pPr>
            <a:r>
              <a:rPr lang="en-US" b="1" dirty="0" smtClean="0">
                <a:solidFill>
                  <a:schemeClr val="bg1"/>
                </a:solidFill>
                <a:latin typeface="Perpetua" pitchFamily="18" charset="0"/>
                <a:ea typeface="+mj-ea"/>
                <a:cs typeface="+mj-cs"/>
              </a:rPr>
              <a:t>Answer</a:t>
            </a:r>
            <a:endParaRPr lang="en-US" b="1" dirty="0">
              <a:solidFill>
                <a:schemeClr val="bg1"/>
              </a:solidFill>
              <a:latin typeface="Perpetua" pitchFamily="18" charset="0"/>
              <a:ea typeface="+mj-ea"/>
              <a:cs typeface="+mj-cs"/>
            </a:endParaRPr>
          </a:p>
        </p:txBody>
      </p:sp>
    </p:spTree>
    <p:extLst>
      <p:ext uri="{BB962C8B-B14F-4D97-AF65-F5344CB8AC3E}">
        <p14:creationId xmlns:p14="http://schemas.microsoft.com/office/powerpoint/2010/main" val="19676572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530" name="Page Title"/>
          <p:cNvSpPr>
            <a:spLocks noGrp="1"/>
          </p:cNvSpPr>
          <p:nvPr>
            <p:ph type="title" idx="4294967295"/>
          </p:nvPr>
        </p:nvSpPr>
        <p:spPr>
          <a:xfrm>
            <a:off x="152400" y="127000"/>
            <a:ext cx="8229600" cy="639763"/>
          </a:xfrm>
        </p:spPr>
        <p:txBody>
          <a:bodyPr/>
          <a:lstStyle/>
          <a:p>
            <a:pPr algn="l"/>
            <a:r>
              <a:rPr lang="en-US" sz="3200" b="1" dirty="0" smtClean="0">
                <a:solidFill>
                  <a:schemeClr val="bg1"/>
                </a:solidFill>
                <a:ea typeface="ＭＳ Ｐゴシック" charset="-128"/>
              </a:rPr>
              <a:t>Handout: Launch, p.1</a:t>
            </a:r>
          </a:p>
        </p:txBody>
      </p:sp>
      <p:sp>
        <p:nvSpPr>
          <p:cNvPr id="4" name="Agenda Link">
            <a:hlinkClick r:id="rId3" action="ppaction://hlinksldjump"/>
          </p:cNvPr>
          <p:cNvSpPr txBox="1"/>
          <p:nvPr/>
        </p:nvSpPr>
        <p:spPr>
          <a:xfrm>
            <a:off x="7696200" y="6016625"/>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2253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3725B54C-F44E-4EB9-BDCB-F247EC3CCF5F}" type="slidenum">
              <a:rPr lang="en-US" smtClean="0">
                <a:solidFill>
                  <a:schemeClr val="bg1"/>
                </a:solidFill>
              </a:rPr>
              <a:pPr algn="ctr" eaLnBrk="1" hangingPunct="1"/>
              <a:t>18</a:t>
            </a:fld>
            <a:endParaRPr lang="en-US" smtClean="0">
              <a:solidFill>
                <a:schemeClr val="bg1"/>
              </a:solidFill>
            </a:endParaRPr>
          </a:p>
        </p:txBody>
      </p:sp>
      <p:sp>
        <p:nvSpPr>
          <p:cNvPr id="6" name="White Background"/>
          <p:cNvSpPr>
            <a:spLocks noChangeArrowheads="1"/>
          </p:cNvSpPr>
          <p:nvPr/>
        </p:nvSpPr>
        <p:spPr bwMode="auto">
          <a:xfrm>
            <a:off x="228600" y="804863"/>
            <a:ext cx="8686800" cy="4910137"/>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2534" name="Group 7"/>
          <p:cNvGrpSpPr>
            <a:grpSpLocks/>
          </p:cNvGrpSpPr>
          <p:nvPr/>
        </p:nvGrpSpPr>
        <p:grpSpPr bwMode="auto">
          <a:xfrm>
            <a:off x="609600" y="6413500"/>
            <a:ext cx="7402513" cy="387350"/>
            <a:chOff x="609600" y="6414018"/>
            <a:chExt cx="7401771" cy="386725"/>
          </a:xfrm>
        </p:grpSpPr>
        <p:pic>
          <p:nvPicPr>
            <p:cNvPr id="22535" name="Picture 2" descr="blu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4" descr="red.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7" name="Picture 6" descr="black.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Rectangle 1"/>
          <p:cNvSpPr/>
          <p:nvPr/>
        </p:nvSpPr>
        <p:spPr>
          <a:xfrm>
            <a:off x="254374" y="992863"/>
            <a:ext cx="8457826" cy="3477875"/>
          </a:xfrm>
          <a:prstGeom prst="rect">
            <a:avLst/>
          </a:prstGeom>
        </p:spPr>
        <p:txBody>
          <a:bodyPr wrap="square">
            <a:spAutoFit/>
          </a:bodyPr>
          <a:lstStyle/>
          <a:p>
            <a:r>
              <a:rPr lang="en-US" sz="2200" b="1" dirty="0"/>
              <a:t>Questions:</a:t>
            </a:r>
            <a:endParaRPr lang="en-US" sz="2200" dirty="0"/>
          </a:p>
          <a:p>
            <a:r>
              <a:rPr lang="en-US" sz="2200" dirty="0"/>
              <a:t> </a:t>
            </a:r>
          </a:p>
          <a:p>
            <a:r>
              <a:rPr lang="en-US" sz="2200" dirty="0" smtClean="0"/>
              <a:t>1. What </a:t>
            </a:r>
            <a:r>
              <a:rPr lang="en-US" sz="2200" dirty="0"/>
              <a:t>coordinate stays the same in each of the three examples</a:t>
            </a:r>
            <a:r>
              <a:rPr lang="en-US" sz="2200" dirty="0" smtClean="0"/>
              <a:t>?</a:t>
            </a:r>
            <a:endParaRPr lang="en-US" sz="2200" dirty="0"/>
          </a:p>
          <a:p>
            <a:r>
              <a:rPr lang="en-US" sz="2200" dirty="0"/>
              <a:t> </a:t>
            </a:r>
            <a:endParaRPr lang="en-US" sz="2200" dirty="0" smtClean="0"/>
          </a:p>
          <a:p>
            <a:endParaRPr lang="en-US" sz="2200" dirty="0"/>
          </a:p>
          <a:p>
            <a:r>
              <a:rPr lang="en-US" sz="2200" dirty="0"/>
              <a:t>2. What coordinate changes in each of the three examples</a:t>
            </a:r>
            <a:r>
              <a:rPr lang="en-US" sz="2200" dirty="0" smtClean="0"/>
              <a:t>?</a:t>
            </a:r>
            <a:endParaRPr lang="en-US" sz="2200" dirty="0"/>
          </a:p>
          <a:p>
            <a:endParaRPr lang="en-US" sz="2200" dirty="0" smtClean="0"/>
          </a:p>
          <a:p>
            <a:r>
              <a:rPr lang="en-US" sz="2200" dirty="0"/>
              <a:t> </a:t>
            </a:r>
          </a:p>
          <a:p>
            <a:r>
              <a:rPr lang="en-US" sz="2200" dirty="0"/>
              <a:t>3. What is the relationship between the coordinate that changes and the length of the line segment?</a:t>
            </a:r>
          </a:p>
        </p:txBody>
      </p:sp>
      <p:sp>
        <p:nvSpPr>
          <p:cNvPr id="3" name="TextBox 2"/>
          <p:cNvSpPr txBox="1"/>
          <p:nvPr/>
        </p:nvSpPr>
        <p:spPr>
          <a:xfrm>
            <a:off x="609600" y="2055167"/>
            <a:ext cx="6705600" cy="461665"/>
          </a:xfrm>
          <a:prstGeom prst="rect">
            <a:avLst/>
          </a:prstGeom>
          <a:noFill/>
        </p:spPr>
        <p:txBody>
          <a:bodyPr wrap="square" rtlCol="0">
            <a:spAutoFit/>
          </a:bodyPr>
          <a:lstStyle/>
          <a:p>
            <a:r>
              <a:rPr lang="en-US" sz="2400" dirty="0">
                <a:solidFill>
                  <a:srgbClr val="0000FF"/>
                </a:solidFill>
              </a:rPr>
              <a:t>The y-coordinate was the same in each example. </a:t>
            </a:r>
          </a:p>
        </p:txBody>
      </p:sp>
      <p:sp>
        <p:nvSpPr>
          <p:cNvPr id="13" name="TextBox 12"/>
          <p:cNvSpPr txBox="1"/>
          <p:nvPr/>
        </p:nvSpPr>
        <p:spPr>
          <a:xfrm>
            <a:off x="609600" y="3119735"/>
            <a:ext cx="6705600" cy="461665"/>
          </a:xfrm>
          <a:prstGeom prst="rect">
            <a:avLst/>
          </a:prstGeom>
          <a:noFill/>
        </p:spPr>
        <p:txBody>
          <a:bodyPr wrap="square" rtlCol="0">
            <a:spAutoFit/>
          </a:bodyPr>
          <a:lstStyle/>
          <a:p>
            <a:r>
              <a:rPr lang="en-US" sz="2400" dirty="0">
                <a:solidFill>
                  <a:srgbClr val="0000FF"/>
                </a:solidFill>
              </a:rPr>
              <a:t>The x-coordinate changed in each example. </a:t>
            </a:r>
          </a:p>
        </p:txBody>
      </p:sp>
      <p:sp>
        <p:nvSpPr>
          <p:cNvPr id="14" name="TextBox 13"/>
          <p:cNvSpPr txBox="1"/>
          <p:nvPr/>
        </p:nvSpPr>
        <p:spPr>
          <a:xfrm>
            <a:off x="609600" y="4470738"/>
            <a:ext cx="7620000" cy="830997"/>
          </a:xfrm>
          <a:prstGeom prst="rect">
            <a:avLst/>
          </a:prstGeom>
          <a:noFill/>
        </p:spPr>
        <p:txBody>
          <a:bodyPr wrap="square" rtlCol="0">
            <a:spAutoFit/>
          </a:bodyPr>
          <a:lstStyle/>
          <a:p>
            <a:r>
              <a:rPr lang="en-US" sz="2400" dirty="0">
                <a:solidFill>
                  <a:srgbClr val="0000FF"/>
                </a:solidFill>
              </a:rPr>
              <a:t>If you subtract the coordinates </a:t>
            </a:r>
            <a:r>
              <a:rPr lang="en-US" sz="2400" dirty="0" smtClean="0">
                <a:solidFill>
                  <a:srgbClr val="0000FF"/>
                </a:solidFill>
              </a:rPr>
              <a:t>the smaller x-coordinate from the larger one you </a:t>
            </a:r>
            <a:r>
              <a:rPr lang="en-US" sz="2400" dirty="0">
                <a:solidFill>
                  <a:srgbClr val="0000FF"/>
                </a:solidFill>
              </a:rPr>
              <a:t>get the length of the line segment. </a:t>
            </a:r>
          </a:p>
        </p:txBody>
      </p:sp>
    </p:spTree>
    <p:extLst>
      <p:ext uri="{BB962C8B-B14F-4D97-AF65-F5344CB8AC3E}">
        <p14:creationId xmlns:p14="http://schemas.microsoft.com/office/powerpoint/2010/main" val="6072264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Page Title"/>
          <p:cNvSpPr>
            <a:spLocks noGrp="1"/>
          </p:cNvSpPr>
          <p:nvPr>
            <p:ph type="title" idx="4294967295"/>
          </p:nvPr>
        </p:nvSpPr>
        <p:spPr>
          <a:xfrm>
            <a:off x="152400" y="127000"/>
            <a:ext cx="8229600" cy="639763"/>
          </a:xfrm>
        </p:spPr>
        <p:txBody>
          <a:bodyPr/>
          <a:lstStyle/>
          <a:p>
            <a:pPr algn="l"/>
            <a:r>
              <a:rPr lang="en-US" sz="3200" b="1" dirty="0" smtClean="0">
                <a:solidFill>
                  <a:schemeClr val="bg1"/>
                </a:solidFill>
                <a:ea typeface="ＭＳ Ｐゴシック" charset="-128"/>
              </a:rPr>
              <a:t>Handout: Launch, p.1</a:t>
            </a:r>
          </a:p>
        </p:txBody>
      </p:sp>
      <p:sp>
        <p:nvSpPr>
          <p:cNvPr id="4" name="Agenda Link">
            <a:hlinkClick r:id="rId3" action="ppaction://hlinksldjump"/>
          </p:cNvPr>
          <p:cNvSpPr txBox="1"/>
          <p:nvPr/>
        </p:nvSpPr>
        <p:spPr>
          <a:xfrm>
            <a:off x="7696200" y="6016625"/>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2253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3725B54C-F44E-4EB9-BDCB-F247EC3CCF5F}" type="slidenum">
              <a:rPr lang="en-US" smtClean="0">
                <a:solidFill>
                  <a:schemeClr val="bg1"/>
                </a:solidFill>
              </a:rPr>
              <a:pPr algn="ctr" eaLnBrk="1" hangingPunct="1"/>
              <a:t>19</a:t>
            </a:fld>
            <a:endParaRPr lang="en-US" smtClean="0">
              <a:solidFill>
                <a:schemeClr val="bg1"/>
              </a:solidFill>
            </a:endParaRPr>
          </a:p>
        </p:txBody>
      </p:sp>
      <p:sp>
        <p:nvSpPr>
          <p:cNvPr id="6" name="White Background"/>
          <p:cNvSpPr>
            <a:spLocks noChangeArrowheads="1"/>
          </p:cNvSpPr>
          <p:nvPr/>
        </p:nvSpPr>
        <p:spPr bwMode="auto">
          <a:xfrm>
            <a:off x="228600" y="804863"/>
            <a:ext cx="8686800" cy="4910137"/>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2534" name="Group 7"/>
          <p:cNvGrpSpPr>
            <a:grpSpLocks/>
          </p:cNvGrpSpPr>
          <p:nvPr/>
        </p:nvGrpSpPr>
        <p:grpSpPr bwMode="auto">
          <a:xfrm>
            <a:off x="609600" y="6413500"/>
            <a:ext cx="7402513" cy="387350"/>
            <a:chOff x="609600" y="6414018"/>
            <a:chExt cx="7401771" cy="386725"/>
          </a:xfrm>
        </p:grpSpPr>
        <p:pic>
          <p:nvPicPr>
            <p:cNvPr id="22535" name="Picture 2" descr="blu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4" descr="red.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7" name="Picture 6" descr="black.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 name="Picture 2" descr="A.tif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03200" y="830263"/>
            <a:ext cx="8712200" cy="1524915"/>
          </a:xfrm>
          <a:prstGeom prst="rect">
            <a:avLst/>
          </a:prstGeom>
        </p:spPr>
      </p:pic>
      <p:pic>
        <p:nvPicPr>
          <p:cNvPr id="13" name="Picture 12"/>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28600" y="2389045"/>
            <a:ext cx="3660806" cy="3359822"/>
          </a:xfrm>
          <a:prstGeom prst="rect">
            <a:avLst/>
          </a:prstGeom>
          <a:noFill/>
          <a:ln>
            <a:noFill/>
          </a:ln>
        </p:spPr>
      </p:pic>
      <p:sp>
        <p:nvSpPr>
          <p:cNvPr id="15" name="TextBox 14"/>
          <p:cNvSpPr txBox="1"/>
          <p:nvPr/>
        </p:nvSpPr>
        <p:spPr>
          <a:xfrm>
            <a:off x="4419600" y="2895600"/>
            <a:ext cx="1066800" cy="461665"/>
          </a:xfrm>
          <a:prstGeom prst="rect">
            <a:avLst/>
          </a:prstGeom>
          <a:noFill/>
        </p:spPr>
        <p:txBody>
          <a:bodyPr wrap="square" rtlCol="0">
            <a:spAutoFit/>
          </a:bodyPr>
          <a:lstStyle/>
          <a:p>
            <a:r>
              <a:rPr lang="en-US" sz="2400" dirty="0" smtClean="0">
                <a:solidFill>
                  <a:srgbClr val="000000"/>
                </a:solidFill>
              </a:rPr>
              <a:t>3 – 1 =</a:t>
            </a:r>
            <a:endParaRPr lang="en-US" sz="2400" dirty="0">
              <a:solidFill>
                <a:srgbClr val="000000"/>
              </a:solidFill>
            </a:endParaRPr>
          </a:p>
        </p:txBody>
      </p:sp>
      <p:sp>
        <p:nvSpPr>
          <p:cNvPr id="16" name="TextBox 15"/>
          <p:cNvSpPr txBox="1"/>
          <p:nvPr/>
        </p:nvSpPr>
        <p:spPr>
          <a:xfrm>
            <a:off x="1295400" y="3807767"/>
            <a:ext cx="1447800" cy="461665"/>
          </a:xfrm>
          <a:prstGeom prst="rect">
            <a:avLst/>
          </a:prstGeom>
          <a:noFill/>
        </p:spPr>
        <p:txBody>
          <a:bodyPr wrap="square" rtlCol="0">
            <a:spAutoFit/>
          </a:bodyPr>
          <a:lstStyle/>
          <a:p>
            <a:r>
              <a:rPr lang="en-US" sz="2400" dirty="0" smtClean="0">
                <a:solidFill>
                  <a:srgbClr val="000000"/>
                </a:solidFill>
              </a:rPr>
              <a:t>2 units</a:t>
            </a:r>
            <a:endParaRPr lang="en-US" sz="2400" dirty="0">
              <a:solidFill>
                <a:srgbClr val="000000"/>
              </a:solidFill>
            </a:endParaRPr>
          </a:p>
        </p:txBody>
      </p:sp>
      <p:sp>
        <p:nvSpPr>
          <p:cNvPr id="17" name="TextBox 16"/>
          <p:cNvSpPr txBox="1"/>
          <p:nvPr/>
        </p:nvSpPr>
        <p:spPr>
          <a:xfrm>
            <a:off x="5334000" y="2895600"/>
            <a:ext cx="1066800" cy="461665"/>
          </a:xfrm>
          <a:prstGeom prst="rect">
            <a:avLst/>
          </a:prstGeom>
          <a:noFill/>
        </p:spPr>
        <p:txBody>
          <a:bodyPr wrap="square" rtlCol="0">
            <a:spAutoFit/>
          </a:bodyPr>
          <a:lstStyle/>
          <a:p>
            <a:r>
              <a:rPr lang="en-US" sz="2400" dirty="0" smtClean="0">
                <a:solidFill>
                  <a:srgbClr val="000000"/>
                </a:solidFill>
              </a:rPr>
              <a:t>2</a:t>
            </a:r>
            <a:endParaRPr lang="en-US" sz="2400" dirty="0">
              <a:solidFill>
                <a:srgbClr val="000000"/>
              </a:solidFill>
            </a:endParaRPr>
          </a:p>
        </p:txBody>
      </p:sp>
      <p:pic>
        <p:nvPicPr>
          <p:cNvPr id="18" name="Picture 17"/>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255000" y="2895600"/>
            <a:ext cx="457200" cy="457200"/>
          </a:xfrm>
          <a:prstGeom prst="rect">
            <a:avLst/>
          </a:prstGeom>
          <a:noFill/>
          <a:ln>
            <a:noFill/>
          </a:ln>
        </p:spPr>
      </p:pic>
    </p:spTree>
    <p:extLst>
      <p:ext uri="{BB962C8B-B14F-4D97-AF65-F5344CB8AC3E}">
        <p14:creationId xmlns:p14="http://schemas.microsoft.com/office/powerpoint/2010/main" val="242770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Black Background"/>
          <p:cNvSpPr>
            <a:spLocks noChangeArrowheads="1"/>
          </p:cNvSpPr>
          <p:nvPr/>
        </p:nvSpPr>
        <p:spPr bwMode="auto">
          <a:xfrm>
            <a:off x="122238" y="619125"/>
            <a:ext cx="8869362" cy="5400675"/>
          </a:xfrm>
          <a:prstGeom prst="roundRect">
            <a:avLst>
              <a:gd name="adj" fmla="val 7954"/>
            </a:avLst>
          </a:prstGeom>
          <a:solidFill>
            <a:schemeClr val="tx1"/>
          </a:solidFill>
          <a:ln w="19050">
            <a:solidFill>
              <a:schemeClr val="bg1"/>
            </a:solidFill>
            <a:round/>
            <a:headEnd/>
            <a:tailEnd/>
          </a:ln>
        </p:spPr>
        <p:txBody>
          <a:bodyPr wrap="none" anchor="ctr"/>
          <a:lstStyle/>
          <a:p>
            <a:endParaRPr lang="en-US"/>
          </a:p>
        </p:txBody>
      </p:sp>
      <p:sp>
        <p:nvSpPr>
          <p:cNvPr id="15363" name="Slide Numbe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0DF474B2-E23B-439A-8DD6-F9D367CFFE01}" type="slidenum">
              <a:rPr lang="en-US" smtClean="0">
                <a:solidFill>
                  <a:schemeClr val="bg1"/>
                </a:solidFill>
              </a:rPr>
              <a:pPr eaLnBrk="1" hangingPunct="1"/>
              <a:t>2</a:t>
            </a:fld>
            <a:endParaRPr lang="en-US" smtClean="0">
              <a:solidFill>
                <a:schemeClr val="bg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2996326390"/>
              </p:ext>
            </p:extLst>
          </p:nvPr>
        </p:nvGraphicFramePr>
        <p:xfrm>
          <a:off x="250825" y="787049"/>
          <a:ext cx="8610600" cy="5537551"/>
        </p:xfrm>
        <a:graphic>
          <a:graphicData uri="http://schemas.openxmlformats.org/drawingml/2006/table">
            <a:tbl>
              <a:tblPr/>
              <a:tblGrid>
                <a:gridCol w="1273175"/>
                <a:gridCol w="7337425"/>
              </a:tblGrid>
              <a:tr h="131568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FF00"/>
                          </a:solidFill>
                          <a:effectLst/>
                          <a:latin typeface="Cambria" charset="0"/>
                          <a:ea typeface="Cambria" charset="0"/>
                        </a:rPr>
                        <a:t>Lesson Objective</a:t>
                      </a:r>
                    </a:p>
                  </a:txBody>
                  <a:tcPr marL="68580" marR="6858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lumMod val="95000"/>
                            </a:schemeClr>
                          </a:solidFill>
                          <a:effectLst/>
                          <a:latin typeface="Cambria" charset="0"/>
                          <a:ea typeface="Cambria" charset="0"/>
                        </a:rPr>
                        <a:t>Students will be able to use the coordinates of vertices to measure the lengths of any horizontal or vertical polygon side.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bg1">
                            <a:lumMod val="95000"/>
                          </a:schemeClr>
                        </a:solidFill>
                        <a:effectLst/>
                        <a:latin typeface="Cambria" charset="0"/>
                        <a:ea typeface="Cambria"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lumMod val="95000"/>
                            </a:schemeClr>
                          </a:solidFill>
                          <a:effectLst/>
                          <a:latin typeface="Cambria" charset="0"/>
                          <a:ea typeface="Cambria" charset="0"/>
                        </a:rPr>
                        <a:t>Student-Friendly Objective: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lumMod val="95000"/>
                            </a:schemeClr>
                          </a:solidFill>
                          <a:effectLst/>
                          <a:latin typeface="Cambria" charset="0"/>
                          <a:ea typeface="Cambria" charset="0"/>
                        </a:rPr>
                        <a:t>You will be able to measure the side lengths of a polygon on the coordinate plane without counting.</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bg1">
                            <a:lumMod val="95000"/>
                          </a:schemeClr>
                        </a:solidFill>
                        <a:effectLst/>
                        <a:latin typeface="Cambria" charset="0"/>
                        <a:ea typeface="Cambria"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lumMod val="95000"/>
                            </a:schemeClr>
                          </a:solidFill>
                          <a:effectLst/>
                          <a:latin typeface="Cambria" charset="0"/>
                          <a:ea typeface="Cambria" charset="0"/>
                        </a:rPr>
                        <a:t>Language Objective: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lumMod val="95000"/>
                            </a:schemeClr>
                          </a:solidFill>
                          <a:effectLst/>
                          <a:latin typeface="Cambria" charset="0"/>
                          <a:ea typeface="Cambria" charset="0"/>
                        </a:rPr>
                        <a:t>Students will talk about the x- and y-coordinates of points.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bg1">
                            <a:lumMod val="95000"/>
                          </a:schemeClr>
                        </a:solidFill>
                        <a:effectLst/>
                        <a:latin typeface="Cambria" charset="0"/>
                        <a:ea typeface="Cambria" charset="0"/>
                      </a:endParaRPr>
                    </a:p>
                  </a:txBody>
                  <a:tcPr marL="68580" marR="6858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09915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FF00"/>
                          </a:solidFill>
                          <a:effectLst/>
                          <a:latin typeface="Cambria" charset="0"/>
                          <a:ea typeface="Cambria" charset="0"/>
                        </a:rPr>
                        <a:t>Lesson Description</a:t>
                      </a:r>
                    </a:p>
                  </a:txBody>
                  <a:tcPr marL="68580" marR="6858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Cambria" charset="0"/>
                          <a:ea typeface="Cambria" charset="0"/>
                        </a:rPr>
                        <a:t>This lesson begins by using the coordinate plane to measure the length of several horizontal line segments. From that students are asked to look at what coordinate stays the same and what coordinate changes for each horizontal line segment. A relationship between the changing coordinate and the length of the line segment (previously found using last lesson’s method) is also discussed. Next this relationship is formalized as a second method for calculating length and it is used for the same examples previously done with the old method as a check that both methods agree. A similar process is used for vertical line segments followed by an example problem using a polygon. After the launch students practice in pairs calculating side lengths using coordinates and several problems are reviewed with the whole class. </a:t>
                      </a:r>
                    </a:p>
                  </a:txBody>
                  <a:tcPr marL="68580" marR="6858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bl>
          </a:graphicData>
        </a:graphic>
      </p:graphicFrame>
      <p:sp>
        <p:nvSpPr>
          <p:cNvPr id="15369" name="TextBox 6"/>
          <p:cNvSpPr txBox="1">
            <a:spLocks noChangeArrowheads="1"/>
          </p:cNvSpPr>
          <p:nvPr/>
        </p:nvSpPr>
        <p:spPr bwMode="auto">
          <a:xfrm>
            <a:off x="152400" y="95250"/>
            <a:ext cx="403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r>
              <a:rPr lang="en-US" sz="2800" b="1">
                <a:solidFill>
                  <a:schemeClr val="bg1"/>
                </a:solidFill>
              </a:rPr>
              <a:t>Lesson Overview (1 of 4)</a:t>
            </a:r>
            <a:endParaRPr lang="en-US" sz="2000">
              <a:solidFill>
                <a:schemeClr val="bg1"/>
              </a:solidFill>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Page Title"/>
          <p:cNvSpPr>
            <a:spLocks noGrp="1"/>
          </p:cNvSpPr>
          <p:nvPr>
            <p:ph type="title" idx="4294967295"/>
          </p:nvPr>
        </p:nvSpPr>
        <p:spPr>
          <a:xfrm>
            <a:off x="152400" y="127000"/>
            <a:ext cx="8229600" cy="639763"/>
          </a:xfrm>
        </p:spPr>
        <p:txBody>
          <a:bodyPr/>
          <a:lstStyle/>
          <a:p>
            <a:pPr algn="l"/>
            <a:r>
              <a:rPr lang="en-US" sz="3200" b="1" dirty="0" smtClean="0">
                <a:solidFill>
                  <a:schemeClr val="bg1"/>
                </a:solidFill>
                <a:ea typeface="ＭＳ Ｐゴシック" charset="-128"/>
              </a:rPr>
              <a:t>Handout: Launch, p.1</a:t>
            </a:r>
          </a:p>
        </p:txBody>
      </p:sp>
      <p:sp>
        <p:nvSpPr>
          <p:cNvPr id="4" name="Agenda Link">
            <a:hlinkClick r:id="rId3" action="ppaction://hlinksldjump"/>
          </p:cNvPr>
          <p:cNvSpPr txBox="1"/>
          <p:nvPr/>
        </p:nvSpPr>
        <p:spPr>
          <a:xfrm>
            <a:off x="7696200" y="6016625"/>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2253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3725B54C-F44E-4EB9-BDCB-F247EC3CCF5F}" type="slidenum">
              <a:rPr lang="en-US" smtClean="0">
                <a:solidFill>
                  <a:schemeClr val="bg1"/>
                </a:solidFill>
              </a:rPr>
              <a:pPr algn="ctr" eaLnBrk="1" hangingPunct="1"/>
              <a:t>20</a:t>
            </a:fld>
            <a:endParaRPr lang="en-US" smtClean="0">
              <a:solidFill>
                <a:schemeClr val="bg1"/>
              </a:solidFill>
            </a:endParaRPr>
          </a:p>
        </p:txBody>
      </p:sp>
      <p:sp>
        <p:nvSpPr>
          <p:cNvPr id="6" name="White Background"/>
          <p:cNvSpPr>
            <a:spLocks noChangeArrowheads="1"/>
          </p:cNvSpPr>
          <p:nvPr/>
        </p:nvSpPr>
        <p:spPr bwMode="auto">
          <a:xfrm>
            <a:off x="228600" y="804863"/>
            <a:ext cx="8686800" cy="4910137"/>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2534" name="Group 7"/>
          <p:cNvGrpSpPr>
            <a:grpSpLocks/>
          </p:cNvGrpSpPr>
          <p:nvPr/>
        </p:nvGrpSpPr>
        <p:grpSpPr bwMode="auto">
          <a:xfrm>
            <a:off x="609600" y="6413500"/>
            <a:ext cx="7402513" cy="387350"/>
            <a:chOff x="609600" y="6414018"/>
            <a:chExt cx="7401771" cy="386725"/>
          </a:xfrm>
        </p:grpSpPr>
        <p:pic>
          <p:nvPicPr>
            <p:cNvPr id="22535" name="Picture 2" descr="blu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4" descr="red.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7" name="Picture 6" descr="black.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 name="Picture 2" descr="A.tif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03200" y="830263"/>
            <a:ext cx="8712200" cy="1524915"/>
          </a:xfrm>
          <a:prstGeom prst="rect">
            <a:avLst/>
          </a:prstGeom>
        </p:spPr>
      </p:pic>
      <p:pic>
        <p:nvPicPr>
          <p:cNvPr id="15" name="Picture 14"/>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28600" y="2380578"/>
            <a:ext cx="3657600" cy="3356880"/>
          </a:xfrm>
          <a:prstGeom prst="rect">
            <a:avLst/>
          </a:prstGeom>
          <a:noFill/>
          <a:ln>
            <a:noFill/>
          </a:ln>
        </p:spPr>
      </p:pic>
      <p:sp>
        <p:nvSpPr>
          <p:cNvPr id="12" name="TextBox 11"/>
          <p:cNvSpPr txBox="1"/>
          <p:nvPr/>
        </p:nvSpPr>
        <p:spPr>
          <a:xfrm>
            <a:off x="4419600" y="2895600"/>
            <a:ext cx="1066800" cy="461665"/>
          </a:xfrm>
          <a:prstGeom prst="rect">
            <a:avLst/>
          </a:prstGeom>
          <a:noFill/>
        </p:spPr>
        <p:txBody>
          <a:bodyPr wrap="square" rtlCol="0">
            <a:spAutoFit/>
          </a:bodyPr>
          <a:lstStyle/>
          <a:p>
            <a:r>
              <a:rPr lang="en-US" sz="2400" dirty="0">
                <a:solidFill>
                  <a:srgbClr val="000000"/>
                </a:solidFill>
              </a:rPr>
              <a:t>4</a:t>
            </a:r>
            <a:r>
              <a:rPr lang="en-US" sz="2400" dirty="0" smtClean="0">
                <a:solidFill>
                  <a:srgbClr val="000000"/>
                </a:solidFill>
              </a:rPr>
              <a:t> – 1 =</a:t>
            </a:r>
            <a:endParaRPr lang="en-US" sz="2400" dirty="0">
              <a:solidFill>
                <a:srgbClr val="000000"/>
              </a:solidFill>
            </a:endParaRPr>
          </a:p>
        </p:txBody>
      </p:sp>
      <p:sp>
        <p:nvSpPr>
          <p:cNvPr id="13" name="TextBox 12"/>
          <p:cNvSpPr txBox="1"/>
          <p:nvPr/>
        </p:nvSpPr>
        <p:spPr>
          <a:xfrm>
            <a:off x="1295400" y="3807767"/>
            <a:ext cx="1447800" cy="461665"/>
          </a:xfrm>
          <a:prstGeom prst="rect">
            <a:avLst/>
          </a:prstGeom>
          <a:noFill/>
        </p:spPr>
        <p:txBody>
          <a:bodyPr wrap="square" rtlCol="0">
            <a:spAutoFit/>
          </a:bodyPr>
          <a:lstStyle/>
          <a:p>
            <a:r>
              <a:rPr lang="en-US" sz="2400" dirty="0">
                <a:solidFill>
                  <a:srgbClr val="000000"/>
                </a:solidFill>
              </a:rPr>
              <a:t>3</a:t>
            </a:r>
            <a:r>
              <a:rPr lang="en-US" sz="2400" dirty="0" smtClean="0">
                <a:solidFill>
                  <a:srgbClr val="000000"/>
                </a:solidFill>
              </a:rPr>
              <a:t> units</a:t>
            </a:r>
            <a:endParaRPr lang="en-US" sz="2400" dirty="0">
              <a:solidFill>
                <a:srgbClr val="000000"/>
              </a:solidFill>
            </a:endParaRPr>
          </a:p>
        </p:txBody>
      </p:sp>
      <p:sp>
        <p:nvSpPr>
          <p:cNvPr id="14" name="TextBox 13"/>
          <p:cNvSpPr txBox="1"/>
          <p:nvPr/>
        </p:nvSpPr>
        <p:spPr>
          <a:xfrm>
            <a:off x="5334000" y="2895600"/>
            <a:ext cx="1066800" cy="461665"/>
          </a:xfrm>
          <a:prstGeom prst="rect">
            <a:avLst/>
          </a:prstGeom>
          <a:noFill/>
        </p:spPr>
        <p:txBody>
          <a:bodyPr wrap="square" rtlCol="0">
            <a:spAutoFit/>
          </a:bodyPr>
          <a:lstStyle/>
          <a:p>
            <a:r>
              <a:rPr lang="en-US" sz="2400" dirty="0">
                <a:solidFill>
                  <a:srgbClr val="000000"/>
                </a:solidFill>
              </a:rPr>
              <a:t>3</a:t>
            </a:r>
          </a:p>
        </p:txBody>
      </p:sp>
      <p:pic>
        <p:nvPicPr>
          <p:cNvPr id="16" name="Picture 15"/>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255000" y="2895600"/>
            <a:ext cx="457200" cy="457200"/>
          </a:xfrm>
          <a:prstGeom prst="rect">
            <a:avLst/>
          </a:prstGeom>
          <a:noFill/>
          <a:ln>
            <a:noFill/>
          </a:ln>
        </p:spPr>
      </p:pic>
    </p:spTree>
    <p:extLst>
      <p:ext uri="{BB962C8B-B14F-4D97-AF65-F5344CB8AC3E}">
        <p14:creationId xmlns:p14="http://schemas.microsoft.com/office/powerpoint/2010/main" val="412297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Page Title"/>
          <p:cNvSpPr>
            <a:spLocks noGrp="1"/>
          </p:cNvSpPr>
          <p:nvPr>
            <p:ph type="title" idx="4294967295"/>
          </p:nvPr>
        </p:nvSpPr>
        <p:spPr>
          <a:xfrm>
            <a:off x="152400" y="127000"/>
            <a:ext cx="8229600" cy="639763"/>
          </a:xfrm>
        </p:spPr>
        <p:txBody>
          <a:bodyPr/>
          <a:lstStyle/>
          <a:p>
            <a:pPr algn="l"/>
            <a:r>
              <a:rPr lang="en-US" sz="3200" b="1" dirty="0" smtClean="0">
                <a:solidFill>
                  <a:schemeClr val="bg1"/>
                </a:solidFill>
                <a:ea typeface="ＭＳ Ｐゴシック" charset="-128"/>
              </a:rPr>
              <a:t>Handout: Launch, p.1</a:t>
            </a:r>
          </a:p>
        </p:txBody>
      </p:sp>
      <p:sp>
        <p:nvSpPr>
          <p:cNvPr id="4" name="Agenda Link">
            <a:hlinkClick r:id="rId3" action="ppaction://hlinksldjump"/>
          </p:cNvPr>
          <p:cNvSpPr txBox="1"/>
          <p:nvPr/>
        </p:nvSpPr>
        <p:spPr>
          <a:xfrm>
            <a:off x="7696200" y="6016625"/>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2253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3725B54C-F44E-4EB9-BDCB-F247EC3CCF5F}" type="slidenum">
              <a:rPr lang="en-US" smtClean="0">
                <a:solidFill>
                  <a:schemeClr val="bg1"/>
                </a:solidFill>
              </a:rPr>
              <a:pPr algn="ctr" eaLnBrk="1" hangingPunct="1"/>
              <a:t>21</a:t>
            </a:fld>
            <a:endParaRPr lang="en-US" smtClean="0">
              <a:solidFill>
                <a:schemeClr val="bg1"/>
              </a:solidFill>
            </a:endParaRPr>
          </a:p>
        </p:txBody>
      </p:sp>
      <p:sp>
        <p:nvSpPr>
          <p:cNvPr id="6" name="White Background"/>
          <p:cNvSpPr>
            <a:spLocks noChangeArrowheads="1"/>
          </p:cNvSpPr>
          <p:nvPr/>
        </p:nvSpPr>
        <p:spPr bwMode="auto">
          <a:xfrm>
            <a:off x="228600" y="804863"/>
            <a:ext cx="8686800" cy="4910137"/>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2534" name="Group 7"/>
          <p:cNvGrpSpPr>
            <a:grpSpLocks/>
          </p:cNvGrpSpPr>
          <p:nvPr/>
        </p:nvGrpSpPr>
        <p:grpSpPr bwMode="auto">
          <a:xfrm>
            <a:off x="609600" y="6413500"/>
            <a:ext cx="7402513" cy="387350"/>
            <a:chOff x="609600" y="6414018"/>
            <a:chExt cx="7401771" cy="386725"/>
          </a:xfrm>
        </p:grpSpPr>
        <p:pic>
          <p:nvPicPr>
            <p:cNvPr id="22535" name="Picture 2" descr="blu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4" descr="red.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7" name="Picture 6" descr="black.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 name="Picture 2" descr="A.tif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03200" y="830263"/>
            <a:ext cx="8712200" cy="1524915"/>
          </a:xfrm>
          <a:prstGeom prst="rect">
            <a:avLst/>
          </a:prstGeom>
        </p:spPr>
      </p:pic>
      <p:pic>
        <p:nvPicPr>
          <p:cNvPr id="17" name="Picture 16"/>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28600" y="2355178"/>
            <a:ext cx="3657600" cy="3356880"/>
          </a:xfrm>
          <a:prstGeom prst="rect">
            <a:avLst/>
          </a:prstGeom>
          <a:noFill/>
          <a:ln>
            <a:noFill/>
          </a:ln>
        </p:spPr>
      </p:pic>
      <p:sp>
        <p:nvSpPr>
          <p:cNvPr id="12" name="TextBox 11"/>
          <p:cNvSpPr txBox="1"/>
          <p:nvPr/>
        </p:nvSpPr>
        <p:spPr>
          <a:xfrm>
            <a:off x="4419600" y="2895600"/>
            <a:ext cx="1066800" cy="461665"/>
          </a:xfrm>
          <a:prstGeom prst="rect">
            <a:avLst/>
          </a:prstGeom>
          <a:noFill/>
        </p:spPr>
        <p:txBody>
          <a:bodyPr wrap="square" rtlCol="0">
            <a:spAutoFit/>
          </a:bodyPr>
          <a:lstStyle/>
          <a:p>
            <a:r>
              <a:rPr lang="en-US" sz="2400" dirty="0" smtClean="0">
                <a:solidFill>
                  <a:srgbClr val="000000"/>
                </a:solidFill>
              </a:rPr>
              <a:t>5 – 1 =</a:t>
            </a:r>
            <a:endParaRPr lang="en-US" sz="2400" dirty="0">
              <a:solidFill>
                <a:srgbClr val="000000"/>
              </a:solidFill>
            </a:endParaRPr>
          </a:p>
        </p:txBody>
      </p:sp>
      <p:sp>
        <p:nvSpPr>
          <p:cNvPr id="13" name="TextBox 12"/>
          <p:cNvSpPr txBox="1"/>
          <p:nvPr/>
        </p:nvSpPr>
        <p:spPr>
          <a:xfrm>
            <a:off x="1295400" y="3807767"/>
            <a:ext cx="1447800" cy="461665"/>
          </a:xfrm>
          <a:prstGeom prst="rect">
            <a:avLst/>
          </a:prstGeom>
          <a:noFill/>
        </p:spPr>
        <p:txBody>
          <a:bodyPr wrap="square" rtlCol="0">
            <a:spAutoFit/>
          </a:bodyPr>
          <a:lstStyle/>
          <a:p>
            <a:r>
              <a:rPr lang="en-US" sz="2400" dirty="0" smtClean="0">
                <a:solidFill>
                  <a:srgbClr val="000000"/>
                </a:solidFill>
              </a:rPr>
              <a:t>4 units</a:t>
            </a:r>
            <a:endParaRPr lang="en-US" sz="2400" dirty="0">
              <a:solidFill>
                <a:srgbClr val="000000"/>
              </a:solidFill>
            </a:endParaRPr>
          </a:p>
        </p:txBody>
      </p:sp>
      <p:sp>
        <p:nvSpPr>
          <p:cNvPr id="14" name="TextBox 13"/>
          <p:cNvSpPr txBox="1"/>
          <p:nvPr/>
        </p:nvSpPr>
        <p:spPr>
          <a:xfrm>
            <a:off x="5334000" y="2895600"/>
            <a:ext cx="1066800" cy="461665"/>
          </a:xfrm>
          <a:prstGeom prst="rect">
            <a:avLst/>
          </a:prstGeom>
          <a:noFill/>
        </p:spPr>
        <p:txBody>
          <a:bodyPr wrap="square" rtlCol="0">
            <a:spAutoFit/>
          </a:bodyPr>
          <a:lstStyle/>
          <a:p>
            <a:r>
              <a:rPr lang="en-US" sz="2400" dirty="0" smtClean="0">
                <a:solidFill>
                  <a:srgbClr val="000000"/>
                </a:solidFill>
              </a:rPr>
              <a:t>4</a:t>
            </a:r>
            <a:endParaRPr lang="en-US" sz="2400" dirty="0">
              <a:solidFill>
                <a:srgbClr val="000000"/>
              </a:solidFill>
            </a:endParaRPr>
          </a:p>
        </p:txBody>
      </p:sp>
      <p:pic>
        <p:nvPicPr>
          <p:cNvPr id="16" name="Picture 15"/>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255000" y="2895600"/>
            <a:ext cx="457200" cy="457200"/>
          </a:xfrm>
          <a:prstGeom prst="rect">
            <a:avLst/>
          </a:prstGeom>
          <a:noFill/>
          <a:ln>
            <a:noFill/>
          </a:ln>
        </p:spPr>
      </p:pic>
    </p:spTree>
    <p:extLst>
      <p:ext uri="{BB962C8B-B14F-4D97-AF65-F5344CB8AC3E}">
        <p14:creationId xmlns:p14="http://schemas.microsoft.com/office/powerpoint/2010/main" val="1755489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Page Title"/>
          <p:cNvSpPr>
            <a:spLocks noGrp="1"/>
          </p:cNvSpPr>
          <p:nvPr>
            <p:ph type="title" idx="4294967295"/>
          </p:nvPr>
        </p:nvSpPr>
        <p:spPr>
          <a:xfrm>
            <a:off x="152400" y="127000"/>
            <a:ext cx="8229600" cy="639763"/>
          </a:xfrm>
        </p:spPr>
        <p:txBody>
          <a:bodyPr/>
          <a:lstStyle/>
          <a:p>
            <a:pPr algn="l"/>
            <a:r>
              <a:rPr lang="en-US" sz="3200" b="1" dirty="0" smtClean="0">
                <a:solidFill>
                  <a:schemeClr val="bg1"/>
                </a:solidFill>
                <a:ea typeface="ＭＳ Ｐゴシック" charset="-128"/>
              </a:rPr>
              <a:t>Handout: Launch, p.2</a:t>
            </a:r>
          </a:p>
        </p:txBody>
      </p:sp>
      <p:sp>
        <p:nvSpPr>
          <p:cNvPr id="4" name="Agenda Link">
            <a:hlinkClick r:id="rId3" action="ppaction://hlinksldjump"/>
          </p:cNvPr>
          <p:cNvSpPr txBox="1"/>
          <p:nvPr/>
        </p:nvSpPr>
        <p:spPr>
          <a:xfrm>
            <a:off x="7696200" y="6016625"/>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2253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3725B54C-F44E-4EB9-BDCB-F247EC3CCF5F}" type="slidenum">
              <a:rPr lang="en-US" smtClean="0">
                <a:solidFill>
                  <a:schemeClr val="bg1"/>
                </a:solidFill>
              </a:rPr>
              <a:pPr algn="ctr" eaLnBrk="1" hangingPunct="1"/>
              <a:t>22</a:t>
            </a:fld>
            <a:endParaRPr lang="en-US" smtClean="0">
              <a:solidFill>
                <a:schemeClr val="bg1"/>
              </a:solidFill>
            </a:endParaRPr>
          </a:p>
        </p:txBody>
      </p:sp>
      <p:sp>
        <p:nvSpPr>
          <p:cNvPr id="6" name="White Background"/>
          <p:cNvSpPr>
            <a:spLocks noChangeArrowheads="1"/>
          </p:cNvSpPr>
          <p:nvPr/>
        </p:nvSpPr>
        <p:spPr bwMode="auto">
          <a:xfrm>
            <a:off x="228600" y="804863"/>
            <a:ext cx="8686800" cy="4910137"/>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2534" name="Group 7"/>
          <p:cNvGrpSpPr>
            <a:grpSpLocks/>
          </p:cNvGrpSpPr>
          <p:nvPr/>
        </p:nvGrpSpPr>
        <p:grpSpPr bwMode="auto">
          <a:xfrm>
            <a:off x="609600" y="6413500"/>
            <a:ext cx="7402513" cy="387350"/>
            <a:chOff x="609600" y="6414018"/>
            <a:chExt cx="7401771" cy="386725"/>
          </a:xfrm>
        </p:grpSpPr>
        <p:pic>
          <p:nvPicPr>
            <p:cNvPr id="22535" name="Picture 2" descr="blu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4" descr="red.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7" name="Picture 6" descr="black.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 name="Picture 1" descr="b.tif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8600" y="762000"/>
            <a:ext cx="8686800" cy="1021316"/>
          </a:xfrm>
          <a:prstGeom prst="rect">
            <a:avLst/>
          </a:prstGeom>
        </p:spPr>
      </p:pic>
      <p:pic>
        <p:nvPicPr>
          <p:cNvPr id="15" name="Picture 14"/>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28600" y="1819375"/>
            <a:ext cx="3746451" cy="3438425"/>
          </a:xfrm>
          <a:prstGeom prst="rect">
            <a:avLst/>
          </a:prstGeom>
          <a:noFill/>
          <a:ln>
            <a:noFill/>
          </a:ln>
        </p:spPr>
      </p:pic>
      <p:sp>
        <p:nvSpPr>
          <p:cNvPr id="14" name="TextBox 13"/>
          <p:cNvSpPr txBox="1"/>
          <p:nvPr/>
        </p:nvSpPr>
        <p:spPr>
          <a:xfrm>
            <a:off x="1905000" y="3574701"/>
            <a:ext cx="1447800" cy="461665"/>
          </a:xfrm>
          <a:prstGeom prst="rect">
            <a:avLst/>
          </a:prstGeom>
          <a:noFill/>
        </p:spPr>
        <p:txBody>
          <a:bodyPr wrap="square" rtlCol="0">
            <a:spAutoFit/>
          </a:bodyPr>
          <a:lstStyle/>
          <a:p>
            <a:r>
              <a:rPr lang="en-US" sz="2400" dirty="0"/>
              <a:t>4</a:t>
            </a:r>
            <a:r>
              <a:rPr lang="en-US" sz="2400" dirty="0" smtClean="0"/>
              <a:t> units</a:t>
            </a:r>
            <a:endParaRPr lang="en-US" sz="2400" dirty="0"/>
          </a:p>
        </p:txBody>
      </p:sp>
    </p:spTree>
    <p:extLst>
      <p:ext uri="{BB962C8B-B14F-4D97-AF65-F5344CB8AC3E}">
        <p14:creationId xmlns:p14="http://schemas.microsoft.com/office/powerpoint/2010/main" val="2643798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Page Title"/>
          <p:cNvSpPr>
            <a:spLocks noGrp="1"/>
          </p:cNvSpPr>
          <p:nvPr>
            <p:ph type="title" idx="4294967295"/>
          </p:nvPr>
        </p:nvSpPr>
        <p:spPr>
          <a:xfrm>
            <a:off x="152400" y="127000"/>
            <a:ext cx="8229600" cy="639763"/>
          </a:xfrm>
        </p:spPr>
        <p:txBody>
          <a:bodyPr/>
          <a:lstStyle/>
          <a:p>
            <a:pPr algn="l"/>
            <a:r>
              <a:rPr lang="en-US" sz="3200" b="1" dirty="0" smtClean="0">
                <a:solidFill>
                  <a:schemeClr val="bg1"/>
                </a:solidFill>
                <a:ea typeface="ＭＳ Ｐゴシック" charset="-128"/>
              </a:rPr>
              <a:t>Handout: Launch, p.2</a:t>
            </a:r>
          </a:p>
        </p:txBody>
      </p:sp>
      <p:sp>
        <p:nvSpPr>
          <p:cNvPr id="4" name="Agenda Link">
            <a:hlinkClick r:id="rId3" action="ppaction://hlinksldjump"/>
          </p:cNvPr>
          <p:cNvSpPr txBox="1"/>
          <p:nvPr/>
        </p:nvSpPr>
        <p:spPr>
          <a:xfrm>
            <a:off x="7696200" y="6016625"/>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2253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3725B54C-F44E-4EB9-BDCB-F247EC3CCF5F}" type="slidenum">
              <a:rPr lang="en-US" smtClean="0">
                <a:solidFill>
                  <a:schemeClr val="bg1"/>
                </a:solidFill>
              </a:rPr>
              <a:pPr algn="ctr" eaLnBrk="1" hangingPunct="1"/>
              <a:t>23</a:t>
            </a:fld>
            <a:endParaRPr lang="en-US" smtClean="0">
              <a:solidFill>
                <a:schemeClr val="bg1"/>
              </a:solidFill>
            </a:endParaRPr>
          </a:p>
        </p:txBody>
      </p:sp>
      <p:sp>
        <p:nvSpPr>
          <p:cNvPr id="6" name="White Background"/>
          <p:cNvSpPr>
            <a:spLocks noChangeArrowheads="1"/>
          </p:cNvSpPr>
          <p:nvPr/>
        </p:nvSpPr>
        <p:spPr bwMode="auto">
          <a:xfrm>
            <a:off x="228600" y="804863"/>
            <a:ext cx="8686800" cy="4910137"/>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2534" name="Group 7"/>
          <p:cNvGrpSpPr>
            <a:grpSpLocks/>
          </p:cNvGrpSpPr>
          <p:nvPr/>
        </p:nvGrpSpPr>
        <p:grpSpPr bwMode="auto">
          <a:xfrm>
            <a:off x="609600" y="6413500"/>
            <a:ext cx="7402513" cy="387350"/>
            <a:chOff x="609600" y="6414018"/>
            <a:chExt cx="7401771" cy="386725"/>
          </a:xfrm>
        </p:grpSpPr>
        <p:pic>
          <p:nvPicPr>
            <p:cNvPr id="22535" name="Picture 2" descr="blu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4" descr="red.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7" name="Picture 6" descr="black.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3" name="Picture 12" descr="b.tif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8600" y="762000"/>
            <a:ext cx="8686800" cy="1021316"/>
          </a:xfrm>
          <a:prstGeom prst="rect">
            <a:avLst/>
          </a:prstGeom>
        </p:spPr>
      </p:pic>
      <p:pic>
        <p:nvPicPr>
          <p:cNvPr id="14" name="Picture 13"/>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62467" y="1791783"/>
            <a:ext cx="3657600" cy="3356880"/>
          </a:xfrm>
          <a:prstGeom prst="rect">
            <a:avLst/>
          </a:prstGeom>
          <a:noFill/>
          <a:ln>
            <a:noFill/>
          </a:ln>
        </p:spPr>
      </p:pic>
      <p:sp>
        <p:nvSpPr>
          <p:cNvPr id="16" name="TextBox 15"/>
          <p:cNvSpPr txBox="1"/>
          <p:nvPr/>
        </p:nvSpPr>
        <p:spPr>
          <a:xfrm>
            <a:off x="2019300" y="3805534"/>
            <a:ext cx="1447800" cy="461665"/>
          </a:xfrm>
          <a:prstGeom prst="rect">
            <a:avLst/>
          </a:prstGeom>
          <a:noFill/>
        </p:spPr>
        <p:txBody>
          <a:bodyPr wrap="square" rtlCol="0">
            <a:spAutoFit/>
          </a:bodyPr>
          <a:lstStyle/>
          <a:p>
            <a:r>
              <a:rPr lang="en-US" sz="2400" dirty="0"/>
              <a:t>3</a:t>
            </a:r>
            <a:r>
              <a:rPr lang="en-US" sz="2400" dirty="0" smtClean="0"/>
              <a:t> units</a:t>
            </a:r>
            <a:endParaRPr lang="en-US" sz="2400" dirty="0"/>
          </a:p>
        </p:txBody>
      </p:sp>
    </p:spTree>
    <p:extLst>
      <p:ext uri="{BB962C8B-B14F-4D97-AF65-F5344CB8AC3E}">
        <p14:creationId xmlns:p14="http://schemas.microsoft.com/office/powerpoint/2010/main" val="3289513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Page Title"/>
          <p:cNvSpPr>
            <a:spLocks noGrp="1"/>
          </p:cNvSpPr>
          <p:nvPr>
            <p:ph type="title" idx="4294967295"/>
          </p:nvPr>
        </p:nvSpPr>
        <p:spPr>
          <a:xfrm>
            <a:off x="152400" y="127000"/>
            <a:ext cx="8229600" cy="639763"/>
          </a:xfrm>
        </p:spPr>
        <p:txBody>
          <a:bodyPr/>
          <a:lstStyle/>
          <a:p>
            <a:pPr algn="l"/>
            <a:r>
              <a:rPr lang="en-US" sz="3200" b="1" dirty="0" smtClean="0">
                <a:solidFill>
                  <a:schemeClr val="bg1"/>
                </a:solidFill>
                <a:ea typeface="ＭＳ Ｐゴシック" charset="-128"/>
              </a:rPr>
              <a:t>Handout: Launch, p.2</a:t>
            </a:r>
          </a:p>
        </p:txBody>
      </p:sp>
      <p:sp>
        <p:nvSpPr>
          <p:cNvPr id="4" name="Agenda Link">
            <a:hlinkClick r:id="rId3" action="ppaction://hlinksldjump"/>
          </p:cNvPr>
          <p:cNvSpPr txBox="1"/>
          <p:nvPr/>
        </p:nvSpPr>
        <p:spPr>
          <a:xfrm>
            <a:off x="7696200" y="6016625"/>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2253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3725B54C-F44E-4EB9-BDCB-F247EC3CCF5F}" type="slidenum">
              <a:rPr lang="en-US" smtClean="0">
                <a:solidFill>
                  <a:schemeClr val="bg1"/>
                </a:solidFill>
              </a:rPr>
              <a:pPr algn="ctr" eaLnBrk="1" hangingPunct="1"/>
              <a:t>24</a:t>
            </a:fld>
            <a:endParaRPr lang="en-US" smtClean="0">
              <a:solidFill>
                <a:schemeClr val="bg1"/>
              </a:solidFill>
            </a:endParaRPr>
          </a:p>
        </p:txBody>
      </p:sp>
      <p:sp>
        <p:nvSpPr>
          <p:cNvPr id="6" name="White Background"/>
          <p:cNvSpPr>
            <a:spLocks noChangeArrowheads="1"/>
          </p:cNvSpPr>
          <p:nvPr/>
        </p:nvSpPr>
        <p:spPr bwMode="auto">
          <a:xfrm>
            <a:off x="228600" y="804863"/>
            <a:ext cx="8686800" cy="4910137"/>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2534" name="Group 7"/>
          <p:cNvGrpSpPr>
            <a:grpSpLocks/>
          </p:cNvGrpSpPr>
          <p:nvPr/>
        </p:nvGrpSpPr>
        <p:grpSpPr bwMode="auto">
          <a:xfrm>
            <a:off x="609600" y="6413500"/>
            <a:ext cx="7402513" cy="387350"/>
            <a:chOff x="609600" y="6414018"/>
            <a:chExt cx="7401771" cy="386725"/>
          </a:xfrm>
        </p:grpSpPr>
        <p:pic>
          <p:nvPicPr>
            <p:cNvPr id="22535" name="Picture 2" descr="blu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4" descr="red.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7" name="Picture 6" descr="black.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3" name="Picture 12" descr="b.tif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8600" y="762000"/>
            <a:ext cx="8686800" cy="1021316"/>
          </a:xfrm>
          <a:prstGeom prst="rect">
            <a:avLst/>
          </a:prstGeom>
        </p:spPr>
      </p:pic>
      <p:pic>
        <p:nvPicPr>
          <p:cNvPr id="15" name="Picture 14"/>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9085" y="1783316"/>
            <a:ext cx="3657600" cy="3356880"/>
          </a:xfrm>
          <a:prstGeom prst="rect">
            <a:avLst/>
          </a:prstGeom>
          <a:noFill/>
          <a:ln>
            <a:noFill/>
          </a:ln>
        </p:spPr>
      </p:pic>
      <p:sp>
        <p:nvSpPr>
          <p:cNvPr id="14" name="TextBox 13"/>
          <p:cNvSpPr txBox="1"/>
          <p:nvPr/>
        </p:nvSpPr>
        <p:spPr>
          <a:xfrm>
            <a:off x="1905000" y="3805534"/>
            <a:ext cx="1447800" cy="461665"/>
          </a:xfrm>
          <a:prstGeom prst="rect">
            <a:avLst/>
          </a:prstGeom>
          <a:noFill/>
        </p:spPr>
        <p:txBody>
          <a:bodyPr wrap="square" rtlCol="0">
            <a:spAutoFit/>
          </a:bodyPr>
          <a:lstStyle/>
          <a:p>
            <a:r>
              <a:rPr lang="en-US" sz="2400" dirty="0" smtClean="0"/>
              <a:t>2 units</a:t>
            </a:r>
            <a:endParaRPr lang="en-US" sz="2400" dirty="0"/>
          </a:p>
        </p:txBody>
      </p:sp>
    </p:spTree>
    <p:extLst>
      <p:ext uri="{BB962C8B-B14F-4D97-AF65-F5344CB8AC3E}">
        <p14:creationId xmlns:p14="http://schemas.microsoft.com/office/powerpoint/2010/main" val="566630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Page Title"/>
          <p:cNvSpPr>
            <a:spLocks noGrp="1"/>
          </p:cNvSpPr>
          <p:nvPr>
            <p:ph type="title" idx="4294967295"/>
          </p:nvPr>
        </p:nvSpPr>
        <p:spPr>
          <a:xfrm>
            <a:off x="152400" y="127000"/>
            <a:ext cx="8229600" cy="639763"/>
          </a:xfrm>
        </p:spPr>
        <p:txBody>
          <a:bodyPr/>
          <a:lstStyle/>
          <a:p>
            <a:pPr algn="l"/>
            <a:r>
              <a:rPr lang="en-US" sz="3200" b="1" dirty="0" smtClean="0">
                <a:solidFill>
                  <a:schemeClr val="bg1"/>
                </a:solidFill>
                <a:ea typeface="ＭＳ Ｐゴシック" charset="-128"/>
              </a:rPr>
              <a:t>Handout: Launch, p.2</a:t>
            </a:r>
          </a:p>
        </p:txBody>
      </p:sp>
      <p:sp>
        <p:nvSpPr>
          <p:cNvPr id="4" name="Agenda Link">
            <a:hlinkClick r:id="rId3" action="ppaction://hlinksldjump"/>
          </p:cNvPr>
          <p:cNvSpPr txBox="1"/>
          <p:nvPr/>
        </p:nvSpPr>
        <p:spPr>
          <a:xfrm>
            <a:off x="7696200" y="6016625"/>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2253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3725B54C-F44E-4EB9-BDCB-F247EC3CCF5F}" type="slidenum">
              <a:rPr lang="en-US" smtClean="0">
                <a:solidFill>
                  <a:schemeClr val="bg1"/>
                </a:solidFill>
              </a:rPr>
              <a:pPr algn="ctr" eaLnBrk="1" hangingPunct="1"/>
              <a:t>25</a:t>
            </a:fld>
            <a:endParaRPr lang="en-US" smtClean="0">
              <a:solidFill>
                <a:schemeClr val="bg1"/>
              </a:solidFill>
            </a:endParaRPr>
          </a:p>
        </p:txBody>
      </p:sp>
      <p:sp>
        <p:nvSpPr>
          <p:cNvPr id="6" name="White Background"/>
          <p:cNvSpPr>
            <a:spLocks noChangeArrowheads="1"/>
          </p:cNvSpPr>
          <p:nvPr/>
        </p:nvSpPr>
        <p:spPr bwMode="auto">
          <a:xfrm>
            <a:off x="228600" y="804863"/>
            <a:ext cx="8686800" cy="4910137"/>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2534" name="Group 7"/>
          <p:cNvGrpSpPr>
            <a:grpSpLocks/>
          </p:cNvGrpSpPr>
          <p:nvPr/>
        </p:nvGrpSpPr>
        <p:grpSpPr bwMode="auto">
          <a:xfrm>
            <a:off x="609600" y="6413500"/>
            <a:ext cx="7402513" cy="387350"/>
            <a:chOff x="609600" y="6414018"/>
            <a:chExt cx="7401771" cy="386725"/>
          </a:xfrm>
        </p:grpSpPr>
        <p:pic>
          <p:nvPicPr>
            <p:cNvPr id="22535" name="Picture 2" descr="blu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4" descr="red.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7" name="Picture 6" descr="black.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Rectangle 1"/>
          <p:cNvSpPr/>
          <p:nvPr/>
        </p:nvSpPr>
        <p:spPr>
          <a:xfrm>
            <a:off x="254374" y="992863"/>
            <a:ext cx="4089400" cy="4493537"/>
          </a:xfrm>
          <a:prstGeom prst="rect">
            <a:avLst/>
          </a:prstGeom>
        </p:spPr>
        <p:txBody>
          <a:bodyPr wrap="square">
            <a:spAutoFit/>
          </a:bodyPr>
          <a:lstStyle/>
          <a:p>
            <a:r>
              <a:rPr lang="en-US" sz="2200" b="1" dirty="0"/>
              <a:t>Questions:</a:t>
            </a:r>
            <a:endParaRPr lang="en-US" sz="2200" dirty="0"/>
          </a:p>
          <a:p>
            <a:r>
              <a:rPr lang="en-US" sz="2200" dirty="0"/>
              <a:t> </a:t>
            </a:r>
          </a:p>
          <a:p>
            <a:r>
              <a:rPr lang="en-US" sz="2200" dirty="0" smtClean="0"/>
              <a:t>1. What </a:t>
            </a:r>
            <a:r>
              <a:rPr lang="en-US" sz="2200" dirty="0"/>
              <a:t>coordinate stays the same in each of the three examples</a:t>
            </a:r>
            <a:r>
              <a:rPr lang="en-US" sz="2200" dirty="0" smtClean="0"/>
              <a:t>?</a:t>
            </a:r>
            <a:endParaRPr lang="en-US" sz="2200" dirty="0"/>
          </a:p>
          <a:p>
            <a:r>
              <a:rPr lang="en-US" sz="2200" dirty="0"/>
              <a:t> </a:t>
            </a:r>
          </a:p>
          <a:p>
            <a:r>
              <a:rPr lang="en-US" sz="2200" dirty="0"/>
              <a:t>2. What coordinate changes in each of the three examples</a:t>
            </a:r>
            <a:r>
              <a:rPr lang="en-US" sz="2200" dirty="0" smtClean="0"/>
              <a:t>?</a:t>
            </a:r>
            <a:endParaRPr lang="en-US" sz="2200" dirty="0"/>
          </a:p>
          <a:p>
            <a:r>
              <a:rPr lang="en-US" sz="2200" dirty="0"/>
              <a:t> </a:t>
            </a:r>
          </a:p>
          <a:p>
            <a:r>
              <a:rPr lang="en-US" sz="2200" dirty="0"/>
              <a:t>3. What is the relationship between the coordinate that changes and the length of the line segment?</a:t>
            </a:r>
          </a:p>
        </p:txBody>
      </p:sp>
      <p:pic>
        <p:nvPicPr>
          <p:cNvPr id="19" name="Picture 18"/>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871085" y="1633210"/>
            <a:ext cx="3657600" cy="3356880"/>
          </a:xfrm>
          <a:prstGeom prst="rect">
            <a:avLst/>
          </a:prstGeom>
          <a:noFill/>
          <a:ln>
            <a:noFill/>
          </a:ln>
        </p:spPr>
      </p:pic>
      <p:sp>
        <p:nvSpPr>
          <p:cNvPr id="5" name="TextBox 4"/>
          <p:cNvSpPr txBox="1"/>
          <p:nvPr/>
        </p:nvSpPr>
        <p:spPr>
          <a:xfrm>
            <a:off x="6476460" y="2133600"/>
            <a:ext cx="762540" cy="461665"/>
          </a:xfrm>
          <a:prstGeom prst="rect">
            <a:avLst/>
          </a:prstGeom>
          <a:noFill/>
        </p:spPr>
        <p:txBody>
          <a:bodyPr wrap="square" rtlCol="0">
            <a:spAutoFit/>
          </a:bodyPr>
          <a:lstStyle/>
          <a:p>
            <a:r>
              <a:rPr lang="en-US" sz="2400" dirty="0" smtClean="0"/>
              <a:t>(2,</a:t>
            </a:r>
            <a:r>
              <a:rPr lang="en-US" sz="2400" dirty="0">
                <a:solidFill>
                  <a:srgbClr val="FF0000"/>
                </a:solidFill>
              </a:rPr>
              <a:t>4</a:t>
            </a:r>
            <a:r>
              <a:rPr lang="en-US" sz="2400" dirty="0" smtClean="0"/>
              <a:t>)</a:t>
            </a:r>
            <a:endParaRPr lang="en-US" sz="2400" dirty="0"/>
          </a:p>
        </p:txBody>
      </p:sp>
      <p:sp>
        <p:nvSpPr>
          <p:cNvPr id="15" name="TextBox 14"/>
          <p:cNvSpPr txBox="1"/>
          <p:nvPr/>
        </p:nvSpPr>
        <p:spPr>
          <a:xfrm>
            <a:off x="6477000" y="4034135"/>
            <a:ext cx="762540" cy="461665"/>
          </a:xfrm>
          <a:prstGeom prst="rect">
            <a:avLst/>
          </a:prstGeom>
          <a:noFill/>
        </p:spPr>
        <p:txBody>
          <a:bodyPr wrap="square" rtlCol="0">
            <a:spAutoFit/>
          </a:bodyPr>
          <a:lstStyle/>
          <a:p>
            <a:r>
              <a:rPr lang="en-US" sz="2400" dirty="0" smtClean="0"/>
              <a:t>(2,</a:t>
            </a:r>
            <a:r>
              <a:rPr lang="en-US" sz="2400" dirty="0">
                <a:solidFill>
                  <a:srgbClr val="FF0000"/>
                </a:solidFill>
              </a:rPr>
              <a:t>0</a:t>
            </a:r>
            <a:r>
              <a:rPr lang="en-US" sz="2400" dirty="0" smtClean="0"/>
              <a:t>)</a:t>
            </a:r>
            <a:endParaRPr lang="en-US" sz="2400" dirty="0"/>
          </a:p>
        </p:txBody>
      </p:sp>
      <p:sp>
        <p:nvSpPr>
          <p:cNvPr id="16" name="TextBox 15"/>
          <p:cNvSpPr txBox="1"/>
          <p:nvPr/>
        </p:nvSpPr>
        <p:spPr>
          <a:xfrm>
            <a:off x="6476190" y="2145675"/>
            <a:ext cx="762540" cy="461665"/>
          </a:xfrm>
          <a:prstGeom prst="rect">
            <a:avLst/>
          </a:prstGeom>
          <a:noFill/>
        </p:spPr>
        <p:txBody>
          <a:bodyPr wrap="square" rtlCol="0">
            <a:spAutoFit/>
          </a:bodyPr>
          <a:lstStyle/>
          <a:p>
            <a:r>
              <a:rPr lang="en-US" sz="2400" dirty="0" smtClean="0"/>
              <a:t>(</a:t>
            </a:r>
            <a:r>
              <a:rPr lang="en-US" sz="2400" dirty="0" smtClean="0">
                <a:solidFill>
                  <a:srgbClr val="FF0000"/>
                </a:solidFill>
              </a:rPr>
              <a:t>2</a:t>
            </a:r>
            <a:r>
              <a:rPr lang="en-US" sz="2400" dirty="0" smtClean="0"/>
              <a:t>,4)</a:t>
            </a:r>
            <a:endParaRPr lang="en-US" sz="2400" dirty="0"/>
          </a:p>
        </p:txBody>
      </p:sp>
      <p:sp>
        <p:nvSpPr>
          <p:cNvPr id="17" name="TextBox 16"/>
          <p:cNvSpPr txBox="1"/>
          <p:nvPr/>
        </p:nvSpPr>
        <p:spPr>
          <a:xfrm>
            <a:off x="6476190" y="4038599"/>
            <a:ext cx="762540" cy="461665"/>
          </a:xfrm>
          <a:prstGeom prst="rect">
            <a:avLst/>
          </a:prstGeom>
          <a:noFill/>
        </p:spPr>
        <p:txBody>
          <a:bodyPr wrap="square" rtlCol="0">
            <a:spAutoFit/>
          </a:bodyPr>
          <a:lstStyle/>
          <a:p>
            <a:r>
              <a:rPr lang="en-US" sz="2400" dirty="0" smtClean="0"/>
              <a:t>(</a:t>
            </a:r>
            <a:r>
              <a:rPr lang="en-US" sz="2400" dirty="0" smtClean="0">
                <a:solidFill>
                  <a:srgbClr val="FF0000"/>
                </a:solidFill>
              </a:rPr>
              <a:t>2</a:t>
            </a:r>
            <a:r>
              <a:rPr lang="en-US" sz="2400" dirty="0" smtClean="0"/>
              <a:t>,0</a:t>
            </a:r>
            <a:r>
              <a:rPr lang="en-US" sz="2400" dirty="0" smtClean="0">
                <a:solidFill>
                  <a:srgbClr val="000000"/>
                </a:solidFill>
              </a:rPr>
              <a:t>)</a:t>
            </a:r>
            <a:endParaRPr lang="en-US" sz="2400" dirty="0">
              <a:solidFill>
                <a:srgbClr val="000000"/>
              </a:solidFill>
            </a:endParaRPr>
          </a:p>
        </p:txBody>
      </p:sp>
      <p:sp>
        <p:nvSpPr>
          <p:cNvPr id="7" name="TextBox 6"/>
          <p:cNvSpPr txBox="1"/>
          <p:nvPr/>
        </p:nvSpPr>
        <p:spPr>
          <a:xfrm>
            <a:off x="6515640" y="3115269"/>
            <a:ext cx="1447800" cy="461665"/>
          </a:xfrm>
          <a:prstGeom prst="rect">
            <a:avLst/>
          </a:prstGeom>
          <a:noFill/>
        </p:spPr>
        <p:txBody>
          <a:bodyPr wrap="square" rtlCol="0">
            <a:spAutoFit/>
          </a:bodyPr>
          <a:lstStyle/>
          <a:p>
            <a:r>
              <a:rPr lang="en-US" sz="2400" dirty="0">
                <a:solidFill>
                  <a:srgbClr val="0000FF"/>
                </a:solidFill>
              </a:rPr>
              <a:t>4</a:t>
            </a:r>
            <a:r>
              <a:rPr lang="en-US" sz="2400" dirty="0" smtClean="0">
                <a:solidFill>
                  <a:srgbClr val="0000FF"/>
                </a:solidFill>
              </a:rPr>
              <a:t> units</a:t>
            </a:r>
            <a:endParaRPr lang="en-US" sz="2400" dirty="0">
              <a:solidFill>
                <a:srgbClr val="0000FF"/>
              </a:solidFill>
            </a:endParaRPr>
          </a:p>
        </p:txBody>
      </p:sp>
      <p:sp>
        <p:nvSpPr>
          <p:cNvPr id="8" name="TextBox 7"/>
          <p:cNvSpPr txBox="1"/>
          <p:nvPr/>
        </p:nvSpPr>
        <p:spPr>
          <a:xfrm>
            <a:off x="5523960" y="4953000"/>
            <a:ext cx="2057400" cy="461665"/>
          </a:xfrm>
          <a:prstGeom prst="rect">
            <a:avLst/>
          </a:prstGeom>
          <a:noFill/>
        </p:spPr>
        <p:txBody>
          <a:bodyPr wrap="square" rtlCol="0">
            <a:spAutoFit/>
          </a:bodyPr>
          <a:lstStyle/>
          <a:p>
            <a:r>
              <a:rPr lang="en-US" sz="2400" dirty="0">
                <a:solidFill>
                  <a:srgbClr val="FF0000"/>
                </a:solidFill>
              </a:rPr>
              <a:t>4</a:t>
            </a:r>
            <a:r>
              <a:rPr lang="en-US" sz="2400" dirty="0" smtClean="0"/>
              <a:t> – </a:t>
            </a:r>
            <a:r>
              <a:rPr lang="en-US" sz="2400" dirty="0">
                <a:solidFill>
                  <a:srgbClr val="FF0000"/>
                </a:solidFill>
              </a:rPr>
              <a:t>0</a:t>
            </a:r>
            <a:r>
              <a:rPr lang="en-US" sz="2400" dirty="0" smtClean="0"/>
              <a:t> =</a:t>
            </a:r>
            <a:r>
              <a:rPr lang="en-US" sz="2400" dirty="0" smtClean="0">
                <a:solidFill>
                  <a:srgbClr val="0000FF"/>
                </a:solidFill>
              </a:rPr>
              <a:t> 4 units</a:t>
            </a:r>
            <a:endParaRPr lang="en-US" sz="2400" dirty="0">
              <a:solidFill>
                <a:srgbClr val="0000FF"/>
              </a:solidFill>
            </a:endParaRPr>
          </a:p>
        </p:txBody>
      </p:sp>
      <p:sp>
        <p:nvSpPr>
          <p:cNvPr id="20" name="Agenda Link">
            <a:hlinkClick r:id="rId8" action="ppaction://hlinksldjump"/>
          </p:cNvPr>
          <p:cNvSpPr txBox="1"/>
          <p:nvPr/>
        </p:nvSpPr>
        <p:spPr>
          <a:xfrm>
            <a:off x="2819400" y="6016625"/>
            <a:ext cx="1016000" cy="419100"/>
          </a:xfrm>
          <a:prstGeom prst="rect">
            <a:avLst/>
          </a:prstGeom>
        </p:spPr>
        <p:txBody>
          <a:bodyPr wrap="none" anchor="ctr">
            <a:normAutofit/>
          </a:bodyPr>
          <a:lstStyle/>
          <a:p>
            <a:pPr fontAlgn="auto">
              <a:spcAft>
                <a:spcPts val="0"/>
              </a:spcAft>
              <a:defRPr/>
            </a:pPr>
            <a:r>
              <a:rPr lang="en-US" b="1" dirty="0" smtClean="0">
                <a:solidFill>
                  <a:schemeClr val="bg1"/>
                </a:solidFill>
                <a:latin typeface="Perpetua" pitchFamily="18" charset="0"/>
                <a:ea typeface="+mj-ea"/>
                <a:cs typeface="+mj-cs"/>
              </a:rPr>
              <a:t>Scaffold</a:t>
            </a:r>
            <a:endParaRPr lang="en-US" b="1" dirty="0">
              <a:solidFill>
                <a:schemeClr val="bg1"/>
              </a:solidFill>
              <a:latin typeface="Perpetua" pitchFamily="18" charset="0"/>
              <a:ea typeface="+mj-ea"/>
              <a:cs typeface="+mj-cs"/>
            </a:endParaRPr>
          </a:p>
        </p:txBody>
      </p:sp>
    </p:spTree>
    <p:extLst>
      <p:ext uri="{BB962C8B-B14F-4D97-AF65-F5344CB8AC3E}">
        <p14:creationId xmlns:p14="http://schemas.microsoft.com/office/powerpoint/2010/main" val="952957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3" presetClass="exit" presetSubtype="10" fill="hold" grpId="1" nodeType="clickEffect">
                                  <p:stCondLst>
                                    <p:cond delay="0"/>
                                  </p:stCondLst>
                                  <p:childTnLst>
                                    <p:animEffect transition="out" filter="blinds(horizontal)">
                                      <p:cBhvr>
                                        <p:cTn id="12" dur="500"/>
                                        <p:tgtEl>
                                          <p:spTgt spid="16"/>
                                        </p:tgtEl>
                                      </p:cBhvr>
                                    </p:animEffect>
                                    <p:set>
                                      <p:cBhvr>
                                        <p:cTn id="13" dur="1" fill="hold">
                                          <p:stCondLst>
                                            <p:cond delay="499"/>
                                          </p:stCondLst>
                                        </p:cTn>
                                        <p:tgtEl>
                                          <p:spTgt spid="16"/>
                                        </p:tgtEl>
                                        <p:attrNameLst>
                                          <p:attrName>style.visibility</p:attrName>
                                        </p:attrNameLst>
                                      </p:cBhvr>
                                      <p:to>
                                        <p:strVal val="hidden"/>
                                      </p:to>
                                    </p:set>
                                  </p:childTnLst>
                                </p:cTn>
                              </p:par>
                              <p:par>
                                <p:cTn id="14" presetID="3" presetClass="exit" presetSubtype="10" fill="hold" grpId="1" nodeType="withEffect">
                                  <p:stCondLst>
                                    <p:cond delay="0"/>
                                  </p:stCondLst>
                                  <p:childTnLst>
                                    <p:animEffect transition="out" filter="blinds(horizontal)">
                                      <p:cBhvr>
                                        <p:cTn id="15" dur="500"/>
                                        <p:tgtEl>
                                          <p:spTgt spid="17"/>
                                        </p:tgtEl>
                                      </p:cBhvr>
                                    </p:animEffect>
                                    <p:set>
                                      <p:cBhvr>
                                        <p:cTn id="16" dur="1" fill="hold">
                                          <p:stCondLst>
                                            <p:cond delay="499"/>
                                          </p:stCondLst>
                                        </p:cTn>
                                        <p:tgtEl>
                                          <p:spTgt spid="17"/>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5" grpId="0"/>
      <p:bldP spid="16" grpId="0"/>
      <p:bldP spid="16" grpId="1"/>
      <p:bldP spid="17" grpId="0"/>
      <p:bldP spid="17" grpId="1"/>
      <p:bldP spid="7" grpId="0"/>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530" name="Page Title"/>
          <p:cNvSpPr>
            <a:spLocks noGrp="1"/>
          </p:cNvSpPr>
          <p:nvPr>
            <p:ph type="title" idx="4294967295"/>
          </p:nvPr>
        </p:nvSpPr>
        <p:spPr>
          <a:xfrm>
            <a:off x="152400" y="127000"/>
            <a:ext cx="8229600" cy="639763"/>
          </a:xfrm>
        </p:spPr>
        <p:txBody>
          <a:bodyPr/>
          <a:lstStyle/>
          <a:p>
            <a:pPr algn="l"/>
            <a:r>
              <a:rPr lang="en-US" sz="3200" b="1" dirty="0" smtClean="0">
                <a:solidFill>
                  <a:schemeClr val="bg1"/>
                </a:solidFill>
                <a:ea typeface="ＭＳ Ｐゴシック" charset="-128"/>
              </a:rPr>
              <a:t>Handout: Launch, p.2</a:t>
            </a:r>
          </a:p>
        </p:txBody>
      </p:sp>
      <p:sp>
        <p:nvSpPr>
          <p:cNvPr id="4" name="Agenda Link">
            <a:hlinkClick r:id="rId3" action="ppaction://hlinksldjump"/>
          </p:cNvPr>
          <p:cNvSpPr txBox="1"/>
          <p:nvPr/>
        </p:nvSpPr>
        <p:spPr>
          <a:xfrm>
            <a:off x="7696200" y="6016625"/>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2253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3725B54C-F44E-4EB9-BDCB-F247EC3CCF5F}" type="slidenum">
              <a:rPr lang="en-US" smtClean="0">
                <a:solidFill>
                  <a:schemeClr val="bg1"/>
                </a:solidFill>
              </a:rPr>
              <a:pPr algn="ctr" eaLnBrk="1" hangingPunct="1"/>
              <a:t>26</a:t>
            </a:fld>
            <a:endParaRPr lang="en-US" smtClean="0">
              <a:solidFill>
                <a:schemeClr val="bg1"/>
              </a:solidFill>
            </a:endParaRPr>
          </a:p>
        </p:txBody>
      </p:sp>
      <p:sp>
        <p:nvSpPr>
          <p:cNvPr id="6" name="White Background"/>
          <p:cNvSpPr>
            <a:spLocks noChangeArrowheads="1"/>
          </p:cNvSpPr>
          <p:nvPr/>
        </p:nvSpPr>
        <p:spPr bwMode="auto">
          <a:xfrm>
            <a:off x="228600" y="804863"/>
            <a:ext cx="8686800" cy="4910137"/>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2534" name="Group 7"/>
          <p:cNvGrpSpPr>
            <a:grpSpLocks/>
          </p:cNvGrpSpPr>
          <p:nvPr/>
        </p:nvGrpSpPr>
        <p:grpSpPr bwMode="auto">
          <a:xfrm>
            <a:off x="609600" y="6413500"/>
            <a:ext cx="7402513" cy="387350"/>
            <a:chOff x="609600" y="6414018"/>
            <a:chExt cx="7401771" cy="386725"/>
          </a:xfrm>
        </p:grpSpPr>
        <p:pic>
          <p:nvPicPr>
            <p:cNvPr id="22535" name="Picture 2" descr="blu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4" descr="red.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7" name="Picture 6" descr="black.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Rectangle 1"/>
          <p:cNvSpPr/>
          <p:nvPr/>
        </p:nvSpPr>
        <p:spPr>
          <a:xfrm>
            <a:off x="254374" y="992863"/>
            <a:ext cx="4089400" cy="4493537"/>
          </a:xfrm>
          <a:prstGeom prst="rect">
            <a:avLst/>
          </a:prstGeom>
        </p:spPr>
        <p:txBody>
          <a:bodyPr wrap="square">
            <a:spAutoFit/>
          </a:bodyPr>
          <a:lstStyle/>
          <a:p>
            <a:r>
              <a:rPr lang="en-US" sz="2200" b="1" dirty="0"/>
              <a:t>Questions:</a:t>
            </a:r>
            <a:endParaRPr lang="en-US" sz="2200" dirty="0"/>
          </a:p>
          <a:p>
            <a:r>
              <a:rPr lang="en-US" sz="2200" dirty="0"/>
              <a:t> </a:t>
            </a:r>
          </a:p>
          <a:p>
            <a:r>
              <a:rPr lang="en-US" sz="2200" dirty="0" smtClean="0"/>
              <a:t>1. What </a:t>
            </a:r>
            <a:r>
              <a:rPr lang="en-US" sz="2200" dirty="0"/>
              <a:t>coordinate stays the same in each of the three examples</a:t>
            </a:r>
            <a:r>
              <a:rPr lang="en-US" sz="2200" dirty="0" smtClean="0"/>
              <a:t>?</a:t>
            </a:r>
            <a:endParaRPr lang="en-US" sz="2200" dirty="0"/>
          </a:p>
          <a:p>
            <a:r>
              <a:rPr lang="en-US" sz="2200" dirty="0"/>
              <a:t> </a:t>
            </a:r>
          </a:p>
          <a:p>
            <a:r>
              <a:rPr lang="en-US" sz="2200" dirty="0"/>
              <a:t>2. What coordinate changes in each of the three examples</a:t>
            </a:r>
            <a:r>
              <a:rPr lang="en-US" sz="2200" dirty="0" smtClean="0"/>
              <a:t>?</a:t>
            </a:r>
            <a:endParaRPr lang="en-US" sz="2200" dirty="0"/>
          </a:p>
          <a:p>
            <a:r>
              <a:rPr lang="en-US" sz="2200" dirty="0"/>
              <a:t> </a:t>
            </a:r>
          </a:p>
          <a:p>
            <a:r>
              <a:rPr lang="en-US" sz="2200" dirty="0"/>
              <a:t>3. What is the relationship between the coordinate that changes and the length of the line segment?</a:t>
            </a:r>
          </a:p>
        </p:txBody>
      </p:sp>
      <p:pic>
        <p:nvPicPr>
          <p:cNvPr id="19" name="Picture 18"/>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724400" y="1783570"/>
            <a:ext cx="3657600" cy="3356880"/>
          </a:xfrm>
          <a:prstGeom prst="rect">
            <a:avLst/>
          </a:prstGeom>
          <a:noFill/>
          <a:ln>
            <a:noFill/>
          </a:ln>
        </p:spPr>
      </p:pic>
      <p:sp>
        <p:nvSpPr>
          <p:cNvPr id="5" name="TextBox 4"/>
          <p:cNvSpPr txBox="1"/>
          <p:nvPr/>
        </p:nvSpPr>
        <p:spPr>
          <a:xfrm>
            <a:off x="6400800" y="2789590"/>
            <a:ext cx="762540" cy="461665"/>
          </a:xfrm>
          <a:prstGeom prst="rect">
            <a:avLst/>
          </a:prstGeom>
          <a:noFill/>
        </p:spPr>
        <p:txBody>
          <a:bodyPr wrap="square" rtlCol="0">
            <a:spAutoFit/>
          </a:bodyPr>
          <a:lstStyle/>
          <a:p>
            <a:r>
              <a:rPr lang="en-US" sz="2400" dirty="0" smtClean="0"/>
              <a:t>(2,</a:t>
            </a:r>
            <a:r>
              <a:rPr lang="en-US" sz="2400" dirty="0">
                <a:solidFill>
                  <a:srgbClr val="FF0000"/>
                </a:solidFill>
              </a:rPr>
              <a:t>3</a:t>
            </a:r>
            <a:r>
              <a:rPr lang="en-US" sz="2400" dirty="0" smtClean="0"/>
              <a:t>)</a:t>
            </a:r>
            <a:endParaRPr lang="en-US" sz="2400" dirty="0"/>
          </a:p>
        </p:txBody>
      </p:sp>
      <p:sp>
        <p:nvSpPr>
          <p:cNvPr id="15" name="TextBox 14"/>
          <p:cNvSpPr txBox="1"/>
          <p:nvPr/>
        </p:nvSpPr>
        <p:spPr>
          <a:xfrm>
            <a:off x="6400800" y="4191000"/>
            <a:ext cx="762540" cy="461665"/>
          </a:xfrm>
          <a:prstGeom prst="rect">
            <a:avLst/>
          </a:prstGeom>
          <a:noFill/>
        </p:spPr>
        <p:txBody>
          <a:bodyPr wrap="square" rtlCol="0">
            <a:spAutoFit/>
          </a:bodyPr>
          <a:lstStyle/>
          <a:p>
            <a:r>
              <a:rPr lang="en-US" sz="2400" dirty="0" smtClean="0"/>
              <a:t>(2,</a:t>
            </a:r>
            <a:r>
              <a:rPr lang="en-US" sz="2400" dirty="0">
                <a:solidFill>
                  <a:srgbClr val="FF0000"/>
                </a:solidFill>
              </a:rPr>
              <a:t>0</a:t>
            </a:r>
            <a:r>
              <a:rPr lang="en-US" sz="2400" dirty="0" smtClean="0"/>
              <a:t>)</a:t>
            </a:r>
            <a:endParaRPr lang="en-US" sz="2400" dirty="0"/>
          </a:p>
        </p:txBody>
      </p:sp>
      <p:sp>
        <p:nvSpPr>
          <p:cNvPr id="16" name="TextBox 15"/>
          <p:cNvSpPr txBox="1"/>
          <p:nvPr/>
        </p:nvSpPr>
        <p:spPr>
          <a:xfrm>
            <a:off x="6400800" y="2769512"/>
            <a:ext cx="762540" cy="461665"/>
          </a:xfrm>
          <a:prstGeom prst="rect">
            <a:avLst/>
          </a:prstGeom>
          <a:noFill/>
        </p:spPr>
        <p:txBody>
          <a:bodyPr wrap="square" rtlCol="0">
            <a:spAutoFit/>
          </a:bodyPr>
          <a:lstStyle/>
          <a:p>
            <a:r>
              <a:rPr lang="en-US" sz="2400" dirty="0" smtClean="0"/>
              <a:t>(</a:t>
            </a:r>
            <a:r>
              <a:rPr lang="en-US" sz="2400" dirty="0" smtClean="0">
                <a:solidFill>
                  <a:srgbClr val="FF0000"/>
                </a:solidFill>
              </a:rPr>
              <a:t>2</a:t>
            </a:r>
            <a:r>
              <a:rPr lang="en-US" sz="2400" dirty="0" smtClean="0"/>
              <a:t>,3)</a:t>
            </a:r>
            <a:endParaRPr lang="en-US" sz="2400" dirty="0"/>
          </a:p>
        </p:txBody>
      </p:sp>
      <p:sp>
        <p:nvSpPr>
          <p:cNvPr id="17" name="TextBox 16"/>
          <p:cNvSpPr txBox="1"/>
          <p:nvPr/>
        </p:nvSpPr>
        <p:spPr>
          <a:xfrm>
            <a:off x="6400800" y="4195465"/>
            <a:ext cx="762540" cy="461665"/>
          </a:xfrm>
          <a:prstGeom prst="rect">
            <a:avLst/>
          </a:prstGeom>
          <a:noFill/>
        </p:spPr>
        <p:txBody>
          <a:bodyPr wrap="square" rtlCol="0">
            <a:spAutoFit/>
          </a:bodyPr>
          <a:lstStyle/>
          <a:p>
            <a:r>
              <a:rPr lang="en-US" sz="2400" dirty="0" smtClean="0"/>
              <a:t>(</a:t>
            </a:r>
            <a:r>
              <a:rPr lang="en-US" sz="2400" dirty="0" smtClean="0">
                <a:solidFill>
                  <a:srgbClr val="FF0000"/>
                </a:solidFill>
              </a:rPr>
              <a:t>2</a:t>
            </a:r>
            <a:r>
              <a:rPr lang="en-US" sz="2400" dirty="0" smtClean="0"/>
              <a:t>,0</a:t>
            </a:r>
            <a:r>
              <a:rPr lang="en-US" sz="2400" dirty="0" smtClean="0">
                <a:solidFill>
                  <a:srgbClr val="000000"/>
                </a:solidFill>
              </a:rPr>
              <a:t>)</a:t>
            </a:r>
            <a:endParaRPr lang="en-US" sz="2400" dirty="0">
              <a:solidFill>
                <a:srgbClr val="000000"/>
              </a:solidFill>
            </a:endParaRPr>
          </a:p>
        </p:txBody>
      </p:sp>
      <p:sp>
        <p:nvSpPr>
          <p:cNvPr id="7" name="TextBox 6"/>
          <p:cNvSpPr txBox="1"/>
          <p:nvPr/>
        </p:nvSpPr>
        <p:spPr>
          <a:xfrm>
            <a:off x="6477000" y="3505200"/>
            <a:ext cx="1447800" cy="461665"/>
          </a:xfrm>
          <a:prstGeom prst="rect">
            <a:avLst/>
          </a:prstGeom>
          <a:noFill/>
        </p:spPr>
        <p:txBody>
          <a:bodyPr wrap="square" rtlCol="0">
            <a:spAutoFit/>
          </a:bodyPr>
          <a:lstStyle/>
          <a:p>
            <a:r>
              <a:rPr lang="en-US" sz="2400" dirty="0">
                <a:solidFill>
                  <a:srgbClr val="0000FF"/>
                </a:solidFill>
              </a:rPr>
              <a:t>3</a:t>
            </a:r>
            <a:r>
              <a:rPr lang="en-US" sz="2400" dirty="0" smtClean="0">
                <a:solidFill>
                  <a:srgbClr val="0000FF"/>
                </a:solidFill>
              </a:rPr>
              <a:t> units</a:t>
            </a:r>
            <a:endParaRPr lang="en-US" sz="2400" dirty="0">
              <a:solidFill>
                <a:srgbClr val="0000FF"/>
              </a:solidFill>
            </a:endParaRPr>
          </a:p>
        </p:txBody>
      </p:sp>
      <p:sp>
        <p:nvSpPr>
          <p:cNvPr id="8" name="TextBox 7"/>
          <p:cNvSpPr txBox="1"/>
          <p:nvPr/>
        </p:nvSpPr>
        <p:spPr>
          <a:xfrm>
            <a:off x="5523960" y="4953000"/>
            <a:ext cx="2057400" cy="461665"/>
          </a:xfrm>
          <a:prstGeom prst="rect">
            <a:avLst/>
          </a:prstGeom>
          <a:noFill/>
        </p:spPr>
        <p:txBody>
          <a:bodyPr wrap="square" rtlCol="0">
            <a:spAutoFit/>
          </a:bodyPr>
          <a:lstStyle/>
          <a:p>
            <a:r>
              <a:rPr lang="en-US" sz="2400" dirty="0" smtClean="0">
                <a:solidFill>
                  <a:srgbClr val="FF0000"/>
                </a:solidFill>
              </a:rPr>
              <a:t>3</a:t>
            </a:r>
            <a:r>
              <a:rPr lang="en-US" sz="2400" dirty="0" smtClean="0"/>
              <a:t> – </a:t>
            </a:r>
            <a:r>
              <a:rPr lang="en-US" sz="2400" dirty="0">
                <a:solidFill>
                  <a:srgbClr val="FF0000"/>
                </a:solidFill>
              </a:rPr>
              <a:t>0</a:t>
            </a:r>
            <a:r>
              <a:rPr lang="en-US" sz="2400" dirty="0" smtClean="0"/>
              <a:t> =</a:t>
            </a:r>
            <a:r>
              <a:rPr lang="en-US" sz="2400" dirty="0" smtClean="0">
                <a:solidFill>
                  <a:srgbClr val="0000FF"/>
                </a:solidFill>
              </a:rPr>
              <a:t> 3 units</a:t>
            </a:r>
            <a:endParaRPr lang="en-US" sz="2400" dirty="0">
              <a:solidFill>
                <a:srgbClr val="0000FF"/>
              </a:solidFill>
            </a:endParaRPr>
          </a:p>
        </p:txBody>
      </p:sp>
    </p:spTree>
    <p:extLst>
      <p:ext uri="{BB962C8B-B14F-4D97-AF65-F5344CB8AC3E}">
        <p14:creationId xmlns:p14="http://schemas.microsoft.com/office/powerpoint/2010/main" val="5680612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3" presetClass="exit" presetSubtype="10" fill="hold" grpId="1" nodeType="clickEffect">
                                  <p:stCondLst>
                                    <p:cond delay="0"/>
                                  </p:stCondLst>
                                  <p:childTnLst>
                                    <p:animEffect transition="out" filter="blinds(horizontal)">
                                      <p:cBhvr>
                                        <p:cTn id="12" dur="500"/>
                                        <p:tgtEl>
                                          <p:spTgt spid="16"/>
                                        </p:tgtEl>
                                      </p:cBhvr>
                                    </p:animEffect>
                                    <p:set>
                                      <p:cBhvr>
                                        <p:cTn id="13" dur="1" fill="hold">
                                          <p:stCondLst>
                                            <p:cond delay="499"/>
                                          </p:stCondLst>
                                        </p:cTn>
                                        <p:tgtEl>
                                          <p:spTgt spid="16"/>
                                        </p:tgtEl>
                                        <p:attrNameLst>
                                          <p:attrName>style.visibility</p:attrName>
                                        </p:attrNameLst>
                                      </p:cBhvr>
                                      <p:to>
                                        <p:strVal val="hidden"/>
                                      </p:to>
                                    </p:set>
                                  </p:childTnLst>
                                </p:cTn>
                              </p:par>
                              <p:par>
                                <p:cTn id="14" presetID="3" presetClass="exit" presetSubtype="10" fill="hold" grpId="1" nodeType="withEffect">
                                  <p:stCondLst>
                                    <p:cond delay="0"/>
                                  </p:stCondLst>
                                  <p:childTnLst>
                                    <p:animEffect transition="out" filter="blinds(horizontal)">
                                      <p:cBhvr>
                                        <p:cTn id="15" dur="500"/>
                                        <p:tgtEl>
                                          <p:spTgt spid="17"/>
                                        </p:tgtEl>
                                      </p:cBhvr>
                                    </p:animEffect>
                                    <p:set>
                                      <p:cBhvr>
                                        <p:cTn id="16" dur="1" fill="hold">
                                          <p:stCondLst>
                                            <p:cond delay="499"/>
                                          </p:stCondLst>
                                        </p:cTn>
                                        <p:tgtEl>
                                          <p:spTgt spid="17"/>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5" grpId="0"/>
      <p:bldP spid="16" grpId="0"/>
      <p:bldP spid="16" grpId="1"/>
      <p:bldP spid="17" grpId="0"/>
      <p:bldP spid="17" grpId="1"/>
      <p:bldP spid="7" grpId="0"/>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530" name="Page Title"/>
          <p:cNvSpPr>
            <a:spLocks noGrp="1"/>
          </p:cNvSpPr>
          <p:nvPr>
            <p:ph type="title" idx="4294967295"/>
          </p:nvPr>
        </p:nvSpPr>
        <p:spPr>
          <a:xfrm>
            <a:off x="152400" y="127000"/>
            <a:ext cx="8229600" cy="639763"/>
          </a:xfrm>
        </p:spPr>
        <p:txBody>
          <a:bodyPr/>
          <a:lstStyle/>
          <a:p>
            <a:pPr algn="l"/>
            <a:r>
              <a:rPr lang="en-US" sz="3200" b="1" dirty="0" smtClean="0">
                <a:solidFill>
                  <a:schemeClr val="bg1"/>
                </a:solidFill>
                <a:ea typeface="ＭＳ Ｐゴシック" charset="-128"/>
              </a:rPr>
              <a:t>Handout: Launch, p.2</a:t>
            </a:r>
          </a:p>
        </p:txBody>
      </p:sp>
      <p:sp>
        <p:nvSpPr>
          <p:cNvPr id="4" name="Agenda Link">
            <a:hlinkClick r:id="rId3" action="ppaction://hlinksldjump"/>
          </p:cNvPr>
          <p:cNvSpPr txBox="1"/>
          <p:nvPr/>
        </p:nvSpPr>
        <p:spPr>
          <a:xfrm>
            <a:off x="7696200" y="6016625"/>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2253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3725B54C-F44E-4EB9-BDCB-F247EC3CCF5F}" type="slidenum">
              <a:rPr lang="en-US" smtClean="0">
                <a:solidFill>
                  <a:schemeClr val="bg1"/>
                </a:solidFill>
              </a:rPr>
              <a:pPr algn="ctr" eaLnBrk="1" hangingPunct="1"/>
              <a:t>27</a:t>
            </a:fld>
            <a:endParaRPr lang="en-US" smtClean="0">
              <a:solidFill>
                <a:schemeClr val="bg1"/>
              </a:solidFill>
            </a:endParaRPr>
          </a:p>
        </p:txBody>
      </p:sp>
      <p:sp>
        <p:nvSpPr>
          <p:cNvPr id="6" name="White Background"/>
          <p:cNvSpPr>
            <a:spLocks noChangeArrowheads="1"/>
          </p:cNvSpPr>
          <p:nvPr/>
        </p:nvSpPr>
        <p:spPr bwMode="auto">
          <a:xfrm>
            <a:off x="228600" y="804863"/>
            <a:ext cx="8686800" cy="4910137"/>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2534" name="Group 7"/>
          <p:cNvGrpSpPr>
            <a:grpSpLocks/>
          </p:cNvGrpSpPr>
          <p:nvPr/>
        </p:nvGrpSpPr>
        <p:grpSpPr bwMode="auto">
          <a:xfrm>
            <a:off x="609600" y="6413500"/>
            <a:ext cx="7402513" cy="387350"/>
            <a:chOff x="609600" y="6414018"/>
            <a:chExt cx="7401771" cy="386725"/>
          </a:xfrm>
        </p:grpSpPr>
        <p:pic>
          <p:nvPicPr>
            <p:cNvPr id="22535" name="Picture 2" descr="blu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4" descr="red.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7" name="Picture 6" descr="black.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Rectangle 1"/>
          <p:cNvSpPr/>
          <p:nvPr/>
        </p:nvSpPr>
        <p:spPr>
          <a:xfrm>
            <a:off x="254374" y="992863"/>
            <a:ext cx="4089400" cy="4493537"/>
          </a:xfrm>
          <a:prstGeom prst="rect">
            <a:avLst/>
          </a:prstGeom>
        </p:spPr>
        <p:txBody>
          <a:bodyPr wrap="square">
            <a:spAutoFit/>
          </a:bodyPr>
          <a:lstStyle/>
          <a:p>
            <a:r>
              <a:rPr lang="en-US" sz="2200" b="1" dirty="0"/>
              <a:t>Questions:</a:t>
            </a:r>
            <a:endParaRPr lang="en-US" sz="2200" dirty="0"/>
          </a:p>
          <a:p>
            <a:r>
              <a:rPr lang="en-US" sz="2200" dirty="0"/>
              <a:t> </a:t>
            </a:r>
          </a:p>
          <a:p>
            <a:r>
              <a:rPr lang="en-US" sz="2200" dirty="0" smtClean="0"/>
              <a:t>1. What </a:t>
            </a:r>
            <a:r>
              <a:rPr lang="en-US" sz="2200" dirty="0"/>
              <a:t>coordinate stays the same in each of the three examples</a:t>
            </a:r>
            <a:r>
              <a:rPr lang="en-US" sz="2200" dirty="0" smtClean="0"/>
              <a:t>?</a:t>
            </a:r>
            <a:endParaRPr lang="en-US" sz="2200" dirty="0"/>
          </a:p>
          <a:p>
            <a:r>
              <a:rPr lang="en-US" sz="2200" dirty="0"/>
              <a:t> </a:t>
            </a:r>
          </a:p>
          <a:p>
            <a:r>
              <a:rPr lang="en-US" sz="2200" dirty="0"/>
              <a:t>2. What coordinate changes in each of the three examples</a:t>
            </a:r>
            <a:r>
              <a:rPr lang="en-US" sz="2200" dirty="0" smtClean="0"/>
              <a:t>?</a:t>
            </a:r>
            <a:endParaRPr lang="en-US" sz="2200" dirty="0"/>
          </a:p>
          <a:p>
            <a:r>
              <a:rPr lang="en-US" sz="2200" dirty="0"/>
              <a:t> </a:t>
            </a:r>
          </a:p>
          <a:p>
            <a:r>
              <a:rPr lang="en-US" sz="2200" dirty="0"/>
              <a:t>3. What is the relationship between the coordinate that changes and the length of the line segment?</a:t>
            </a:r>
          </a:p>
        </p:txBody>
      </p:sp>
      <p:pic>
        <p:nvPicPr>
          <p:cNvPr id="18" name="Picture 17"/>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648200" y="1748520"/>
            <a:ext cx="3657600" cy="3356880"/>
          </a:xfrm>
          <a:prstGeom prst="rect">
            <a:avLst/>
          </a:prstGeom>
          <a:noFill/>
          <a:ln>
            <a:noFill/>
          </a:ln>
        </p:spPr>
      </p:pic>
      <p:sp>
        <p:nvSpPr>
          <p:cNvPr id="5" name="TextBox 4"/>
          <p:cNvSpPr txBox="1"/>
          <p:nvPr/>
        </p:nvSpPr>
        <p:spPr>
          <a:xfrm>
            <a:off x="6248400" y="3272135"/>
            <a:ext cx="762540" cy="461665"/>
          </a:xfrm>
          <a:prstGeom prst="rect">
            <a:avLst/>
          </a:prstGeom>
          <a:noFill/>
        </p:spPr>
        <p:txBody>
          <a:bodyPr wrap="square" rtlCol="0">
            <a:spAutoFit/>
          </a:bodyPr>
          <a:lstStyle/>
          <a:p>
            <a:r>
              <a:rPr lang="en-US" sz="2400" dirty="0" smtClean="0"/>
              <a:t>(2,</a:t>
            </a:r>
            <a:r>
              <a:rPr lang="en-US" sz="2400" dirty="0" smtClean="0">
                <a:solidFill>
                  <a:srgbClr val="FF0000"/>
                </a:solidFill>
              </a:rPr>
              <a:t>2</a:t>
            </a:r>
            <a:r>
              <a:rPr lang="en-US" sz="2400" dirty="0" smtClean="0"/>
              <a:t>)</a:t>
            </a:r>
            <a:endParaRPr lang="en-US" sz="2400" dirty="0"/>
          </a:p>
        </p:txBody>
      </p:sp>
      <p:sp>
        <p:nvSpPr>
          <p:cNvPr id="15" name="TextBox 14"/>
          <p:cNvSpPr txBox="1"/>
          <p:nvPr/>
        </p:nvSpPr>
        <p:spPr>
          <a:xfrm>
            <a:off x="6247860" y="4114800"/>
            <a:ext cx="762540" cy="461665"/>
          </a:xfrm>
          <a:prstGeom prst="rect">
            <a:avLst/>
          </a:prstGeom>
          <a:noFill/>
        </p:spPr>
        <p:txBody>
          <a:bodyPr wrap="square" rtlCol="0">
            <a:spAutoFit/>
          </a:bodyPr>
          <a:lstStyle/>
          <a:p>
            <a:r>
              <a:rPr lang="en-US" sz="2400" dirty="0" smtClean="0"/>
              <a:t>(2,</a:t>
            </a:r>
            <a:r>
              <a:rPr lang="en-US" sz="2400" dirty="0">
                <a:solidFill>
                  <a:srgbClr val="FF0000"/>
                </a:solidFill>
              </a:rPr>
              <a:t>0</a:t>
            </a:r>
            <a:r>
              <a:rPr lang="en-US" sz="2400" dirty="0" smtClean="0"/>
              <a:t>)</a:t>
            </a:r>
            <a:endParaRPr lang="en-US" sz="2400" dirty="0"/>
          </a:p>
        </p:txBody>
      </p:sp>
      <p:sp>
        <p:nvSpPr>
          <p:cNvPr id="16" name="TextBox 15"/>
          <p:cNvSpPr txBox="1"/>
          <p:nvPr/>
        </p:nvSpPr>
        <p:spPr>
          <a:xfrm>
            <a:off x="6282267" y="3268189"/>
            <a:ext cx="762540" cy="461665"/>
          </a:xfrm>
          <a:prstGeom prst="rect">
            <a:avLst/>
          </a:prstGeom>
          <a:noFill/>
        </p:spPr>
        <p:txBody>
          <a:bodyPr wrap="square" rtlCol="0">
            <a:spAutoFit/>
          </a:bodyPr>
          <a:lstStyle/>
          <a:p>
            <a:r>
              <a:rPr lang="en-US" sz="2400" dirty="0" smtClean="0"/>
              <a:t>(</a:t>
            </a:r>
            <a:r>
              <a:rPr lang="en-US" sz="2400" dirty="0">
                <a:solidFill>
                  <a:srgbClr val="FF0000"/>
                </a:solidFill>
              </a:rPr>
              <a:t>2</a:t>
            </a:r>
            <a:r>
              <a:rPr lang="en-US" sz="2400" dirty="0" smtClean="0"/>
              <a:t>,2)</a:t>
            </a:r>
            <a:endParaRPr lang="en-US" sz="2400" dirty="0"/>
          </a:p>
        </p:txBody>
      </p:sp>
      <p:sp>
        <p:nvSpPr>
          <p:cNvPr id="17" name="TextBox 16"/>
          <p:cNvSpPr txBox="1"/>
          <p:nvPr/>
        </p:nvSpPr>
        <p:spPr>
          <a:xfrm>
            <a:off x="6282267" y="4114800"/>
            <a:ext cx="762540" cy="461665"/>
          </a:xfrm>
          <a:prstGeom prst="rect">
            <a:avLst/>
          </a:prstGeom>
          <a:noFill/>
        </p:spPr>
        <p:txBody>
          <a:bodyPr wrap="square" rtlCol="0">
            <a:spAutoFit/>
          </a:bodyPr>
          <a:lstStyle/>
          <a:p>
            <a:r>
              <a:rPr lang="en-US" sz="2400" dirty="0" smtClean="0"/>
              <a:t>(</a:t>
            </a:r>
            <a:r>
              <a:rPr lang="en-US" sz="2400" dirty="0" smtClean="0">
                <a:solidFill>
                  <a:srgbClr val="FF0000"/>
                </a:solidFill>
              </a:rPr>
              <a:t>2</a:t>
            </a:r>
            <a:r>
              <a:rPr lang="en-US" sz="2400" dirty="0" smtClean="0"/>
              <a:t>,0</a:t>
            </a:r>
            <a:r>
              <a:rPr lang="en-US" sz="2400" dirty="0" smtClean="0">
                <a:solidFill>
                  <a:srgbClr val="000000"/>
                </a:solidFill>
              </a:rPr>
              <a:t>)</a:t>
            </a:r>
            <a:endParaRPr lang="en-US" sz="2400" dirty="0">
              <a:solidFill>
                <a:srgbClr val="000000"/>
              </a:solidFill>
            </a:endParaRPr>
          </a:p>
        </p:txBody>
      </p:sp>
      <p:sp>
        <p:nvSpPr>
          <p:cNvPr id="7" name="TextBox 6"/>
          <p:cNvSpPr txBox="1"/>
          <p:nvPr/>
        </p:nvSpPr>
        <p:spPr>
          <a:xfrm>
            <a:off x="6282267" y="3733800"/>
            <a:ext cx="1447800" cy="461665"/>
          </a:xfrm>
          <a:prstGeom prst="rect">
            <a:avLst/>
          </a:prstGeom>
          <a:noFill/>
        </p:spPr>
        <p:txBody>
          <a:bodyPr wrap="square" rtlCol="0">
            <a:spAutoFit/>
          </a:bodyPr>
          <a:lstStyle/>
          <a:p>
            <a:r>
              <a:rPr lang="en-US" sz="2400" dirty="0">
                <a:solidFill>
                  <a:srgbClr val="0000FF"/>
                </a:solidFill>
              </a:rPr>
              <a:t>2</a:t>
            </a:r>
            <a:r>
              <a:rPr lang="en-US" sz="2400" dirty="0" smtClean="0">
                <a:solidFill>
                  <a:srgbClr val="0000FF"/>
                </a:solidFill>
              </a:rPr>
              <a:t> units</a:t>
            </a:r>
            <a:endParaRPr lang="en-US" sz="2400" dirty="0">
              <a:solidFill>
                <a:srgbClr val="0000FF"/>
              </a:solidFill>
            </a:endParaRPr>
          </a:p>
        </p:txBody>
      </p:sp>
      <p:sp>
        <p:nvSpPr>
          <p:cNvPr id="8" name="TextBox 7"/>
          <p:cNvSpPr txBox="1"/>
          <p:nvPr/>
        </p:nvSpPr>
        <p:spPr>
          <a:xfrm>
            <a:off x="5523960" y="4953000"/>
            <a:ext cx="2057400" cy="461665"/>
          </a:xfrm>
          <a:prstGeom prst="rect">
            <a:avLst/>
          </a:prstGeom>
          <a:noFill/>
        </p:spPr>
        <p:txBody>
          <a:bodyPr wrap="square" rtlCol="0">
            <a:spAutoFit/>
          </a:bodyPr>
          <a:lstStyle/>
          <a:p>
            <a:r>
              <a:rPr lang="en-US" sz="2400" dirty="0">
                <a:solidFill>
                  <a:srgbClr val="FF0000"/>
                </a:solidFill>
              </a:rPr>
              <a:t>2</a:t>
            </a:r>
            <a:r>
              <a:rPr lang="en-US" sz="2400" dirty="0" smtClean="0"/>
              <a:t> – </a:t>
            </a:r>
            <a:r>
              <a:rPr lang="en-US" sz="2400" dirty="0">
                <a:solidFill>
                  <a:srgbClr val="FF0000"/>
                </a:solidFill>
              </a:rPr>
              <a:t>0</a:t>
            </a:r>
            <a:r>
              <a:rPr lang="en-US" sz="2400" dirty="0" smtClean="0"/>
              <a:t> =</a:t>
            </a:r>
            <a:r>
              <a:rPr lang="en-US" sz="2400" dirty="0" smtClean="0">
                <a:solidFill>
                  <a:srgbClr val="0000FF"/>
                </a:solidFill>
              </a:rPr>
              <a:t> 2 units</a:t>
            </a:r>
            <a:endParaRPr lang="en-US" sz="2400" dirty="0">
              <a:solidFill>
                <a:srgbClr val="0000FF"/>
              </a:solidFill>
            </a:endParaRPr>
          </a:p>
        </p:txBody>
      </p:sp>
    </p:spTree>
    <p:extLst>
      <p:ext uri="{BB962C8B-B14F-4D97-AF65-F5344CB8AC3E}">
        <p14:creationId xmlns:p14="http://schemas.microsoft.com/office/powerpoint/2010/main" val="17671409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3" presetClass="exit" presetSubtype="10" fill="hold" grpId="1" nodeType="clickEffect">
                                  <p:stCondLst>
                                    <p:cond delay="0"/>
                                  </p:stCondLst>
                                  <p:childTnLst>
                                    <p:animEffect transition="out" filter="blinds(horizontal)">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par>
                                <p:cTn id="14" presetID="3" presetClass="exit" presetSubtype="10" fill="hold" grpId="1" nodeType="withEffect">
                                  <p:stCondLst>
                                    <p:cond delay="0"/>
                                  </p:stCondLst>
                                  <p:childTnLst>
                                    <p:animEffect transition="out" filter="blinds(horizontal)">
                                      <p:cBhvr>
                                        <p:cTn id="15" dur="500"/>
                                        <p:tgtEl>
                                          <p:spTgt spid="16"/>
                                        </p:tgtEl>
                                      </p:cBhvr>
                                    </p:animEffect>
                                    <p:set>
                                      <p:cBhvr>
                                        <p:cTn id="16" dur="1" fill="hold">
                                          <p:stCondLst>
                                            <p:cond delay="499"/>
                                          </p:stCondLst>
                                        </p:cTn>
                                        <p:tgtEl>
                                          <p:spTgt spid="16"/>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5" grpId="0"/>
      <p:bldP spid="16" grpId="0"/>
      <p:bldP spid="16" grpId="1"/>
      <p:bldP spid="17" grpId="0"/>
      <p:bldP spid="17" grpId="1"/>
      <p:bldP spid="7" grpId="0"/>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Page Title"/>
          <p:cNvSpPr>
            <a:spLocks noGrp="1"/>
          </p:cNvSpPr>
          <p:nvPr>
            <p:ph type="title" idx="4294967295"/>
          </p:nvPr>
        </p:nvSpPr>
        <p:spPr>
          <a:xfrm>
            <a:off x="152400" y="127000"/>
            <a:ext cx="8229600" cy="639763"/>
          </a:xfrm>
        </p:spPr>
        <p:txBody>
          <a:bodyPr/>
          <a:lstStyle/>
          <a:p>
            <a:pPr algn="l"/>
            <a:r>
              <a:rPr lang="en-US" sz="3200" b="1" dirty="0" smtClean="0">
                <a:solidFill>
                  <a:schemeClr val="bg1"/>
                </a:solidFill>
                <a:ea typeface="ＭＳ Ｐゴシック" charset="-128"/>
              </a:rPr>
              <a:t>Handout: Launch, p.2</a:t>
            </a:r>
          </a:p>
        </p:txBody>
      </p:sp>
      <p:sp>
        <p:nvSpPr>
          <p:cNvPr id="4" name="Agenda Link">
            <a:hlinkClick r:id="rId3" action="ppaction://hlinksldjump"/>
          </p:cNvPr>
          <p:cNvSpPr txBox="1"/>
          <p:nvPr/>
        </p:nvSpPr>
        <p:spPr>
          <a:xfrm>
            <a:off x="7696200" y="6016625"/>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2253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3725B54C-F44E-4EB9-BDCB-F247EC3CCF5F}" type="slidenum">
              <a:rPr lang="en-US" smtClean="0">
                <a:solidFill>
                  <a:schemeClr val="bg1"/>
                </a:solidFill>
              </a:rPr>
              <a:pPr algn="ctr" eaLnBrk="1" hangingPunct="1"/>
              <a:t>28</a:t>
            </a:fld>
            <a:endParaRPr lang="en-US" smtClean="0">
              <a:solidFill>
                <a:schemeClr val="bg1"/>
              </a:solidFill>
            </a:endParaRPr>
          </a:p>
        </p:txBody>
      </p:sp>
      <p:sp>
        <p:nvSpPr>
          <p:cNvPr id="6" name="White Background"/>
          <p:cNvSpPr>
            <a:spLocks noChangeArrowheads="1"/>
          </p:cNvSpPr>
          <p:nvPr/>
        </p:nvSpPr>
        <p:spPr bwMode="auto">
          <a:xfrm>
            <a:off x="228600" y="804863"/>
            <a:ext cx="8686800" cy="4910137"/>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2534" name="Group 7"/>
          <p:cNvGrpSpPr>
            <a:grpSpLocks/>
          </p:cNvGrpSpPr>
          <p:nvPr/>
        </p:nvGrpSpPr>
        <p:grpSpPr bwMode="auto">
          <a:xfrm>
            <a:off x="609600" y="6413500"/>
            <a:ext cx="7402513" cy="387350"/>
            <a:chOff x="609600" y="6414018"/>
            <a:chExt cx="7401771" cy="386725"/>
          </a:xfrm>
        </p:grpSpPr>
        <p:pic>
          <p:nvPicPr>
            <p:cNvPr id="22535" name="Picture 2" descr="blu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4" descr="red.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7" name="Picture 6" descr="black.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Rectangle 1"/>
          <p:cNvSpPr/>
          <p:nvPr/>
        </p:nvSpPr>
        <p:spPr>
          <a:xfrm>
            <a:off x="254374" y="992863"/>
            <a:ext cx="8457826" cy="3477875"/>
          </a:xfrm>
          <a:prstGeom prst="rect">
            <a:avLst/>
          </a:prstGeom>
        </p:spPr>
        <p:txBody>
          <a:bodyPr wrap="square">
            <a:spAutoFit/>
          </a:bodyPr>
          <a:lstStyle/>
          <a:p>
            <a:r>
              <a:rPr lang="en-US" sz="2200" b="1" dirty="0"/>
              <a:t>Questions:</a:t>
            </a:r>
            <a:endParaRPr lang="en-US" sz="2200" dirty="0"/>
          </a:p>
          <a:p>
            <a:r>
              <a:rPr lang="en-US" sz="2200" dirty="0"/>
              <a:t> </a:t>
            </a:r>
          </a:p>
          <a:p>
            <a:r>
              <a:rPr lang="en-US" sz="2200" dirty="0" smtClean="0"/>
              <a:t>1. What </a:t>
            </a:r>
            <a:r>
              <a:rPr lang="en-US" sz="2200" dirty="0"/>
              <a:t>coordinate stays the same in each of the three examples</a:t>
            </a:r>
            <a:r>
              <a:rPr lang="en-US" sz="2200" dirty="0" smtClean="0"/>
              <a:t>?</a:t>
            </a:r>
            <a:endParaRPr lang="en-US" sz="2200" dirty="0"/>
          </a:p>
          <a:p>
            <a:r>
              <a:rPr lang="en-US" sz="2200" dirty="0"/>
              <a:t> </a:t>
            </a:r>
            <a:endParaRPr lang="en-US" sz="2200" dirty="0" smtClean="0"/>
          </a:p>
          <a:p>
            <a:endParaRPr lang="en-US" sz="2200" dirty="0"/>
          </a:p>
          <a:p>
            <a:r>
              <a:rPr lang="en-US" sz="2200" dirty="0"/>
              <a:t>2. What coordinate changes in each of the three examples</a:t>
            </a:r>
            <a:r>
              <a:rPr lang="en-US" sz="2200" dirty="0" smtClean="0"/>
              <a:t>?</a:t>
            </a:r>
            <a:endParaRPr lang="en-US" sz="2200" dirty="0"/>
          </a:p>
          <a:p>
            <a:endParaRPr lang="en-US" sz="2200" dirty="0" smtClean="0"/>
          </a:p>
          <a:p>
            <a:r>
              <a:rPr lang="en-US" sz="2200" dirty="0"/>
              <a:t> </a:t>
            </a:r>
          </a:p>
          <a:p>
            <a:r>
              <a:rPr lang="en-US" sz="2200" dirty="0"/>
              <a:t>3. What is the relationship between the coordinate that changes and the length of the line segment?</a:t>
            </a:r>
          </a:p>
        </p:txBody>
      </p:sp>
      <p:sp>
        <p:nvSpPr>
          <p:cNvPr id="20" name="Agenda Link">
            <a:hlinkClick r:id="rId7" action="ppaction://hlinksldjump"/>
          </p:cNvPr>
          <p:cNvSpPr txBox="1"/>
          <p:nvPr/>
        </p:nvSpPr>
        <p:spPr>
          <a:xfrm>
            <a:off x="2819400" y="6016625"/>
            <a:ext cx="1016000" cy="419100"/>
          </a:xfrm>
          <a:prstGeom prst="rect">
            <a:avLst/>
          </a:prstGeom>
        </p:spPr>
        <p:txBody>
          <a:bodyPr wrap="none" anchor="ctr">
            <a:normAutofit/>
          </a:bodyPr>
          <a:lstStyle/>
          <a:p>
            <a:pPr fontAlgn="auto">
              <a:spcAft>
                <a:spcPts val="0"/>
              </a:spcAft>
              <a:defRPr/>
            </a:pPr>
            <a:r>
              <a:rPr lang="en-US" b="1" dirty="0" smtClean="0">
                <a:solidFill>
                  <a:schemeClr val="bg1"/>
                </a:solidFill>
                <a:latin typeface="Perpetua" pitchFamily="18" charset="0"/>
                <a:ea typeface="+mj-ea"/>
                <a:cs typeface="+mj-cs"/>
              </a:rPr>
              <a:t>Answer</a:t>
            </a:r>
            <a:endParaRPr lang="en-US" b="1" dirty="0">
              <a:solidFill>
                <a:schemeClr val="bg1"/>
              </a:solidFill>
              <a:latin typeface="Perpetua" pitchFamily="18" charset="0"/>
              <a:ea typeface="+mj-ea"/>
              <a:cs typeface="+mj-cs"/>
            </a:endParaRPr>
          </a:p>
        </p:txBody>
      </p:sp>
    </p:spTree>
    <p:extLst>
      <p:ext uri="{BB962C8B-B14F-4D97-AF65-F5344CB8AC3E}">
        <p14:creationId xmlns:p14="http://schemas.microsoft.com/office/powerpoint/2010/main" val="13299597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530" name="Page Title"/>
          <p:cNvSpPr>
            <a:spLocks noGrp="1"/>
          </p:cNvSpPr>
          <p:nvPr>
            <p:ph type="title" idx="4294967295"/>
          </p:nvPr>
        </p:nvSpPr>
        <p:spPr>
          <a:xfrm>
            <a:off x="152400" y="127000"/>
            <a:ext cx="8229600" cy="639763"/>
          </a:xfrm>
        </p:spPr>
        <p:txBody>
          <a:bodyPr/>
          <a:lstStyle/>
          <a:p>
            <a:pPr algn="l"/>
            <a:r>
              <a:rPr lang="en-US" sz="3200" b="1" dirty="0" smtClean="0">
                <a:solidFill>
                  <a:schemeClr val="bg1"/>
                </a:solidFill>
                <a:ea typeface="ＭＳ Ｐゴシック" charset="-128"/>
              </a:rPr>
              <a:t>Handout: Launch, p.2</a:t>
            </a:r>
          </a:p>
        </p:txBody>
      </p:sp>
      <p:sp>
        <p:nvSpPr>
          <p:cNvPr id="4" name="Agenda Link">
            <a:hlinkClick r:id="rId3" action="ppaction://hlinksldjump"/>
          </p:cNvPr>
          <p:cNvSpPr txBox="1"/>
          <p:nvPr/>
        </p:nvSpPr>
        <p:spPr>
          <a:xfrm>
            <a:off x="7696200" y="6016625"/>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2253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3725B54C-F44E-4EB9-BDCB-F247EC3CCF5F}" type="slidenum">
              <a:rPr lang="en-US" smtClean="0">
                <a:solidFill>
                  <a:schemeClr val="bg1"/>
                </a:solidFill>
              </a:rPr>
              <a:pPr algn="ctr" eaLnBrk="1" hangingPunct="1"/>
              <a:t>29</a:t>
            </a:fld>
            <a:endParaRPr lang="en-US" smtClean="0">
              <a:solidFill>
                <a:schemeClr val="bg1"/>
              </a:solidFill>
            </a:endParaRPr>
          </a:p>
        </p:txBody>
      </p:sp>
      <p:sp>
        <p:nvSpPr>
          <p:cNvPr id="6" name="White Background"/>
          <p:cNvSpPr>
            <a:spLocks noChangeArrowheads="1"/>
          </p:cNvSpPr>
          <p:nvPr/>
        </p:nvSpPr>
        <p:spPr bwMode="auto">
          <a:xfrm>
            <a:off x="228600" y="804863"/>
            <a:ext cx="8686800" cy="4910137"/>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2534" name="Group 7"/>
          <p:cNvGrpSpPr>
            <a:grpSpLocks/>
          </p:cNvGrpSpPr>
          <p:nvPr/>
        </p:nvGrpSpPr>
        <p:grpSpPr bwMode="auto">
          <a:xfrm>
            <a:off x="609600" y="6413500"/>
            <a:ext cx="7402513" cy="387350"/>
            <a:chOff x="609600" y="6414018"/>
            <a:chExt cx="7401771" cy="386725"/>
          </a:xfrm>
        </p:grpSpPr>
        <p:pic>
          <p:nvPicPr>
            <p:cNvPr id="22535" name="Picture 2" descr="blu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4" descr="red.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7" name="Picture 6" descr="black.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Rectangle 1"/>
          <p:cNvSpPr/>
          <p:nvPr/>
        </p:nvSpPr>
        <p:spPr>
          <a:xfrm>
            <a:off x="254374" y="992863"/>
            <a:ext cx="8457826" cy="3477875"/>
          </a:xfrm>
          <a:prstGeom prst="rect">
            <a:avLst/>
          </a:prstGeom>
        </p:spPr>
        <p:txBody>
          <a:bodyPr wrap="square">
            <a:spAutoFit/>
          </a:bodyPr>
          <a:lstStyle/>
          <a:p>
            <a:r>
              <a:rPr lang="en-US" sz="2200" b="1" dirty="0"/>
              <a:t>Questions:</a:t>
            </a:r>
            <a:endParaRPr lang="en-US" sz="2200" dirty="0"/>
          </a:p>
          <a:p>
            <a:r>
              <a:rPr lang="en-US" sz="2200" dirty="0"/>
              <a:t> </a:t>
            </a:r>
          </a:p>
          <a:p>
            <a:r>
              <a:rPr lang="en-US" sz="2200" dirty="0" smtClean="0"/>
              <a:t>1. What </a:t>
            </a:r>
            <a:r>
              <a:rPr lang="en-US" sz="2200" dirty="0"/>
              <a:t>coordinate stays the same in each of the three examples</a:t>
            </a:r>
            <a:r>
              <a:rPr lang="en-US" sz="2200" dirty="0" smtClean="0"/>
              <a:t>?</a:t>
            </a:r>
            <a:endParaRPr lang="en-US" sz="2200" dirty="0"/>
          </a:p>
          <a:p>
            <a:r>
              <a:rPr lang="en-US" sz="2200" dirty="0"/>
              <a:t> </a:t>
            </a:r>
            <a:endParaRPr lang="en-US" sz="2200" dirty="0" smtClean="0"/>
          </a:p>
          <a:p>
            <a:endParaRPr lang="en-US" sz="2200" dirty="0"/>
          </a:p>
          <a:p>
            <a:r>
              <a:rPr lang="en-US" sz="2200" dirty="0"/>
              <a:t>2. What coordinate changes in each of the three examples</a:t>
            </a:r>
            <a:r>
              <a:rPr lang="en-US" sz="2200" dirty="0" smtClean="0"/>
              <a:t>?</a:t>
            </a:r>
            <a:endParaRPr lang="en-US" sz="2200" dirty="0"/>
          </a:p>
          <a:p>
            <a:endParaRPr lang="en-US" sz="2200" dirty="0" smtClean="0"/>
          </a:p>
          <a:p>
            <a:r>
              <a:rPr lang="en-US" sz="2200" dirty="0"/>
              <a:t> </a:t>
            </a:r>
          </a:p>
          <a:p>
            <a:r>
              <a:rPr lang="en-US" sz="2200" dirty="0"/>
              <a:t>3. What is the relationship between the coordinate that changes and the length of the line segment?</a:t>
            </a:r>
          </a:p>
        </p:txBody>
      </p:sp>
      <p:sp>
        <p:nvSpPr>
          <p:cNvPr id="3" name="TextBox 2"/>
          <p:cNvSpPr txBox="1"/>
          <p:nvPr/>
        </p:nvSpPr>
        <p:spPr>
          <a:xfrm>
            <a:off x="609600" y="2055167"/>
            <a:ext cx="6705600" cy="461665"/>
          </a:xfrm>
          <a:prstGeom prst="rect">
            <a:avLst/>
          </a:prstGeom>
          <a:noFill/>
        </p:spPr>
        <p:txBody>
          <a:bodyPr wrap="square" rtlCol="0">
            <a:spAutoFit/>
          </a:bodyPr>
          <a:lstStyle/>
          <a:p>
            <a:r>
              <a:rPr lang="en-US" sz="2400" dirty="0">
                <a:solidFill>
                  <a:srgbClr val="0000FF"/>
                </a:solidFill>
              </a:rPr>
              <a:t>The x-coordinate was the same in each example. </a:t>
            </a:r>
          </a:p>
        </p:txBody>
      </p:sp>
      <p:sp>
        <p:nvSpPr>
          <p:cNvPr id="13" name="TextBox 12"/>
          <p:cNvSpPr txBox="1"/>
          <p:nvPr/>
        </p:nvSpPr>
        <p:spPr>
          <a:xfrm>
            <a:off x="609600" y="3119735"/>
            <a:ext cx="6705600" cy="461665"/>
          </a:xfrm>
          <a:prstGeom prst="rect">
            <a:avLst/>
          </a:prstGeom>
          <a:noFill/>
        </p:spPr>
        <p:txBody>
          <a:bodyPr wrap="square" rtlCol="0">
            <a:spAutoFit/>
          </a:bodyPr>
          <a:lstStyle/>
          <a:p>
            <a:r>
              <a:rPr lang="en-US" sz="2400" dirty="0">
                <a:solidFill>
                  <a:srgbClr val="0000FF"/>
                </a:solidFill>
              </a:rPr>
              <a:t>The y-coordinate changed in each example. </a:t>
            </a:r>
          </a:p>
        </p:txBody>
      </p:sp>
      <p:sp>
        <p:nvSpPr>
          <p:cNvPr id="14" name="TextBox 13"/>
          <p:cNvSpPr txBox="1"/>
          <p:nvPr/>
        </p:nvSpPr>
        <p:spPr>
          <a:xfrm>
            <a:off x="609600" y="4470738"/>
            <a:ext cx="7620000" cy="830997"/>
          </a:xfrm>
          <a:prstGeom prst="rect">
            <a:avLst/>
          </a:prstGeom>
          <a:noFill/>
        </p:spPr>
        <p:txBody>
          <a:bodyPr wrap="square" rtlCol="0">
            <a:spAutoFit/>
          </a:bodyPr>
          <a:lstStyle/>
          <a:p>
            <a:r>
              <a:rPr lang="en-US" sz="2400" dirty="0">
                <a:solidFill>
                  <a:srgbClr val="0000FF"/>
                </a:solidFill>
              </a:rPr>
              <a:t>If you subtract the coordinates the smaller </a:t>
            </a:r>
            <a:r>
              <a:rPr lang="en-US" sz="2400" dirty="0" smtClean="0">
                <a:solidFill>
                  <a:srgbClr val="0000FF"/>
                </a:solidFill>
              </a:rPr>
              <a:t>y-</a:t>
            </a:r>
            <a:r>
              <a:rPr lang="en-US" sz="2400" dirty="0">
                <a:solidFill>
                  <a:srgbClr val="0000FF"/>
                </a:solidFill>
              </a:rPr>
              <a:t>coordinate from the larger one you get the length of the line segment. </a:t>
            </a:r>
          </a:p>
        </p:txBody>
      </p:sp>
    </p:spTree>
    <p:extLst>
      <p:ext uri="{BB962C8B-B14F-4D97-AF65-F5344CB8AC3E}">
        <p14:creationId xmlns:p14="http://schemas.microsoft.com/office/powerpoint/2010/main" val="22771657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Black Background"/>
          <p:cNvSpPr>
            <a:spLocks noChangeArrowheads="1"/>
          </p:cNvSpPr>
          <p:nvPr/>
        </p:nvSpPr>
        <p:spPr bwMode="auto">
          <a:xfrm>
            <a:off x="122238" y="619125"/>
            <a:ext cx="8869362" cy="5248275"/>
          </a:xfrm>
          <a:prstGeom prst="roundRect">
            <a:avLst>
              <a:gd name="adj" fmla="val 7954"/>
            </a:avLst>
          </a:prstGeom>
          <a:solidFill>
            <a:schemeClr val="tx1"/>
          </a:solidFill>
          <a:ln w="19050">
            <a:solidFill>
              <a:schemeClr val="bg1"/>
            </a:solidFill>
            <a:round/>
            <a:headEnd/>
            <a:tailEnd/>
          </a:ln>
        </p:spPr>
        <p:txBody>
          <a:bodyPr wrap="none" anchor="ctr"/>
          <a:lstStyle/>
          <a:p>
            <a:endParaRPr lang="en-US"/>
          </a:p>
        </p:txBody>
      </p:sp>
      <p:sp>
        <p:nvSpPr>
          <p:cNvPr id="16387" name="Slide Numbe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1F643CEC-761C-40C9-AC0A-9F7BB21A547C}" type="slidenum">
              <a:rPr lang="en-US" smtClean="0">
                <a:solidFill>
                  <a:schemeClr val="bg1"/>
                </a:solidFill>
              </a:rPr>
              <a:pPr eaLnBrk="1" hangingPunct="1"/>
              <a:t>3</a:t>
            </a:fld>
            <a:endParaRPr lang="en-US" smtClean="0">
              <a:solidFill>
                <a:schemeClr val="bg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1065481540"/>
              </p:ext>
            </p:extLst>
          </p:nvPr>
        </p:nvGraphicFramePr>
        <p:xfrm>
          <a:off x="304800" y="911225"/>
          <a:ext cx="8610600" cy="5064276"/>
        </p:xfrm>
        <a:graphic>
          <a:graphicData uri="http://schemas.openxmlformats.org/drawingml/2006/table">
            <a:tbl>
              <a:tblPr/>
              <a:tblGrid>
                <a:gridCol w="2057400"/>
                <a:gridCol w="6553200"/>
              </a:tblGrid>
              <a:tr h="13691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FF00"/>
                          </a:solidFill>
                          <a:effectLst/>
                          <a:latin typeface="Cambria" charset="0"/>
                          <a:ea typeface="Cambria" charset="0"/>
                        </a:rPr>
                        <a:t>Lesson Vocabulary</a:t>
                      </a:r>
                    </a:p>
                  </a:txBody>
                  <a:tcPr marL="68580" marR="6858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800"/>
                        </a:spcAft>
                        <a:buClrTx/>
                        <a:buSzTx/>
                        <a:buFontTx/>
                        <a:buNone/>
                        <a:tabLst/>
                      </a:pPr>
                      <a:r>
                        <a:rPr kumimoji="0" lang="en-US" sz="1800" b="1" i="0" u="sng" strike="noStrike" cap="none" normalizeH="0" baseline="0" dirty="0" smtClean="0">
                          <a:ln>
                            <a:noFill/>
                          </a:ln>
                          <a:solidFill>
                            <a:schemeClr val="bg1">
                              <a:lumMod val="95000"/>
                            </a:schemeClr>
                          </a:solidFill>
                          <a:effectLst/>
                          <a:latin typeface="Cambria" charset="0"/>
                          <a:ea typeface="Cambria" charset="0"/>
                        </a:rPr>
                        <a:t>x-coordinate</a:t>
                      </a:r>
                      <a:r>
                        <a:rPr kumimoji="0" lang="en-US" sz="1800" b="0" i="0" u="none" strike="noStrike" cap="none" normalizeH="0" baseline="0" dirty="0" smtClean="0">
                          <a:ln>
                            <a:noFill/>
                          </a:ln>
                          <a:solidFill>
                            <a:schemeClr val="bg1">
                              <a:lumMod val="95000"/>
                            </a:schemeClr>
                          </a:solidFill>
                          <a:effectLst/>
                          <a:latin typeface="Cambria" charset="0"/>
                          <a:ea typeface="Cambria" charset="0"/>
                        </a:rPr>
                        <a:t>: the first coordinate of a point that tells you how far left/right to go along the x-axis.</a:t>
                      </a:r>
                    </a:p>
                    <a:p>
                      <a:pPr marL="0" marR="0" lvl="0" indent="0" algn="l" defTabSz="914400" rtl="0" eaLnBrk="1" fontAlgn="base" latinLnBrk="0" hangingPunct="1">
                        <a:lnSpc>
                          <a:spcPct val="100000"/>
                        </a:lnSpc>
                        <a:spcBef>
                          <a:spcPct val="0"/>
                        </a:spcBef>
                        <a:spcAft>
                          <a:spcPts val="800"/>
                        </a:spcAft>
                        <a:buClrTx/>
                        <a:buSzTx/>
                        <a:buFontTx/>
                        <a:buNone/>
                        <a:tabLst/>
                      </a:pPr>
                      <a:r>
                        <a:rPr kumimoji="0" lang="en-US" sz="1800" b="1" i="0" u="sng" strike="noStrike" cap="none" normalizeH="0" baseline="0" dirty="0" smtClean="0">
                          <a:ln>
                            <a:noFill/>
                          </a:ln>
                          <a:solidFill>
                            <a:schemeClr val="bg1">
                              <a:lumMod val="95000"/>
                            </a:schemeClr>
                          </a:solidFill>
                          <a:effectLst/>
                          <a:latin typeface="Cambria" charset="0"/>
                          <a:ea typeface="Cambria" charset="0"/>
                        </a:rPr>
                        <a:t>y-coordinate</a:t>
                      </a:r>
                      <a:r>
                        <a:rPr kumimoji="0" lang="en-US" sz="1800" b="0" i="0" u="none" strike="noStrike" cap="none" normalizeH="0" baseline="0" dirty="0" smtClean="0">
                          <a:ln>
                            <a:noFill/>
                          </a:ln>
                          <a:solidFill>
                            <a:schemeClr val="bg1">
                              <a:lumMod val="95000"/>
                            </a:schemeClr>
                          </a:solidFill>
                          <a:effectLst/>
                          <a:latin typeface="Cambria" charset="0"/>
                          <a:ea typeface="Cambria" charset="0"/>
                        </a:rPr>
                        <a:t>: the second coordinate of a point that tells you how far up/down to go along the y-axis.</a:t>
                      </a:r>
                    </a:p>
                    <a:p>
                      <a:pPr marL="0" marR="0" lvl="0" indent="0" algn="l" defTabSz="914400" rtl="0" eaLnBrk="1" fontAlgn="base" latinLnBrk="0" hangingPunct="1">
                        <a:lnSpc>
                          <a:spcPct val="100000"/>
                        </a:lnSpc>
                        <a:spcBef>
                          <a:spcPct val="0"/>
                        </a:spcBef>
                        <a:spcAft>
                          <a:spcPts val="800"/>
                        </a:spcAft>
                        <a:buClrTx/>
                        <a:buSzTx/>
                        <a:buFontTx/>
                        <a:buNone/>
                        <a:tabLst/>
                      </a:pPr>
                      <a:r>
                        <a:rPr kumimoji="0" lang="en-US" sz="1800" b="1" i="0" u="sng" strike="noStrike" cap="none" normalizeH="0" baseline="0" dirty="0" smtClean="0">
                          <a:ln>
                            <a:noFill/>
                          </a:ln>
                          <a:solidFill>
                            <a:schemeClr val="bg1">
                              <a:lumMod val="95000"/>
                            </a:schemeClr>
                          </a:solidFill>
                          <a:effectLst/>
                          <a:latin typeface="Cambria" charset="0"/>
                          <a:ea typeface="Cambria" charset="0"/>
                        </a:rPr>
                        <a:t>Polygon</a:t>
                      </a:r>
                      <a:r>
                        <a:rPr kumimoji="0" lang="en-US" sz="1800" b="0" i="0" u="none" strike="noStrike" cap="none" normalizeH="0" baseline="0" dirty="0" smtClean="0">
                          <a:ln>
                            <a:noFill/>
                          </a:ln>
                          <a:solidFill>
                            <a:schemeClr val="bg1">
                              <a:lumMod val="95000"/>
                            </a:schemeClr>
                          </a:solidFill>
                          <a:effectLst/>
                          <a:latin typeface="Cambria" charset="0"/>
                          <a:ea typeface="Cambria" charset="0"/>
                        </a:rPr>
                        <a:t>: A shape made up of all straight sides that do not intersect. The shape is “closed” which means all the sides connect.</a:t>
                      </a:r>
                    </a:p>
                    <a:p>
                      <a:pPr marL="0" marR="0" lvl="0" indent="0" algn="l" defTabSz="914400" rtl="0" eaLnBrk="1" fontAlgn="base" latinLnBrk="0" hangingPunct="1">
                        <a:lnSpc>
                          <a:spcPct val="100000"/>
                        </a:lnSpc>
                        <a:spcBef>
                          <a:spcPct val="0"/>
                        </a:spcBef>
                        <a:spcAft>
                          <a:spcPts val="800"/>
                        </a:spcAft>
                        <a:buClrTx/>
                        <a:buSzTx/>
                        <a:buFontTx/>
                        <a:buNone/>
                        <a:tabLst/>
                      </a:pPr>
                      <a:r>
                        <a:rPr kumimoji="0" lang="en-US" sz="1800" b="1" i="0" u="sng" strike="noStrike" cap="none" normalizeH="0" baseline="0" dirty="0" smtClean="0">
                          <a:ln>
                            <a:noFill/>
                          </a:ln>
                          <a:solidFill>
                            <a:schemeClr val="bg1">
                              <a:lumMod val="95000"/>
                            </a:schemeClr>
                          </a:solidFill>
                          <a:effectLst/>
                          <a:latin typeface="Cambria" charset="0"/>
                          <a:ea typeface="Cambria" charset="0"/>
                        </a:rPr>
                        <a:t>Vertex (vertices)</a:t>
                      </a:r>
                      <a:r>
                        <a:rPr kumimoji="0" lang="en-US" sz="1800" b="0" i="0" u="none" strike="noStrike" cap="none" normalizeH="0" baseline="0" dirty="0" smtClean="0">
                          <a:ln>
                            <a:noFill/>
                          </a:ln>
                          <a:solidFill>
                            <a:schemeClr val="bg1">
                              <a:lumMod val="95000"/>
                            </a:schemeClr>
                          </a:solidFill>
                          <a:effectLst/>
                          <a:latin typeface="Cambria" charset="0"/>
                          <a:ea typeface="Cambria" charset="0"/>
                        </a:rPr>
                        <a:t>: the point (or points) that are the corners of a polygon.</a:t>
                      </a:r>
                    </a:p>
                  </a:txBody>
                  <a:tcPr marL="68580" marR="6858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8566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FF00"/>
                          </a:solidFill>
                          <a:effectLst/>
                          <a:latin typeface="Cambria" charset="0"/>
                          <a:ea typeface="Cambria" charset="0"/>
                        </a:rPr>
                        <a:t>Materials</a:t>
                      </a:r>
                    </a:p>
                  </a:txBody>
                  <a:tcPr marL="68580" marR="6858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800"/>
                        </a:spcBef>
                        <a:spcAft>
                          <a:spcPts val="800"/>
                        </a:spcAft>
                        <a:buClrTx/>
                        <a:buSzTx/>
                        <a:buFontTx/>
                        <a:buNone/>
                        <a:tabLst/>
                      </a:pPr>
                      <a:r>
                        <a:rPr kumimoji="0" lang="en-US" sz="1800" b="0" i="0" u="none" strike="noStrike" cap="none" normalizeH="0" baseline="0" dirty="0" smtClean="0">
                          <a:ln>
                            <a:noFill/>
                          </a:ln>
                          <a:solidFill>
                            <a:schemeClr val="bg1">
                              <a:lumMod val="95000"/>
                            </a:schemeClr>
                          </a:solidFill>
                          <a:effectLst/>
                          <a:latin typeface="Cambria" charset="0"/>
                          <a:ea typeface="Cambria" charset="0"/>
                        </a:rPr>
                        <a:t>This lesson requires the following handouts: Warm-Up (there are two versions), Launch, Practice, Extension, Exit Ticket and Homework. </a:t>
                      </a:r>
                    </a:p>
                  </a:txBody>
                  <a:tcPr marL="68580" marR="6858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17083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FF00"/>
                          </a:solidFill>
                          <a:effectLst/>
                          <a:latin typeface="Cambria" charset="0"/>
                          <a:ea typeface="Cambria" charset="0"/>
                        </a:rPr>
                        <a:t>Common Core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FF00"/>
                          </a:solidFill>
                          <a:effectLst/>
                          <a:latin typeface="Cambria" charset="0"/>
                          <a:ea typeface="Cambria" charset="0"/>
                        </a:rPr>
                        <a:t>State Standard</a:t>
                      </a:r>
                    </a:p>
                  </a:txBody>
                  <a:tcPr marL="68576" marR="68576"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Cambria" charset="0"/>
                          <a:ea typeface="Cambria" charset="0"/>
                        </a:rPr>
                        <a:t>6.G.A.3. Draw polygons in the coordinate plane given coordinates for the vertices; use coordinates to find the length of a side joining points with the same first coordinate or the same second coordinate. Apply these techniques in the context of solving real-world and mathematical problems.</a:t>
                      </a:r>
                    </a:p>
                  </a:txBody>
                  <a:tcPr marL="68576" marR="68576"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bl>
          </a:graphicData>
        </a:graphic>
      </p:graphicFrame>
      <p:sp>
        <p:nvSpPr>
          <p:cNvPr id="16395" name="TextBox 6"/>
          <p:cNvSpPr txBox="1">
            <a:spLocks noChangeArrowheads="1"/>
          </p:cNvSpPr>
          <p:nvPr/>
        </p:nvSpPr>
        <p:spPr bwMode="auto">
          <a:xfrm>
            <a:off x="152400" y="95250"/>
            <a:ext cx="403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r>
              <a:rPr lang="en-US" sz="2800" b="1">
                <a:solidFill>
                  <a:schemeClr val="bg1"/>
                </a:solidFill>
              </a:rPr>
              <a:t>Lesson Overview (2 of 4)</a:t>
            </a:r>
            <a:endParaRPr lang="en-US" sz="2000">
              <a:solidFill>
                <a:schemeClr val="bg1"/>
              </a:solidFill>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Page Title"/>
          <p:cNvSpPr>
            <a:spLocks noGrp="1"/>
          </p:cNvSpPr>
          <p:nvPr>
            <p:ph type="title" idx="4294967295"/>
          </p:nvPr>
        </p:nvSpPr>
        <p:spPr>
          <a:xfrm>
            <a:off x="152400" y="127000"/>
            <a:ext cx="8229600" cy="639763"/>
          </a:xfrm>
        </p:spPr>
        <p:txBody>
          <a:bodyPr/>
          <a:lstStyle/>
          <a:p>
            <a:pPr algn="l"/>
            <a:r>
              <a:rPr lang="en-US" sz="3200" b="1" dirty="0" smtClean="0">
                <a:solidFill>
                  <a:schemeClr val="bg1"/>
                </a:solidFill>
                <a:ea typeface="ＭＳ Ｐゴシック" charset="-128"/>
              </a:rPr>
              <a:t>Handout: Launch, p.2</a:t>
            </a:r>
          </a:p>
        </p:txBody>
      </p:sp>
      <p:sp>
        <p:nvSpPr>
          <p:cNvPr id="4" name="Agenda Link">
            <a:hlinkClick r:id="rId3" action="ppaction://hlinksldjump"/>
          </p:cNvPr>
          <p:cNvSpPr txBox="1"/>
          <p:nvPr/>
        </p:nvSpPr>
        <p:spPr>
          <a:xfrm>
            <a:off x="7696200" y="6016625"/>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2253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3725B54C-F44E-4EB9-BDCB-F247EC3CCF5F}" type="slidenum">
              <a:rPr lang="en-US" smtClean="0">
                <a:solidFill>
                  <a:schemeClr val="bg1"/>
                </a:solidFill>
              </a:rPr>
              <a:pPr algn="ctr" eaLnBrk="1" hangingPunct="1"/>
              <a:t>30</a:t>
            </a:fld>
            <a:endParaRPr lang="en-US" smtClean="0">
              <a:solidFill>
                <a:schemeClr val="bg1"/>
              </a:solidFill>
            </a:endParaRPr>
          </a:p>
        </p:txBody>
      </p:sp>
      <p:sp>
        <p:nvSpPr>
          <p:cNvPr id="6" name="White Background"/>
          <p:cNvSpPr>
            <a:spLocks noChangeArrowheads="1"/>
          </p:cNvSpPr>
          <p:nvPr/>
        </p:nvSpPr>
        <p:spPr bwMode="auto">
          <a:xfrm>
            <a:off x="228600" y="804863"/>
            <a:ext cx="8686800" cy="4910137"/>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1781083"/>
            <a:ext cx="3657600" cy="3356880"/>
          </a:xfrm>
          <a:prstGeom prst="rect">
            <a:avLst/>
          </a:prstGeom>
          <a:noFill/>
          <a:ln>
            <a:noFill/>
          </a:ln>
        </p:spPr>
      </p:pic>
      <p:grpSp>
        <p:nvGrpSpPr>
          <p:cNvPr id="22534" name="Group 7"/>
          <p:cNvGrpSpPr>
            <a:grpSpLocks/>
          </p:cNvGrpSpPr>
          <p:nvPr/>
        </p:nvGrpSpPr>
        <p:grpSpPr bwMode="auto">
          <a:xfrm>
            <a:off x="609600" y="6413500"/>
            <a:ext cx="7402513" cy="387350"/>
            <a:chOff x="609600" y="6414018"/>
            <a:chExt cx="7401771" cy="386725"/>
          </a:xfrm>
        </p:grpSpPr>
        <p:pic>
          <p:nvPicPr>
            <p:cNvPr id="22535" name="Picture 2" descr="blue.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4" descr="red.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7" name="Picture 6"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 name="TextBox 14"/>
          <p:cNvSpPr txBox="1"/>
          <p:nvPr/>
        </p:nvSpPr>
        <p:spPr>
          <a:xfrm>
            <a:off x="4419600" y="2895600"/>
            <a:ext cx="1066800" cy="461665"/>
          </a:xfrm>
          <a:prstGeom prst="rect">
            <a:avLst/>
          </a:prstGeom>
          <a:noFill/>
        </p:spPr>
        <p:txBody>
          <a:bodyPr wrap="square" rtlCol="0">
            <a:spAutoFit/>
          </a:bodyPr>
          <a:lstStyle/>
          <a:p>
            <a:r>
              <a:rPr lang="en-US" sz="2400" dirty="0">
                <a:solidFill>
                  <a:srgbClr val="000000"/>
                </a:solidFill>
              </a:rPr>
              <a:t>4</a:t>
            </a:r>
            <a:r>
              <a:rPr lang="en-US" sz="2400" dirty="0" smtClean="0">
                <a:solidFill>
                  <a:srgbClr val="000000"/>
                </a:solidFill>
              </a:rPr>
              <a:t> – 0 =</a:t>
            </a:r>
            <a:endParaRPr lang="en-US" sz="2400" dirty="0">
              <a:solidFill>
                <a:srgbClr val="000000"/>
              </a:solidFill>
            </a:endParaRPr>
          </a:p>
        </p:txBody>
      </p:sp>
      <p:sp>
        <p:nvSpPr>
          <p:cNvPr id="16" name="TextBox 15"/>
          <p:cNvSpPr txBox="1"/>
          <p:nvPr/>
        </p:nvSpPr>
        <p:spPr>
          <a:xfrm>
            <a:off x="2133600" y="3343869"/>
            <a:ext cx="1447800" cy="461665"/>
          </a:xfrm>
          <a:prstGeom prst="rect">
            <a:avLst/>
          </a:prstGeom>
          <a:noFill/>
        </p:spPr>
        <p:txBody>
          <a:bodyPr wrap="square" rtlCol="0">
            <a:spAutoFit/>
          </a:bodyPr>
          <a:lstStyle/>
          <a:p>
            <a:r>
              <a:rPr lang="en-US" sz="2400" dirty="0">
                <a:solidFill>
                  <a:srgbClr val="000000"/>
                </a:solidFill>
              </a:rPr>
              <a:t>4</a:t>
            </a:r>
            <a:r>
              <a:rPr lang="en-US" sz="2400" dirty="0" smtClean="0">
                <a:solidFill>
                  <a:srgbClr val="000000"/>
                </a:solidFill>
              </a:rPr>
              <a:t> units</a:t>
            </a:r>
            <a:endParaRPr lang="en-US" sz="2400" dirty="0">
              <a:solidFill>
                <a:srgbClr val="000000"/>
              </a:solidFill>
            </a:endParaRPr>
          </a:p>
        </p:txBody>
      </p:sp>
      <p:sp>
        <p:nvSpPr>
          <p:cNvPr id="17" name="TextBox 16"/>
          <p:cNvSpPr txBox="1"/>
          <p:nvPr/>
        </p:nvSpPr>
        <p:spPr>
          <a:xfrm>
            <a:off x="5334000" y="2895600"/>
            <a:ext cx="1066800" cy="461665"/>
          </a:xfrm>
          <a:prstGeom prst="rect">
            <a:avLst/>
          </a:prstGeom>
          <a:noFill/>
        </p:spPr>
        <p:txBody>
          <a:bodyPr wrap="square" rtlCol="0">
            <a:spAutoFit/>
          </a:bodyPr>
          <a:lstStyle/>
          <a:p>
            <a:r>
              <a:rPr lang="en-US" sz="2400" dirty="0">
                <a:solidFill>
                  <a:srgbClr val="000000"/>
                </a:solidFill>
              </a:rPr>
              <a:t>4</a:t>
            </a:r>
          </a:p>
        </p:txBody>
      </p:sp>
      <p:pic>
        <p:nvPicPr>
          <p:cNvPr id="18" name="Picture 17"/>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255000" y="2895600"/>
            <a:ext cx="457200" cy="457200"/>
          </a:xfrm>
          <a:prstGeom prst="rect">
            <a:avLst/>
          </a:prstGeom>
          <a:noFill/>
          <a:ln>
            <a:noFill/>
          </a:ln>
        </p:spPr>
      </p:pic>
      <p:pic>
        <p:nvPicPr>
          <p:cNvPr id="19" name="Picture 18" descr="b.tiff"/>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28600" y="762000"/>
            <a:ext cx="8686800" cy="1021316"/>
          </a:xfrm>
          <a:prstGeom prst="rect">
            <a:avLst/>
          </a:prstGeom>
        </p:spPr>
      </p:pic>
    </p:spTree>
    <p:extLst>
      <p:ext uri="{BB962C8B-B14F-4D97-AF65-F5344CB8AC3E}">
        <p14:creationId xmlns:p14="http://schemas.microsoft.com/office/powerpoint/2010/main" val="2843575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Page Title"/>
          <p:cNvSpPr>
            <a:spLocks noGrp="1"/>
          </p:cNvSpPr>
          <p:nvPr>
            <p:ph type="title" idx="4294967295"/>
          </p:nvPr>
        </p:nvSpPr>
        <p:spPr>
          <a:xfrm>
            <a:off x="152400" y="127000"/>
            <a:ext cx="8229600" cy="639763"/>
          </a:xfrm>
        </p:spPr>
        <p:txBody>
          <a:bodyPr/>
          <a:lstStyle/>
          <a:p>
            <a:pPr algn="l"/>
            <a:r>
              <a:rPr lang="en-US" sz="3200" b="1" dirty="0" smtClean="0">
                <a:solidFill>
                  <a:schemeClr val="bg1"/>
                </a:solidFill>
                <a:ea typeface="ＭＳ Ｐゴシック" charset="-128"/>
              </a:rPr>
              <a:t>Handout: Launch, p.2</a:t>
            </a:r>
          </a:p>
        </p:txBody>
      </p:sp>
      <p:sp>
        <p:nvSpPr>
          <p:cNvPr id="4" name="Agenda Link">
            <a:hlinkClick r:id="rId3" action="ppaction://hlinksldjump"/>
          </p:cNvPr>
          <p:cNvSpPr txBox="1"/>
          <p:nvPr/>
        </p:nvSpPr>
        <p:spPr>
          <a:xfrm>
            <a:off x="7696200" y="6016625"/>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2253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3725B54C-F44E-4EB9-BDCB-F247EC3CCF5F}" type="slidenum">
              <a:rPr lang="en-US" smtClean="0">
                <a:solidFill>
                  <a:schemeClr val="bg1"/>
                </a:solidFill>
              </a:rPr>
              <a:pPr algn="ctr" eaLnBrk="1" hangingPunct="1"/>
              <a:t>31</a:t>
            </a:fld>
            <a:endParaRPr lang="en-US" smtClean="0">
              <a:solidFill>
                <a:schemeClr val="bg1"/>
              </a:solidFill>
            </a:endParaRPr>
          </a:p>
        </p:txBody>
      </p:sp>
      <p:sp>
        <p:nvSpPr>
          <p:cNvPr id="6" name="White Background"/>
          <p:cNvSpPr>
            <a:spLocks noChangeArrowheads="1"/>
          </p:cNvSpPr>
          <p:nvPr/>
        </p:nvSpPr>
        <p:spPr bwMode="auto">
          <a:xfrm>
            <a:off x="228600" y="804863"/>
            <a:ext cx="8686800" cy="4910137"/>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2534" name="Group 7"/>
          <p:cNvGrpSpPr>
            <a:grpSpLocks/>
          </p:cNvGrpSpPr>
          <p:nvPr/>
        </p:nvGrpSpPr>
        <p:grpSpPr bwMode="auto">
          <a:xfrm>
            <a:off x="609600" y="6413500"/>
            <a:ext cx="7402513" cy="387350"/>
            <a:chOff x="609600" y="6414018"/>
            <a:chExt cx="7401771" cy="386725"/>
          </a:xfrm>
        </p:grpSpPr>
        <p:pic>
          <p:nvPicPr>
            <p:cNvPr id="22535" name="Picture 2" descr="blu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4" descr="red.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7" name="Picture 6" descr="black.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8" name="Picture 17"/>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45953" y="1783316"/>
            <a:ext cx="3657600" cy="3356880"/>
          </a:xfrm>
          <a:prstGeom prst="rect">
            <a:avLst/>
          </a:prstGeom>
          <a:noFill/>
          <a:ln>
            <a:noFill/>
          </a:ln>
        </p:spPr>
      </p:pic>
      <p:sp>
        <p:nvSpPr>
          <p:cNvPr id="12" name="TextBox 11"/>
          <p:cNvSpPr txBox="1"/>
          <p:nvPr/>
        </p:nvSpPr>
        <p:spPr>
          <a:xfrm>
            <a:off x="4419600" y="2895600"/>
            <a:ext cx="1066800" cy="461665"/>
          </a:xfrm>
          <a:prstGeom prst="rect">
            <a:avLst/>
          </a:prstGeom>
          <a:noFill/>
        </p:spPr>
        <p:txBody>
          <a:bodyPr wrap="square" rtlCol="0">
            <a:spAutoFit/>
          </a:bodyPr>
          <a:lstStyle/>
          <a:p>
            <a:r>
              <a:rPr lang="en-US" sz="2400" dirty="0" smtClean="0">
                <a:solidFill>
                  <a:srgbClr val="000000"/>
                </a:solidFill>
              </a:rPr>
              <a:t>3 – 0 =</a:t>
            </a:r>
            <a:endParaRPr lang="en-US" sz="2400" dirty="0">
              <a:solidFill>
                <a:srgbClr val="000000"/>
              </a:solidFill>
            </a:endParaRPr>
          </a:p>
        </p:txBody>
      </p:sp>
      <p:sp>
        <p:nvSpPr>
          <p:cNvPr id="13" name="TextBox 12"/>
          <p:cNvSpPr txBox="1"/>
          <p:nvPr/>
        </p:nvSpPr>
        <p:spPr>
          <a:xfrm>
            <a:off x="2019300" y="3576934"/>
            <a:ext cx="1447800" cy="461665"/>
          </a:xfrm>
          <a:prstGeom prst="rect">
            <a:avLst/>
          </a:prstGeom>
          <a:noFill/>
        </p:spPr>
        <p:txBody>
          <a:bodyPr wrap="square" rtlCol="0">
            <a:spAutoFit/>
          </a:bodyPr>
          <a:lstStyle/>
          <a:p>
            <a:r>
              <a:rPr lang="en-US" sz="2400" dirty="0">
                <a:solidFill>
                  <a:srgbClr val="000000"/>
                </a:solidFill>
              </a:rPr>
              <a:t>3</a:t>
            </a:r>
            <a:r>
              <a:rPr lang="en-US" sz="2400" dirty="0" smtClean="0">
                <a:solidFill>
                  <a:srgbClr val="000000"/>
                </a:solidFill>
              </a:rPr>
              <a:t> units</a:t>
            </a:r>
            <a:endParaRPr lang="en-US" sz="2400" dirty="0">
              <a:solidFill>
                <a:srgbClr val="000000"/>
              </a:solidFill>
            </a:endParaRPr>
          </a:p>
        </p:txBody>
      </p:sp>
      <p:sp>
        <p:nvSpPr>
          <p:cNvPr id="14" name="TextBox 13"/>
          <p:cNvSpPr txBox="1"/>
          <p:nvPr/>
        </p:nvSpPr>
        <p:spPr>
          <a:xfrm>
            <a:off x="5334000" y="2895600"/>
            <a:ext cx="1066800" cy="461665"/>
          </a:xfrm>
          <a:prstGeom prst="rect">
            <a:avLst/>
          </a:prstGeom>
          <a:noFill/>
        </p:spPr>
        <p:txBody>
          <a:bodyPr wrap="square" rtlCol="0">
            <a:spAutoFit/>
          </a:bodyPr>
          <a:lstStyle/>
          <a:p>
            <a:r>
              <a:rPr lang="en-US" sz="2400" dirty="0">
                <a:solidFill>
                  <a:srgbClr val="000000"/>
                </a:solidFill>
              </a:rPr>
              <a:t>3</a:t>
            </a:r>
          </a:p>
        </p:txBody>
      </p:sp>
      <p:pic>
        <p:nvPicPr>
          <p:cNvPr id="16" name="Picture 15"/>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255000" y="2895600"/>
            <a:ext cx="457200" cy="457200"/>
          </a:xfrm>
          <a:prstGeom prst="rect">
            <a:avLst/>
          </a:prstGeom>
          <a:noFill/>
          <a:ln>
            <a:noFill/>
          </a:ln>
        </p:spPr>
      </p:pic>
      <p:pic>
        <p:nvPicPr>
          <p:cNvPr id="17" name="Picture 16" descr="b.tiff"/>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28600" y="762000"/>
            <a:ext cx="8686800" cy="1021316"/>
          </a:xfrm>
          <a:prstGeom prst="rect">
            <a:avLst/>
          </a:prstGeom>
        </p:spPr>
      </p:pic>
    </p:spTree>
    <p:extLst>
      <p:ext uri="{BB962C8B-B14F-4D97-AF65-F5344CB8AC3E}">
        <p14:creationId xmlns:p14="http://schemas.microsoft.com/office/powerpoint/2010/main" val="642623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Page Title"/>
          <p:cNvSpPr>
            <a:spLocks noGrp="1"/>
          </p:cNvSpPr>
          <p:nvPr>
            <p:ph type="title" idx="4294967295"/>
          </p:nvPr>
        </p:nvSpPr>
        <p:spPr>
          <a:xfrm>
            <a:off x="152400" y="127000"/>
            <a:ext cx="8229600" cy="639763"/>
          </a:xfrm>
        </p:spPr>
        <p:txBody>
          <a:bodyPr/>
          <a:lstStyle/>
          <a:p>
            <a:pPr algn="l"/>
            <a:r>
              <a:rPr lang="en-US" sz="3200" b="1" dirty="0" smtClean="0">
                <a:solidFill>
                  <a:schemeClr val="bg1"/>
                </a:solidFill>
                <a:ea typeface="ＭＳ Ｐゴシック" charset="-128"/>
              </a:rPr>
              <a:t>Handout: Launch, p.2</a:t>
            </a:r>
          </a:p>
        </p:txBody>
      </p:sp>
      <p:sp>
        <p:nvSpPr>
          <p:cNvPr id="4" name="Agenda Link">
            <a:hlinkClick r:id="rId3" action="ppaction://hlinksldjump"/>
          </p:cNvPr>
          <p:cNvSpPr txBox="1"/>
          <p:nvPr/>
        </p:nvSpPr>
        <p:spPr>
          <a:xfrm>
            <a:off x="7696200" y="6016625"/>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2253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3725B54C-F44E-4EB9-BDCB-F247EC3CCF5F}" type="slidenum">
              <a:rPr lang="en-US" smtClean="0">
                <a:solidFill>
                  <a:schemeClr val="bg1"/>
                </a:solidFill>
              </a:rPr>
              <a:pPr algn="ctr" eaLnBrk="1" hangingPunct="1"/>
              <a:t>32</a:t>
            </a:fld>
            <a:endParaRPr lang="en-US" smtClean="0">
              <a:solidFill>
                <a:schemeClr val="bg1"/>
              </a:solidFill>
            </a:endParaRPr>
          </a:p>
        </p:txBody>
      </p:sp>
      <p:sp>
        <p:nvSpPr>
          <p:cNvPr id="6" name="White Background"/>
          <p:cNvSpPr>
            <a:spLocks noChangeArrowheads="1"/>
          </p:cNvSpPr>
          <p:nvPr/>
        </p:nvSpPr>
        <p:spPr bwMode="auto">
          <a:xfrm>
            <a:off x="228600" y="804863"/>
            <a:ext cx="8686800" cy="4910137"/>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1783316"/>
            <a:ext cx="3657600" cy="3356880"/>
          </a:xfrm>
          <a:prstGeom prst="rect">
            <a:avLst/>
          </a:prstGeom>
          <a:noFill/>
          <a:ln>
            <a:noFill/>
          </a:ln>
        </p:spPr>
      </p:pic>
      <p:grpSp>
        <p:nvGrpSpPr>
          <p:cNvPr id="22534" name="Group 7"/>
          <p:cNvGrpSpPr>
            <a:grpSpLocks/>
          </p:cNvGrpSpPr>
          <p:nvPr/>
        </p:nvGrpSpPr>
        <p:grpSpPr bwMode="auto">
          <a:xfrm>
            <a:off x="609600" y="6413500"/>
            <a:ext cx="7402513" cy="387350"/>
            <a:chOff x="609600" y="6414018"/>
            <a:chExt cx="7401771" cy="386725"/>
          </a:xfrm>
        </p:grpSpPr>
        <p:pic>
          <p:nvPicPr>
            <p:cNvPr id="22535" name="Picture 2" descr="blue.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4" descr="red.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7" name="Picture 6"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TextBox 11"/>
          <p:cNvSpPr txBox="1"/>
          <p:nvPr/>
        </p:nvSpPr>
        <p:spPr>
          <a:xfrm>
            <a:off x="4419600" y="2895600"/>
            <a:ext cx="1066800" cy="461665"/>
          </a:xfrm>
          <a:prstGeom prst="rect">
            <a:avLst/>
          </a:prstGeom>
          <a:noFill/>
        </p:spPr>
        <p:txBody>
          <a:bodyPr wrap="square" rtlCol="0">
            <a:spAutoFit/>
          </a:bodyPr>
          <a:lstStyle/>
          <a:p>
            <a:r>
              <a:rPr lang="en-US" sz="2400" dirty="0">
                <a:solidFill>
                  <a:srgbClr val="000000"/>
                </a:solidFill>
              </a:rPr>
              <a:t>2</a:t>
            </a:r>
            <a:r>
              <a:rPr lang="en-US" sz="2400" dirty="0" smtClean="0">
                <a:solidFill>
                  <a:srgbClr val="000000"/>
                </a:solidFill>
              </a:rPr>
              <a:t> – 0 =</a:t>
            </a:r>
            <a:endParaRPr lang="en-US" sz="2400" dirty="0">
              <a:solidFill>
                <a:srgbClr val="000000"/>
              </a:solidFill>
            </a:endParaRPr>
          </a:p>
        </p:txBody>
      </p:sp>
      <p:sp>
        <p:nvSpPr>
          <p:cNvPr id="13" name="TextBox 12"/>
          <p:cNvSpPr txBox="1"/>
          <p:nvPr/>
        </p:nvSpPr>
        <p:spPr>
          <a:xfrm>
            <a:off x="2019300" y="3807767"/>
            <a:ext cx="1447800" cy="461665"/>
          </a:xfrm>
          <a:prstGeom prst="rect">
            <a:avLst/>
          </a:prstGeom>
          <a:noFill/>
        </p:spPr>
        <p:txBody>
          <a:bodyPr wrap="square" rtlCol="0">
            <a:spAutoFit/>
          </a:bodyPr>
          <a:lstStyle/>
          <a:p>
            <a:r>
              <a:rPr lang="en-US" sz="2400" dirty="0">
                <a:solidFill>
                  <a:srgbClr val="000000"/>
                </a:solidFill>
              </a:rPr>
              <a:t>2</a:t>
            </a:r>
            <a:r>
              <a:rPr lang="en-US" sz="2400" dirty="0" smtClean="0">
                <a:solidFill>
                  <a:srgbClr val="000000"/>
                </a:solidFill>
              </a:rPr>
              <a:t> units</a:t>
            </a:r>
            <a:endParaRPr lang="en-US" sz="2400" dirty="0">
              <a:solidFill>
                <a:srgbClr val="000000"/>
              </a:solidFill>
            </a:endParaRPr>
          </a:p>
        </p:txBody>
      </p:sp>
      <p:sp>
        <p:nvSpPr>
          <p:cNvPr id="14" name="TextBox 13"/>
          <p:cNvSpPr txBox="1"/>
          <p:nvPr/>
        </p:nvSpPr>
        <p:spPr>
          <a:xfrm>
            <a:off x="5334000" y="2895600"/>
            <a:ext cx="1066800" cy="461665"/>
          </a:xfrm>
          <a:prstGeom prst="rect">
            <a:avLst/>
          </a:prstGeom>
          <a:noFill/>
        </p:spPr>
        <p:txBody>
          <a:bodyPr wrap="square" rtlCol="0">
            <a:spAutoFit/>
          </a:bodyPr>
          <a:lstStyle/>
          <a:p>
            <a:r>
              <a:rPr lang="en-US" sz="2400" dirty="0">
                <a:solidFill>
                  <a:srgbClr val="000000"/>
                </a:solidFill>
              </a:rPr>
              <a:t>2</a:t>
            </a:r>
          </a:p>
        </p:txBody>
      </p:sp>
      <p:pic>
        <p:nvPicPr>
          <p:cNvPr id="16" name="Picture 15"/>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255000" y="2895600"/>
            <a:ext cx="457200" cy="457200"/>
          </a:xfrm>
          <a:prstGeom prst="rect">
            <a:avLst/>
          </a:prstGeom>
          <a:noFill/>
          <a:ln>
            <a:noFill/>
          </a:ln>
        </p:spPr>
      </p:pic>
      <p:pic>
        <p:nvPicPr>
          <p:cNvPr id="18" name="Picture 17" descr="b.tiff"/>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28600" y="762000"/>
            <a:ext cx="8686800" cy="1021316"/>
          </a:xfrm>
          <a:prstGeom prst="rect">
            <a:avLst/>
          </a:prstGeom>
        </p:spPr>
      </p:pic>
    </p:spTree>
    <p:extLst>
      <p:ext uri="{BB962C8B-B14F-4D97-AF65-F5344CB8AC3E}">
        <p14:creationId xmlns:p14="http://schemas.microsoft.com/office/powerpoint/2010/main" val="1632867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8674" name="Slide Numbe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746141BE-A838-4C8C-AB0E-CE3B2B17E49D}" type="slidenum">
              <a:rPr lang="en-US" smtClean="0">
                <a:solidFill>
                  <a:schemeClr val="bg1"/>
                </a:solidFill>
              </a:rPr>
              <a:pPr eaLnBrk="1" hangingPunct="1"/>
              <a:t>33</a:t>
            </a:fld>
            <a:endParaRPr lang="en-US" smtClean="0">
              <a:solidFill>
                <a:schemeClr val="bg1"/>
              </a:solidFill>
            </a:endParaRPr>
          </a:p>
        </p:txBody>
      </p:sp>
      <p:sp>
        <p:nvSpPr>
          <p:cNvPr id="28676" name="TextBox 5"/>
          <p:cNvSpPr txBox="1">
            <a:spLocks noChangeArrowheads="1"/>
          </p:cNvSpPr>
          <p:nvPr/>
        </p:nvSpPr>
        <p:spPr bwMode="auto">
          <a:xfrm>
            <a:off x="0" y="1371600"/>
            <a:ext cx="91440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r>
              <a:rPr lang="en-US" sz="2000" dirty="0">
                <a:solidFill>
                  <a:schemeClr val="bg1"/>
                </a:solidFill>
              </a:rPr>
              <a:t>The lesson that you are currently looking at is part of a unit that teaches the following Common Core Standards:</a:t>
            </a:r>
          </a:p>
          <a:p>
            <a:pPr eaLnBrk="1" hangingPunct="1"/>
            <a:r>
              <a:rPr lang="en-US" sz="2000" dirty="0">
                <a:solidFill>
                  <a:schemeClr val="bg1"/>
                </a:solidFill>
              </a:rPr>
              <a:t> </a:t>
            </a:r>
            <a:endParaRPr lang="en-US" sz="2000" dirty="0" smtClean="0">
              <a:solidFill>
                <a:schemeClr val="bg1"/>
              </a:solidFill>
            </a:endParaRPr>
          </a:p>
          <a:p>
            <a:pPr eaLnBrk="1" hangingPunct="1"/>
            <a:r>
              <a:rPr lang="en-US" sz="2000" dirty="0">
                <a:solidFill>
                  <a:schemeClr val="bg1"/>
                </a:solidFill>
              </a:rPr>
              <a:t>6.G.A.3. Draw polygons in the coordinate plane given coordinates for the vertices; use coordinates to find the length of a side joining points with the same first coordinate or the same second coordinate. Apply these techniques in the context of solving real-world and mathematical problems.</a:t>
            </a:r>
          </a:p>
          <a:p>
            <a:pPr eaLnBrk="1" hangingPunct="1"/>
            <a:endParaRPr lang="en-US" sz="2000" dirty="0">
              <a:solidFill>
                <a:schemeClr val="bg1"/>
              </a:solidFill>
            </a:endParaRPr>
          </a:p>
        </p:txBody>
      </p:sp>
      <p:sp>
        <p:nvSpPr>
          <p:cNvPr id="28677" name="TextBox 6"/>
          <p:cNvSpPr txBox="1">
            <a:spLocks noChangeArrowheads="1"/>
          </p:cNvSpPr>
          <p:nvPr/>
        </p:nvSpPr>
        <p:spPr bwMode="auto">
          <a:xfrm>
            <a:off x="0" y="609600"/>
            <a:ext cx="868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r>
              <a:rPr lang="en-US" sz="2800" b="1">
                <a:solidFill>
                  <a:schemeClr val="bg1"/>
                </a:solidFill>
              </a:rPr>
              <a:t>Standards for This Unit</a:t>
            </a:r>
            <a:endParaRPr lang="en-US" sz="2000">
              <a:solidFill>
                <a:schemeClr val="bg1"/>
              </a:solidFill>
            </a:endParaRPr>
          </a:p>
        </p:txBody>
      </p:sp>
      <p:sp>
        <p:nvSpPr>
          <p:cNvPr id="8" name="Overview Button">
            <a:hlinkClick r:id="rId3" action="ppaction://hlinksldjump"/>
          </p:cNvPr>
          <p:cNvSpPr txBox="1"/>
          <p:nvPr/>
        </p:nvSpPr>
        <p:spPr>
          <a:xfrm>
            <a:off x="5562600" y="5791200"/>
            <a:ext cx="1905000" cy="419100"/>
          </a:xfrm>
          <a:prstGeom prst="rect">
            <a:avLst/>
          </a:prstGeom>
          <a:solidFill>
            <a:srgbClr val="FFFF00"/>
          </a:solidFill>
          <a:ln>
            <a:solidFill>
              <a:schemeClr val="tx1"/>
            </a:solidFill>
          </a:ln>
        </p:spPr>
        <p:txBody>
          <a:bodyPr wrap="none" anchor="ctr">
            <a:normAutofit/>
          </a:bodyPr>
          <a:lstStyle/>
          <a:p>
            <a:pPr fontAlgn="auto">
              <a:spcAft>
                <a:spcPts val="0"/>
              </a:spcAft>
              <a:defRPr/>
            </a:pPr>
            <a:r>
              <a:rPr lang="en-US" b="1" dirty="0">
                <a:latin typeface="Perpetua" pitchFamily="18" charset="0"/>
                <a:ea typeface="+mj-ea"/>
                <a:cs typeface="+mj-cs"/>
              </a:rPr>
              <a:t>Back to Overview</a:t>
            </a:r>
          </a:p>
        </p:txBody>
      </p:sp>
      <p:sp>
        <p:nvSpPr>
          <p:cNvPr id="9" name="Next Slide Button">
            <a:hlinkClick r:id="" action="ppaction://noaction"/>
          </p:cNvPr>
          <p:cNvSpPr txBox="1"/>
          <p:nvPr/>
        </p:nvSpPr>
        <p:spPr>
          <a:xfrm>
            <a:off x="4343400" y="5791200"/>
            <a:ext cx="1143000" cy="419100"/>
          </a:xfrm>
          <a:prstGeom prst="rect">
            <a:avLst/>
          </a:prstGeom>
          <a:solidFill>
            <a:srgbClr val="FFFF00"/>
          </a:solidFill>
          <a:ln>
            <a:solidFill>
              <a:schemeClr val="tx1"/>
            </a:solidFill>
          </a:ln>
        </p:spPr>
        <p:txBody>
          <a:bodyPr wrap="none" anchor="ctr">
            <a:normAutofit/>
          </a:bodyPr>
          <a:lstStyle/>
          <a:p>
            <a:pPr fontAlgn="auto">
              <a:spcAft>
                <a:spcPts val="0"/>
              </a:spcAft>
              <a:defRPr/>
            </a:pPr>
            <a:r>
              <a:rPr lang="en-US" b="1" dirty="0">
                <a:latin typeface="Perpetua" pitchFamily="18" charset="0"/>
                <a:ea typeface="+mj-ea"/>
                <a:cs typeface="+mj-cs"/>
              </a:rPr>
              <a:t>Next Slide</a:t>
            </a:r>
          </a:p>
        </p:txBody>
      </p:sp>
      <p:grpSp>
        <p:nvGrpSpPr>
          <p:cNvPr id="28680" name="Group 9"/>
          <p:cNvGrpSpPr>
            <a:grpSpLocks/>
          </p:cNvGrpSpPr>
          <p:nvPr/>
        </p:nvGrpSpPr>
        <p:grpSpPr bwMode="auto">
          <a:xfrm>
            <a:off x="609600" y="6413500"/>
            <a:ext cx="7402513" cy="387350"/>
            <a:chOff x="609600" y="6414018"/>
            <a:chExt cx="7401771" cy="386725"/>
          </a:xfrm>
        </p:grpSpPr>
        <p:pic>
          <p:nvPicPr>
            <p:cNvPr id="28681" name="Picture 10" descr="blu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2" name="Picture 11" descr="red.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3" name="Picture 12" descr="black.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Black Background"/>
          <p:cNvSpPr>
            <a:spLocks noChangeArrowheads="1"/>
          </p:cNvSpPr>
          <p:nvPr/>
        </p:nvSpPr>
        <p:spPr bwMode="auto">
          <a:xfrm>
            <a:off x="122238" y="619125"/>
            <a:ext cx="8869362" cy="5248275"/>
          </a:xfrm>
          <a:prstGeom prst="roundRect">
            <a:avLst>
              <a:gd name="adj" fmla="val 7954"/>
            </a:avLst>
          </a:prstGeom>
          <a:solidFill>
            <a:schemeClr val="tx1"/>
          </a:solidFill>
          <a:ln w="19050">
            <a:solidFill>
              <a:schemeClr val="bg1"/>
            </a:solidFill>
            <a:round/>
            <a:headEnd/>
            <a:tailEnd/>
          </a:ln>
        </p:spPr>
        <p:txBody>
          <a:bodyPr wrap="none" anchor="ctr"/>
          <a:lstStyle/>
          <a:p>
            <a:endParaRPr lang="en-US"/>
          </a:p>
        </p:txBody>
      </p:sp>
      <p:sp>
        <p:nvSpPr>
          <p:cNvPr id="17411" name="Slide Numbe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A84C14FA-5A59-4FE8-8FE2-83F631AB0BF4}" type="slidenum">
              <a:rPr lang="en-US" smtClean="0">
                <a:solidFill>
                  <a:schemeClr val="bg1"/>
                </a:solidFill>
              </a:rPr>
              <a:pPr eaLnBrk="1" hangingPunct="1"/>
              <a:t>4</a:t>
            </a:fld>
            <a:endParaRPr lang="en-US" smtClean="0">
              <a:solidFill>
                <a:schemeClr val="bg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3969200329"/>
              </p:ext>
            </p:extLst>
          </p:nvPr>
        </p:nvGraphicFramePr>
        <p:xfrm>
          <a:off x="304800" y="685800"/>
          <a:ext cx="8610600" cy="5364480"/>
        </p:xfrm>
        <a:graphic>
          <a:graphicData uri="http://schemas.openxmlformats.org/drawingml/2006/table">
            <a:tbl>
              <a:tblPr/>
              <a:tblGrid>
                <a:gridCol w="1981200"/>
                <a:gridCol w="6629400"/>
              </a:tblGrid>
              <a:tr h="14488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FF00"/>
                          </a:solidFill>
                          <a:effectLst/>
                          <a:latin typeface="Cambria" charset="0"/>
                          <a:ea typeface="Cambria" charset="0"/>
                        </a:rPr>
                        <a:t>Scaffolding</a:t>
                      </a:r>
                    </a:p>
                  </a:txBody>
                  <a:tcPr marL="68580" marR="6858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Cambria" charset="0"/>
                          <a:ea typeface="Cambria" charset="0"/>
                        </a:rPr>
                        <a:t>This lesson makes use of color to emphasize the connection between coordinates that change, stay the same, and their relationship to line segment length. Also repetition with multiple examples is used to help make connections (see slide 16-18 and 27-20). Furthermore this lesson does not only teach a new method to measure length using coordinates, but it connects the new method with the method learned in the previous lesson. The lesson is meant to build off of prior knowledge, not replace it.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Cambria" charset="0"/>
                          <a:ea typeface="Cambria" charset="0"/>
                        </a:rPr>
                        <a:t> </a:t>
                      </a:r>
                    </a:p>
                  </a:txBody>
                  <a:tcPr marL="68580" marR="6858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14488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FF00"/>
                          </a:solidFill>
                          <a:effectLst/>
                          <a:latin typeface="Cambria" charset="0"/>
                          <a:ea typeface="Cambria" charset="0"/>
                        </a:rPr>
                        <a:t>Enrichment</a:t>
                      </a:r>
                    </a:p>
                  </a:txBody>
                  <a:tcPr marL="68580" marR="6858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Cambria" charset="0"/>
                          <a:ea typeface="Cambria" charset="0"/>
                        </a:rPr>
                        <a:t>Advanced students have challenge problems in the Practice handout that make use of length to find new points. Also advanced students have an Extension handout that may be used. This handout helps students perform integer subtraction (a 7</a:t>
                      </a:r>
                      <a:r>
                        <a:rPr kumimoji="0" lang="en-US" sz="1600" b="0" i="0" u="none" strike="noStrike" cap="none" normalizeH="0" baseline="30000" dirty="0" smtClean="0">
                          <a:ln>
                            <a:noFill/>
                          </a:ln>
                          <a:solidFill>
                            <a:schemeClr val="bg1"/>
                          </a:solidFill>
                          <a:effectLst/>
                          <a:latin typeface="Cambria" charset="0"/>
                          <a:ea typeface="Cambria" charset="0"/>
                        </a:rPr>
                        <a:t>th</a:t>
                      </a:r>
                      <a:r>
                        <a:rPr kumimoji="0" lang="en-US" sz="1600" b="0" i="0" u="none" strike="noStrike" cap="none" normalizeH="0" baseline="0" dirty="0" smtClean="0">
                          <a:ln>
                            <a:noFill/>
                          </a:ln>
                          <a:solidFill>
                            <a:schemeClr val="bg1"/>
                          </a:solidFill>
                          <a:effectLst/>
                          <a:latin typeface="Cambria" charset="0"/>
                          <a:ea typeface="Cambria" charset="0"/>
                        </a:rPr>
                        <a:t> grade standard, 7.NS.1) by connecting last lesson’s method of counting on the coordinate plane and this lesson’s method of calculating using coordinates to find length.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bg1"/>
                        </a:solidFill>
                        <a:effectLst/>
                        <a:latin typeface="Cambria" charset="0"/>
                        <a:ea typeface="Cambria" charset="0"/>
                      </a:endParaRPr>
                    </a:p>
                  </a:txBody>
                  <a:tcPr marL="68580" marR="6858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14488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FF00"/>
                          </a:solidFill>
                          <a:effectLst/>
                          <a:latin typeface="Cambria" charset="0"/>
                          <a:ea typeface="Cambria" charset="0"/>
                        </a:rPr>
                        <a:t>Online Resources for Absent Students</a:t>
                      </a:r>
                    </a:p>
                  </a:txBody>
                  <a:tcPr marL="68580" marR="6858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Cambria" charset="0"/>
                          <a:ea typeface="Cambria" charset="0"/>
                          <a:hlinkClick r:id="rId3"/>
                        </a:rPr>
                        <a:t>http://www.mathopenref.com/coorddist.html</a:t>
                      </a:r>
                      <a:r>
                        <a:rPr kumimoji="0" lang="en-US" sz="1600" b="0" i="0" u="none" strike="noStrike" cap="none" normalizeH="0" baseline="0" dirty="0" smtClean="0">
                          <a:ln>
                            <a:noFill/>
                          </a:ln>
                          <a:solidFill>
                            <a:schemeClr val="bg1"/>
                          </a:solidFill>
                          <a:effectLst/>
                          <a:latin typeface="Cambria" charset="0"/>
                          <a:ea typeface="Cambria" charset="0"/>
                        </a:rPr>
                        <a:t> (read the section on Vertical and Horizontal Lines)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bg1"/>
                        </a:solidFill>
                        <a:effectLst/>
                        <a:latin typeface="Cambria" charset="0"/>
                        <a:ea typeface="Cambria"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chemeClr val="bg1"/>
                          </a:solidFill>
                          <a:effectLst/>
                          <a:latin typeface="Cambria" charset="0"/>
                          <a:ea typeface="Cambria" charset="0"/>
                        </a:rPr>
                        <a:t>Note: It is highly recommended that you post the slides and worksheets for students on your class website instead of sending them to online resources that go in more depth than students are expected to know at the moment.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bg1"/>
                        </a:solidFill>
                        <a:effectLst/>
                        <a:latin typeface="Cambria" charset="0"/>
                        <a:ea typeface="Cambria" charset="0"/>
                      </a:endParaRPr>
                    </a:p>
                  </a:txBody>
                  <a:tcPr marL="68580" marR="6858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bl>
          </a:graphicData>
        </a:graphic>
      </p:graphicFrame>
      <p:sp>
        <p:nvSpPr>
          <p:cNvPr id="17419" name="TextBox 6"/>
          <p:cNvSpPr txBox="1">
            <a:spLocks noChangeArrowheads="1"/>
          </p:cNvSpPr>
          <p:nvPr/>
        </p:nvSpPr>
        <p:spPr bwMode="auto">
          <a:xfrm>
            <a:off x="152400" y="95250"/>
            <a:ext cx="403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r>
              <a:rPr lang="en-US" sz="2800" b="1">
                <a:solidFill>
                  <a:schemeClr val="bg1"/>
                </a:solidFill>
              </a:rPr>
              <a:t>Lesson Overview (3 of 4)</a:t>
            </a:r>
            <a:endParaRPr lang="en-US" sz="2000">
              <a:solidFill>
                <a:schemeClr val="bg1"/>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Black Background"/>
          <p:cNvSpPr>
            <a:spLocks noChangeArrowheads="1"/>
          </p:cNvSpPr>
          <p:nvPr/>
        </p:nvSpPr>
        <p:spPr bwMode="auto">
          <a:xfrm>
            <a:off x="122238" y="619125"/>
            <a:ext cx="8869362" cy="5324475"/>
          </a:xfrm>
          <a:prstGeom prst="roundRect">
            <a:avLst>
              <a:gd name="adj" fmla="val 7954"/>
            </a:avLst>
          </a:prstGeom>
          <a:solidFill>
            <a:schemeClr val="tx1"/>
          </a:solidFill>
          <a:ln w="19050">
            <a:solidFill>
              <a:schemeClr val="bg1"/>
            </a:solidFill>
            <a:round/>
            <a:headEnd/>
            <a:tailEnd/>
          </a:ln>
        </p:spPr>
        <p:txBody>
          <a:bodyPr wrap="none" anchor="ctr"/>
          <a:lstStyle/>
          <a:p>
            <a:endParaRPr lang="en-US"/>
          </a:p>
        </p:txBody>
      </p:sp>
      <p:sp>
        <p:nvSpPr>
          <p:cNvPr id="18435" name="Slide Numbe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0954E5D5-9E93-427C-8057-AEED02625DB1}" type="slidenum">
              <a:rPr lang="en-US" smtClean="0">
                <a:solidFill>
                  <a:schemeClr val="bg1"/>
                </a:solidFill>
              </a:rPr>
              <a:pPr eaLnBrk="1" hangingPunct="1"/>
              <a:t>5</a:t>
            </a:fld>
            <a:endParaRPr lang="en-US" smtClean="0">
              <a:solidFill>
                <a:schemeClr val="bg1"/>
              </a:solidFill>
            </a:endParaRPr>
          </a:p>
        </p:txBody>
      </p:sp>
      <p:sp>
        <p:nvSpPr>
          <p:cNvPr id="18436" name="TextBox 6"/>
          <p:cNvSpPr txBox="1">
            <a:spLocks noChangeArrowheads="1"/>
          </p:cNvSpPr>
          <p:nvPr/>
        </p:nvSpPr>
        <p:spPr bwMode="auto">
          <a:xfrm>
            <a:off x="152400" y="95250"/>
            <a:ext cx="403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r>
              <a:rPr lang="en-US" sz="2800" b="1">
                <a:solidFill>
                  <a:schemeClr val="bg1"/>
                </a:solidFill>
              </a:rPr>
              <a:t>Lesson Overview (4 of 4)</a:t>
            </a:r>
            <a:endParaRPr lang="en-US" sz="2000">
              <a:solidFill>
                <a:schemeClr val="bg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2235425567"/>
              </p:ext>
            </p:extLst>
          </p:nvPr>
        </p:nvGraphicFramePr>
        <p:xfrm>
          <a:off x="228600" y="746760"/>
          <a:ext cx="8632825" cy="5120640"/>
        </p:xfrm>
        <a:graphic>
          <a:graphicData uri="http://schemas.openxmlformats.org/drawingml/2006/table">
            <a:tbl>
              <a:tblPr/>
              <a:tblGrid>
                <a:gridCol w="1676400"/>
                <a:gridCol w="6956425"/>
              </a:tblGrid>
              <a:tr h="215844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FF00"/>
                          </a:solidFill>
                          <a:effectLst/>
                          <a:latin typeface="Cambria" charset="0"/>
                          <a:ea typeface="Cambria" charset="0"/>
                        </a:rPr>
                        <a:t>Before and After</a:t>
                      </a:r>
                    </a:p>
                  </a:txBody>
                  <a:tcPr marL="68576" marR="68576"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Cambria" charset="0"/>
                          <a:ea typeface="Cambria" charset="0"/>
                        </a:rPr>
                        <a:t>This is the third of four lessons focusing on plotting polygons on the coordinate plane and calculating the length of horizontal and vertical sides. The first lesson focused on plotting polygons on the coordinate plane and describing the sides as horizontal, vertical or slanted. The second lesson taught students how to use the coordinate plane to help them find the length of a polygon side. This lesson teaches students to move past counting units on the coordinate plane to actually using the coordinates of the vertices in calculating side lengths. Finally the 4</a:t>
                      </a:r>
                      <a:r>
                        <a:rPr kumimoji="0" lang="en-US" sz="1600" b="0" i="0" u="none" strike="noStrike" cap="none" normalizeH="0" baseline="30000" dirty="0" smtClean="0">
                          <a:ln>
                            <a:noFill/>
                          </a:ln>
                          <a:solidFill>
                            <a:schemeClr val="bg1"/>
                          </a:solidFill>
                          <a:effectLst/>
                          <a:latin typeface="Cambria" charset="0"/>
                          <a:ea typeface="Cambria" charset="0"/>
                        </a:rPr>
                        <a:t>th</a:t>
                      </a:r>
                      <a:r>
                        <a:rPr kumimoji="0" lang="en-US" sz="1600" b="0" i="0" u="none" strike="noStrike" cap="none" normalizeH="0" baseline="0" dirty="0" smtClean="0">
                          <a:ln>
                            <a:noFill/>
                          </a:ln>
                          <a:solidFill>
                            <a:schemeClr val="bg1"/>
                          </a:solidFill>
                          <a:effectLst/>
                          <a:latin typeface="Cambria" charset="0"/>
                          <a:ea typeface="Cambria" charset="0"/>
                        </a:rPr>
                        <a:t> lesson will focus on real-world and applied problems.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Cambria" charset="0"/>
                          <a:ea typeface="Cambria" charset="0"/>
                        </a:rPr>
                        <a:t> </a:t>
                      </a:r>
                    </a:p>
                  </a:txBody>
                  <a:tcPr marL="68576" marR="68576"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25357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FF00"/>
                          </a:solidFill>
                          <a:effectLst/>
                          <a:latin typeface="Cambria" charset="0"/>
                          <a:ea typeface="Cambria" charset="0"/>
                        </a:rPr>
                        <a:t>Topic Background</a:t>
                      </a:r>
                    </a:p>
                  </a:txBody>
                  <a:tcPr marL="68576" marR="68576"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Cambria" charset="0"/>
                          <a:ea typeface="Cambria" charset="0"/>
                        </a:rPr>
                        <a:t>For students interested in the history of mathematics you can point them to online resources that discuss the development of the Cartesian Plane by René Descartes in the 17</a:t>
                      </a:r>
                      <a:r>
                        <a:rPr kumimoji="0" lang="en-US" sz="1600" b="0" i="0" u="none" strike="noStrike" cap="none" normalizeH="0" baseline="30000" dirty="0" smtClean="0">
                          <a:ln>
                            <a:noFill/>
                          </a:ln>
                          <a:solidFill>
                            <a:schemeClr val="bg1"/>
                          </a:solidFill>
                          <a:effectLst/>
                          <a:latin typeface="Cambria" charset="0"/>
                          <a:ea typeface="Cambria" charset="0"/>
                        </a:rPr>
                        <a:t>th</a:t>
                      </a:r>
                      <a:r>
                        <a:rPr kumimoji="0" lang="en-US" sz="1600" b="0" i="0" u="none" strike="noStrike" cap="none" normalizeH="0" baseline="0" dirty="0" smtClean="0">
                          <a:ln>
                            <a:noFill/>
                          </a:ln>
                          <a:solidFill>
                            <a:schemeClr val="bg1"/>
                          </a:solidFill>
                          <a:effectLst/>
                          <a:latin typeface="Cambria" charset="0"/>
                          <a:ea typeface="Cambria" charset="0"/>
                        </a:rPr>
                        <a:t> century.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bg1"/>
                        </a:solidFill>
                        <a:effectLst/>
                        <a:latin typeface="Cambria" charset="0"/>
                        <a:ea typeface="Cambria" charset="0"/>
                      </a:endParaRPr>
                    </a:p>
                    <a:p>
                      <a:pPr marL="0" marR="0" lvl="0" indent="0" algn="l" defTabSz="914400" rtl="0" eaLnBrk="1" fontAlgn="base" latinLnBrk="0" hangingPunct="1">
                        <a:lnSpc>
                          <a:spcPct val="100000"/>
                        </a:lnSpc>
                        <a:spcBef>
                          <a:spcPct val="0"/>
                        </a:spcBef>
                        <a:spcAft>
                          <a:spcPct val="0"/>
                        </a:spcAft>
                        <a:buClrTx/>
                        <a:buSzTx/>
                        <a:buFont typeface="Arial"/>
                        <a:buNone/>
                        <a:tabLst/>
                      </a:pPr>
                      <a:r>
                        <a:rPr kumimoji="0" lang="en-US" sz="1600" b="0" i="0" u="none" strike="noStrike" cap="none" normalizeH="0" baseline="0" dirty="0" smtClean="0">
                          <a:ln>
                            <a:noFill/>
                          </a:ln>
                          <a:solidFill>
                            <a:schemeClr val="bg1"/>
                          </a:solidFill>
                          <a:effectLst/>
                          <a:latin typeface="Cambria" charset="0"/>
                          <a:ea typeface="Cambria" charset="0"/>
                        </a:rPr>
                        <a:t>Links:</a:t>
                      </a:r>
                    </a:p>
                    <a:p>
                      <a:pPr marL="285750" marR="0" lvl="0" indent="-285750" algn="l" defTabSz="914400" rtl="0" eaLnBrk="1" fontAlgn="base" latinLnBrk="0" hangingPunct="1">
                        <a:lnSpc>
                          <a:spcPct val="100000"/>
                        </a:lnSpc>
                        <a:spcBef>
                          <a:spcPct val="0"/>
                        </a:spcBef>
                        <a:spcAft>
                          <a:spcPct val="0"/>
                        </a:spcAft>
                        <a:buClrTx/>
                        <a:buSzTx/>
                        <a:buFont typeface="Arial"/>
                        <a:buChar char="•"/>
                        <a:tabLst/>
                      </a:pPr>
                      <a:r>
                        <a:rPr kumimoji="0" lang="en-US" sz="1600" b="0" i="0" u="none" strike="noStrike" cap="none" normalizeH="0" baseline="0" dirty="0" smtClean="0">
                          <a:ln>
                            <a:noFill/>
                          </a:ln>
                          <a:solidFill>
                            <a:schemeClr val="bg1"/>
                          </a:solidFill>
                          <a:effectLst/>
                          <a:latin typeface="Cambria" charset="0"/>
                          <a:ea typeface="Cambria" charset="0"/>
                          <a:hlinkClick r:id="rId3"/>
                        </a:rPr>
                        <a:t>https://www.khanacademy.org/math/algebra/introduction-to-algebra/overview_hist_alg/v/descartes-and-cartesian-coordinates</a:t>
                      </a:r>
                      <a:r>
                        <a:rPr kumimoji="0" lang="en-US" sz="1600" b="0" i="0" u="none" strike="noStrike" cap="none" normalizeH="0" baseline="0" dirty="0" smtClean="0">
                          <a:ln>
                            <a:noFill/>
                          </a:ln>
                          <a:solidFill>
                            <a:schemeClr val="bg1"/>
                          </a:solidFill>
                          <a:effectLst/>
                          <a:latin typeface="Cambria" charset="0"/>
                          <a:ea typeface="Cambria" charset="0"/>
                        </a:rPr>
                        <a:t> (note the above link mentions algebraic concepts quite a bit)</a:t>
                      </a:r>
                    </a:p>
                    <a:p>
                      <a:pPr marL="285750" marR="0" lvl="0" indent="-285750" algn="l" defTabSz="914400" rtl="0" eaLnBrk="1" fontAlgn="base" latinLnBrk="0" hangingPunct="1">
                        <a:lnSpc>
                          <a:spcPct val="100000"/>
                        </a:lnSpc>
                        <a:spcBef>
                          <a:spcPct val="0"/>
                        </a:spcBef>
                        <a:spcAft>
                          <a:spcPct val="0"/>
                        </a:spcAft>
                        <a:buClrTx/>
                        <a:buSzTx/>
                        <a:buFont typeface="Arial"/>
                        <a:buChar char="•"/>
                        <a:tabLst/>
                      </a:pPr>
                      <a:r>
                        <a:rPr kumimoji="0" lang="en-US" sz="1600" b="0" i="0" u="none" strike="noStrike" cap="none" normalizeH="0" baseline="0" dirty="0" smtClean="0">
                          <a:ln>
                            <a:noFill/>
                          </a:ln>
                          <a:solidFill>
                            <a:schemeClr val="bg1"/>
                          </a:solidFill>
                          <a:effectLst/>
                          <a:latin typeface="Cambria" charset="0"/>
                          <a:ea typeface="Cambria" charset="0"/>
                          <a:hlinkClick r:id="rId4"/>
                        </a:rPr>
                        <a:t>http://4dlab.info/article_short_history_of_the_cartesian_coordinates.htm</a:t>
                      </a:r>
                      <a:endParaRPr kumimoji="0" lang="en-US" sz="1600" b="0" i="0" u="none" strike="noStrike" cap="none" normalizeH="0" baseline="0" dirty="0" smtClean="0">
                        <a:ln>
                          <a:noFill/>
                        </a:ln>
                        <a:solidFill>
                          <a:schemeClr val="bg1"/>
                        </a:solidFill>
                        <a:effectLst/>
                        <a:latin typeface="Cambria" charset="0"/>
                        <a:ea typeface="Cambria" charset="0"/>
                      </a:endParaRPr>
                    </a:p>
                    <a:p>
                      <a:pPr marL="285750" marR="0" lvl="0" indent="-285750" algn="l" defTabSz="914400" rtl="0" eaLnBrk="1" fontAlgn="base" latinLnBrk="0" hangingPunct="1">
                        <a:lnSpc>
                          <a:spcPct val="100000"/>
                        </a:lnSpc>
                        <a:spcBef>
                          <a:spcPct val="0"/>
                        </a:spcBef>
                        <a:spcAft>
                          <a:spcPct val="0"/>
                        </a:spcAft>
                        <a:buClrTx/>
                        <a:buSzTx/>
                        <a:buFont typeface="Arial"/>
                        <a:buChar char="•"/>
                        <a:tabLst/>
                      </a:pPr>
                      <a:r>
                        <a:rPr kumimoji="0" lang="en-US" sz="1600" b="0" i="0" u="none" strike="noStrike" cap="none" normalizeH="0" baseline="0" dirty="0" smtClean="0">
                          <a:ln>
                            <a:noFill/>
                          </a:ln>
                          <a:solidFill>
                            <a:schemeClr val="bg1"/>
                          </a:solidFill>
                          <a:effectLst/>
                          <a:latin typeface="Cambria" charset="0"/>
                          <a:ea typeface="Cambria" charset="0"/>
                          <a:hlinkClick r:id="rId5"/>
                        </a:rPr>
                        <a:t>http://mathematica.ludibunda.ch/mathematicians1.html</a:t>
                      </a:r>
                      <a:r>
                        <a:rPr kumimoji="0" lang="en-US" sz="1600" b="0" i="0" u="none" strike="noStrike" cap="none" normalizeH="0" baseline="0" dirty="0" smtClean="0">
                          <a:ln>
                            <a:noFill/>
                          </a:ln>
                          <a:solidFill>
                            <a:schemeClr val="bg1"/>
                          </a:solidFill>
                          <a:effectLst/>
                          <a:latin typeface="Cambria" charset="0"/>
                          <a:ea typeface="Cambria" charset="0"/>
                        </a:rPr>
                        <a:t> (note the above link mentions the Pythagorean theorem</a:t>
                      </a:r>
                    </a:p>
                  </a:txBody>
                  <a:tcPr marL="68576" marR="68576"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Objective Background"/>
          <p:cNvSpPr>
            <a:spLocks noChangeArrowheads="1"/>
          </p:cNvSpPr>
          <p:nvPr/>
        </p:nvSpPr>
        <p:spPr bwMode="auto">
          <a:xfrm>
            <a:off x="228600" y="381000"/>
            <a:ext cx="8686800" cy="1524000"/>
          </a:xfrm>
          <a:prstGeom prst="roundRect">
            <a:avLst>
              <a:gd name="adj" fmla="val 25000"/>
            </a:avLst>
          </a:prstGeom>
          <a:solidFill>
            <a:schemeClr val="bg1">
              <a:lumMod val="95000"/>
            </a:schemeClr>
          </a:solidFill>
          <a:ln w="38100">
            <a:solidFill>
              <a:schemeClr val="accent1">
                <a:lumMod val="50000"/>
              </a:schemeClr>
            </a:solidFill>
            <a:round/>
            <a:headEnd/>
            <a:tailEnd/>
          </a:ln>
        </p:spPr>
        <p:txBody>
          <a:bodyPr wrap="none" anchor="ctr"/>
          <a:lstStyle/>
          <a:p>
            <a:pPr>
              <a:defRPr/>
            </a:pPr>
            <a:endParaRPr lang="en-US" sz="2000" b="1">
              <a:solidFill>
                <a:srgbClr val="FFFF00"/>
              </a:solidFill>
            </a:endParaRPr>
          </a:p>
        </p:txBody>
      </p:sp>
      <p:sp>
        <p:nvSpPr>
          <p:cNvPr id="19459" name="Page Title"/>
          <p:cNvSpPr>
            <a:spLocks noGrp="1"/>
          </p:cNvSpPr>
          <p:nvPr>
            <p:ph type="title" idx="4294967295"/>
          </p:nvPr>
        </p:nvSpPr>
        <p:spPr>
          <a:xfrm>
            <a:off x="152400" y="-152400"/>
            <a:ext cx="8229600" cy="639763"/>
          </a:xfrm>
        </p:spPr>
        <p:txBody>
          <a:bodyPr/>
          <a:lstStyle/>
          <a:p>
            <a:pPr algn="l"/>
            <a:r>
              <a:rPr lang="en-US" sz="3200" b="1" dirty="0" smtClean="0">
                <a:solidFill>
                  <a:schemeClr val="bg1"/>
                </a:solidFill>
                <a:ea typeface="ＭＳ Ｐゴシック" charset="-128"/>
              </a:rPr>
              <a:t>Warm Up</a:t>
            </a:r>
          </a:p>
        </p:txBody>
      </p:sp>
      <p:sp>
        <p:nvSpPr>
          <p:cNvPr id="30723" name="White Background"/>
          <p:cNvSpPr>
            <a:spLocks noChangeArrowheads="1"/>
          </p:cNvSpPr>
          <p:nvPr/>
        </p:nvSpPr>
        <p:spPr bwMode="auto">
          <a:xfrm>
            <a:off x="228600" y="1905000"/>
            <a:ext cx="8686800" cy="3810000"/>
          </a:xfrm>
          <a:prstGeom prst="roundRect">
            <a:avLst>
              <a:gd name="adj" fmla="val 7954"/>
            </a:avLst>
          </a:prstGeom>
          <a:solidFill>
            <a:schemeClr val="bg1">
              <a:lumMod val="95000"/>
            </a:schemeClr>
          </a:solidFill>
          <a:ln w="38100">
            <a:solidFill>
              <a:schemeClr val="accent1">
                <a:lumMod val="50000"/>
              </a:schemeClr>
            </a:solidFill>
            <a:round/>
            <a:headEnd/>
            <a:tailEnd/>
          </a:ln>
        </p:spPr>
        <p:txBody>
          <a:bodyPr wrap="none" anchor="ctr"/>
          <a:lstStyle/>
          <a:p>
            <a:pPr>
              <a:defRPr/>
            </a:pPr>
            <a:endParaRPr lang="en-US"/>
          </a:p>
        </p:txBody>
      </p:sp>
      <p:sp>
        <p:nvSpPr>
          <p:cNvPr id="6" name="Agenda Link">
            <a:hlinkClick r:id="rId3" action="ppaction://hlinksldjump"/>
          </p:cNvPr>
          <p:cNvSpPr txBox="1"/>
          <p:nvPr/>
        </p:nvSpPr>
        <p:spPr>
          <a:xfrm>
            <a:off x="7620000" y="6016625"/>
            <a:ext cx="1016000" cy="419100"/>
          </a:xfrm>
          <a:prstGeom prst="rect">
            <a:avLst/>
          </a:prstGeom>
        </p:spPr>
        <p:txBody>
          <a:bodyPr wrap="none" anchor="ctr">
            <a:normAutofit/>
          </a:bodyPr>
          <a:lstStyle/>
          <a:p>
            <a:pPr fontAlgn="auto">
              <a:spcAft>
                <a:spcPts val="0"/>
              </a:spcAft>
              <a:defRPr/>
            </a:pPr>
            <a:r>
              <a:rPr lang="en-US" b="1" dirty="0" smtClean="0">
                <a:solidFill>
                  <a:schemeClr val="bg1"/>
                </a:solidFill>
                <a:latin typeface="Perpetua" pitchFamily="18" charset="0"/>
                <a:ea typeface="+mj-ea"/>
                <a:cs typeface="+mj-cs"/>
              </a:rPr>
              <a:t>Version 2</a:t>
            </a:r>
            <a:endParaRPr lang="en-US" b="1" dirty="0">
              <a:solidFill>
                <a:schemeClr val="bg1"/>
              </a:solidFill>
              <a:latin typeface="Perpetua" pitchFamily="18" charset="0"/>
              <a:ea typeface="+mj-ea"/>
              <a:cs typeface="+mj-cs"/>
            </a:endParaRPr>
          </a:p>
        </p:txBody>
      </p:sp>
      <p:sp>
        <p:nvSpPr>
          <p:cNvPr id="19463"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CB77F40D-E1E8-4A4A-AC88-67350DD906E5}" type="slidenum">
              <a:rPr lang="en-US" smtClean="0">
                <a:solidFill>
                  <a:schemeClr val="bg1"/>
                </a:solidFill>
              </a:rPr>
              <a:pPr algn="ctr" eaLnBrk="1" hangingPunct="1"/>
              <a:t>6</a:t>
            </a:fld>
            <a:endParaRPr lang="en-US" smtClean="0">
              <a:solidFill>
                <a:schemeClr val="bg1"/>
              </a:solidFill>
            </a:endParaRPr>
          </a:p>
        </p:txBody>
      </p:sp>
      <p:grpSp>
        <p:nvGrpSpPr>
          <p:cNvPr id="19464" name="Group 7"/>
          <p:cNvGrpSpPr>
            <a:grpSpLocks/>
          </p:cNvGrpSpPr>
          <p:nvPr/>
        </p:nvGrpSpPr>
        <p:grpSpPr bwMode="auto">
          <a:xfrm>
            <a:off x="609600" y="6413500"/>
            <a:ext cx="7402513" cy="387350"/>
            <a:chOff x="609600" y="6414018"/>
            <a:chExt cx="7401771" cy="386725"/>
          </a:xfrm>
        </p:grpSpPr>
        <p:pic>
          <p:nvPicPr>
            <p:cNvPr id="19465" name="Picture 8" descr="blu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6" name="Picture 9" descr="red.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7" name="Picture 10" descr="black.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Objective"/>
          <p:cNvSpPr txBox="1"/>
          <p:nvPr/>
        </p:nvSpPr>
        <p:spPr>
          <a:xfrm>
            <a:off x="365125" y="487364"/>
            <a:ext cx="8550275" cy="1417636"/>
          </a:xfrm>
          <a:prstGeom prst="rect">
            <a:avLst/>
          </a:prstGeom>
        </p:spPr>
        <p:txBody>
          <a:bodyPr anchor="ctr">
            <a:normAutofit fontScale="92500" lnSpcReduction="10000"/>
          </a:bodyPr>
          <a:lstStyle/>
          <a:p>
            <a:pPr fontAlgn="auto">
              <a:spcAft>
                <a:spcPts val="0"/>
              </a:spcAft>
              <a:defRPr/>
            </a:pPr>
            <a:r>
              <a:rPr lang="en-US" sz="2400" b="1" i="1" dirty="0" smtClean="0">
                <a:solidFill>
                  <a:schemeClr val="accent1">
                    <a:lumMod val="50000"/>
                  </a:schemeClr>
                </a:solidFill>
                <a:latin typeface="Calibri" pitchFamily="34" charset="0"/>
                <a:ea typeface="+mn-ea"/>
                <a:cs typeface="Arial" charset="0"/>
              </a:rPr>
              <a:t>CONTENT </a:t>
            </a:r>
            <a:r>
              <a:rPr lang="en-US" sz="2400" b="1" i="1" dirty="0">
                <a:solidFill>
                  <a:schemeClr val="accent1">
                    <a:lumMod val="50000"/>
                  </a:schemeClr>
                </a:solidFill>
                <a:latin typeface="Calibri" pitchFamily="34" charset="0"/>
                <a:ea typeface="+mn-ea"/>
                <a:cs typeface="Arial" charset="0"/>
              </a:rPr>
              <a:t>OBJECTIVE: You will be able to measure the side lengths of a polygon on the coordinate </a:t>
            </a:r>
            <a:r>
              <a:rPr lang="en-US" sz="2400" b="1" i="1" dirty="0" smtClean="0">
                <a:solidFill>
                  <a:schemeClr val="accent1">
                    <a:lumMod val="50000"/>
                  </a:schemeClr>
                </a:solidFill>
                <a:latin typeface="Calibri" pitchFamily="34" charset="0"/>
                <a:ea typeface="+mn-ea"/>
                <a:cs typeface="Arial" charset="0"/>
              </a:rPr>
              <a:t>plane without counting.</a:t>
            </a:r>
          </a:p>
          <a:p>
            <a:pPr fontAlgn="auto">
              <a:spcAft>
                <a:spcPts val="0"/>
              </a:spcAft>
              <a:defRPr/>
            </a:pPr>
            <a:r>
              <a:rPr lang="en-US" sz="2400" b="1" i="1" dirty="0">
                <a:solidFill>
                  <a:schemeClr val="accent1">
                    <a:lumMod val="50000"/>
                  </a:schemeClr>
                </a:solidFill>
                <a:latin typeface="Calibri" pitchFamily="34" charset="0"/>
                <a:ea typeface="+mn-ea"/>
                <a:cs typeface="Arial" charset="0"/>
              </a:rPr>
              <a:t>LANGUAGE OBJECTIVE: Students will </a:t>
            </a:r>
            <a:r>
              <a:rPr lang="en-US" sz="2400" b="1" i="1" dirty="0" smtClean="0">
                <a:solidFill>
                  <a:schemeClr val="accent1">
                    <a:lumMod val="50000"/>
                  </a:schemeClr>
                </a:solidFill>
                <a:latin typeface="Calibri" pitchFamily="34" charset="0"/>
                <a:ea typeface="+mn-ea"/>
                <a:cs typeface="Arial" charset="0"/>
              </a:rPr>
              <a:t>talk about the x- and y-coordinates of points. </a:t>
            </a:r>
            <a:endParaRPr lang="en-US" sz="2400" dirty="0">
              <a:latin typeface="Perpetua" pitchFamily="18" charset="0"/>
              <a:ea typeface="+mj-ea"/>
              <a:cs typeface="+mj-cs"/>
            </a:endParaRPr>
          </a:p>
        </p:txBody>
      </p:sp>
      <p:sp>
        <p:nvSpPr>
          <p:cNvPr id="13" name="Agenda Link">
            <a:hlinkClick r:id="rId7" action="ppaction://hlinksldjump"/>
          </p:cNvPr>
          <p:cNvSpPr txBox="1"/>
          <p:nvPr/>
        </p:nvSpPr>
        <p:spPr>
          <a:xfrm>
            <a:off x="2819400" y="6042130"/>
            <a:ext cx="1016000" cy="419100"/>
          </a:xfrm>
          <a:prstGeom prst="rect">
            <a:avLst/>
          </a:prstGeom>
        </p:spPr>
        <p:txBody>
          <a:bodyPr wrap="none" anchor="ctr">
            <a:normAutofit/>
          </a:bodyPr>
          <a:lstStyle/>
          <a:p>
            <a:pPr fontAlgn="auto">
              <a:spcAft>
                <a:spcPts val="0"/>
              </a:spcAft>
              <a:defRPr/>
            </a:pPr>
            <a:r>
              <a:rPr lang="en-US" b="1" dirty="0" smtClean="0">
                <a:solidFill>
                  <a:schemeClr val="bg1"/>
                </a:solidFill>
                <a:latin typeface="Perpetua" pitchFamily="18" charset="0"/>
                <a:ea typeface="+mj-ea"/>
                <a:cs typeface="+mj-cs"/>
              </a:rPr>
              <a:t>Answer</a:t>
            </a:r>
            <a:endParaRPr lang="en-US" b="1" dirty="0">
              <a:solidFill>
                <a:schemeClr val="bg1"/>
              </a:solidFill>
              <a:latin typeface="Perpetua" pitchFamily="18" charset="0"/>
              <a:ea typeface="+mj-ea"/>
              <a:cs typeface="+mj-cs"/>
            </a:endParaRPr>
          </a:p>
        </p:txBody>
      </p:sp>
      <p:sp>
        <p:nvSpPr>
          <p:cNvPr id="2" name="Rectangle 1"/>
          <p:cNvSpPr/>
          <p:nvPr/>
        </p:nvSpPr>
        <p:spPr>
          <a:xfrm>
            <a:off x="365125" y="2090172"/>
            <a:ext cx="3276600" cy="3046988"/>
          </a:xfrm>
          <a:prstGeom prst="rect">
            <a:avLst/>
          </a:prstGeom>
        </p:spPr>
        <p:txBody>
          <a:bodyPr wrap="square">
            <a:spAutoFit/>
          </a:bodyPr>
          <a:lstStyle/>
          <a:p>
            <a:r>
              <a:rPr lang="en-US" sz="2400" dirty="0"/>
              <a:t>Find the length of the line </a:t>
            </a:r>
            <a:r>
              <a:rPr lang="en-US" sz="2400" dirty="0" smtClean="0"/>
              <a:t>segment. </a:t>
            </a:r>
          </a:p>
          <a:p>
            <a:endParaRPr lang="en-US" sz="2400" dirty="0"/>
          </a:p>
          <a:p>
            <a:r>
              <a:rPr lang="en-US" sz="2400" dirty="0" smtClean="0"/>
              <a:t>Then </a:t>
            </a:r>
            <a:r>
              <a:rPr lang="en-US" sz="2400" dirty="0"/>
              <a:t>write a paragraph explaining how you found the line segment. Be specific and include all details. </a:t>
            </a:r>
          </a:p>
        </p:txBody>
      </p:sp>
      <p:pic>
        <p:nvPicPr>
          <p:cNvPr id="15" name="Picture 14"/>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055429" y="1953892"/>
            <a:ext cx="4097971" cy="3756256"/>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1" name="Objective Background"/>
          <p:cNvSpPr>
            <a:spLocks noChangeArrowheads="1"/>
          </p:cNvSpPr>
          <p:nvPr/>
        </p:nvSpPr>
        <p:spPr bwMode="auto">
          <a:xfrm>
            <a:off x="228600" y="381000"/>
            <a:ext cx="8686800" cy="1524000"/>
          </a:xfrm>
          <a:prstGeom prst="roundRect">
            <a:avLst>
              <a:gd name="adj" fmla="val 25000"/>
            </a:avLst>
          </a:prstGeom>
          <a:solidFill>
            <a:schemeClr val="bg1">
              <a:lumMod val="95000"/>
            </a:schemeClr>
          </a:solidFill>
          <a:ln w="38100">
            <a:solidFill>
              <a:schemeClr val="accent1">
                <a:lumMod val="50000"/>
              </a:schemeClr>
            </a:solidFill>
            <a:round/>
            <a:headEnd/>
            <a:tailEnd/>
          </a:ln>
        </p:spPr>
        <p:txBody>
          <a:bodyPr wrap="none" anchor="ctr"/>
          <a:lstStyle/>
          <a:p>
            <a:pPr>
              <a:defRPr/>
            </a:pPr>
            <a:endParaRPr lang="en-US" sz="2000" b="1">
              <a:solidFill>
                <a:srgbClr val="FFFF00"/>
              </a:solidFill>
            </a:endParaRPr>
          </a:p>
        </p:txBody>
      </p:sp>
      <p:sp>
        <p:nvSpPr>
          <p:cNvPr id="19459" name="Page Title"/>
          <p:cNvSpPr>
            <a:spLocks noGrp="1"/>
          </p:cNvSpPr>
          <p:nvPr>
            <p:ph type="title" idx="4294967295"/>
          </p:nvPr>
        </p:nvSpPr>
        <p:spPr>
          <a:xfrm>
            <a:off x="152400" y="-152400"/>
            <a:ext cx="8229600" cy="639763"/>
          </a:xfrm>
        </p:spPr>
        <p:txBody>
          <a:bodyPr/>
          <a:lstStyle/>
          <a:p>
            <a:pPr algn="l"/>
            <a:r>
              <a:rPr lang="en-US" sz="3200" b="1" dirty="0" smtClean="0">
                <a:solidFill>
                  <a:schemeClr val="bg1"/>
                </a:solidFill>
                <a:ea typeface="ＭＳ Ｐゴシック" charset="-128"/>
              </a:rPr>
              <a:t>Warm Up (version 2)</a:t>
            </a:r>
          </a:p>
        </p:txBody>
      </p:sp>
      <p:sp>
        <p:nvSpPr>
          <p:cNvPr id="30723" name="White Background"/>
          <p:cNvSpPr>
            <a:spLocks noChangeArrowheads="1"/>
          </p:cNvSpPr>
          <p:nvPr/>
        </p:nvSpPr>
        <p:spPr bwMode="auto">
          <a:xfrm>
            <a:off x="228600" y="1905000"/>
            <a:ext cx="8686800" cy="3810000"/>
          </a:xfrm>
          <a:prstGeom prst="roundRect">
            <a:avLst>
              <a:gd name="adj" fmla="val 7954"/>
            </a:avLst>
          </a:prstGeom>
          <a:solidFill>
            <a:schemeClr val="bg1">
              <a:lumMod val="95000"/>
            </a:schemeClr>
          </a:solidFill>
          <a:ln w="38100">
            <a:solidFill>
              <a:schemeClr val="accent1">
                <a:lumMod val="50000"/>
              </a:schemeClr>
            </a:solidFill>
            <a:round/>
            <a:headEnd/>
            <a:tailEnd/>
          </a:ln>
        </p:spPr>
        <p:txBody>
          <a:bodyPr wrap="none" anchor="ctr"/>
          <a:lstStyle/>
          <a:p>
            <a:pPr>
              <a:defRPr/>
            </a:pPr>
            <a:endParaRPr lang="en-US"/>
          </a:p>
        </p:txBody>
      </p:sp>
      <p:sp>
        <p:nvSpPr>
          <p:cNvPr id="19463"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CB77F40D-E1E8-4A4A-AC88-67350DD906E5}" type="slidenum">
              <a:rPr lang="en-US" smtClean="0">
                <a:solidFill>
                  <a:schemeClr val="bg1"/>
                </a:solidFill>
              </a:rPr>
              <a:pPr algn="ctr" eaLnBrk="1" hangingPunct="1"/>
              <a:t>7</a:t>
            </a:fld>
            <a:endParaRPr lang="en-US" smtClean="0">
              <a:solidFill>
                <a:schemeClr val="bg1"/>
              </a:solidFill>
            </a:endParaRPr>
          </a:p>
        </p:txBody>
      </p:sp>
      <p:grpSp>
        <p:nvGrpSpPr>
          <p:cNvPr id="19464" name="Group 7"/>
          <p:cNvGrpSpPr>
            <a:grpSpLocks/>
          </p:cNvGrpSpPr>
          <p:nvPr/>
        </p:nvGrpSpPr>
        <p:grpSpPr bwMode="auto">
          <a:xfrm>
            <a:off x="609600" y="6413500"/>
            <a:ext cx="7402513" cy="387350"/>
            <a:chOff x="609600" y="6414018"/>
            <a:chExt cx="7401771" cy="386725"/>
          </a:xfrm>
        </p:grpSpPr>
        <p:pic>
          <p:nvPicPr>
            <p:cNvPr id="19465" name="Picture 8" descr="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6" name="Picture 9" descr="red.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7" name="Picture 10" descr="black.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Objective"/>
          <p:cNvSpPr txBox="1"/>
          <p:nvPr/>
        </p:nvSpPr>
        <p:spPr>
          <a:xfrm>
            <a:off x="365125" y="487364"/>
            <a:ext cx="8550275" cy="1417636"/>
          </a:xfrm>
          <a:prstGeom prst="rect">
            <a:avLst/>
          </a:prstGeom>
        </p:spPr>
        <p:txBody>
          <a:bodyPr anchor="ctr">
            <a:normAutofit fontScale="92500" lnSpcReduction="10000"/>
          </a:bodyPr>
          <a:lstStyle/>
          <a:p>
            <a:pPr fontAlgn="auto">
              <a:spcAft>
                <a:spcPts val="0"/>
              </a:spcAft>
              <a:defRPr/>
            </a:pPr>
            <a:r>
              <a:rPr lang="en-US" sz="2400" b="1" i="1" dirty="0" smtClean="0">
                <a:solidFill>
                  <a:schemeClr val="accent1">
                    <a:lumMod val="50000"/>
                  </a:schemeClr>
                </a:solidFill>
                <a:latin typeface="Calibri" pitchFamily="34" charset="0"/>
                <a:ea typeface="+mn-ea"/>
                <a:cs typeface="Arial" charset="0"/>
              </a:rPr>
              <a:t>CONTENT </a:t>
            </a:r>
            <a:r>
              <a:rPr lang="en-US" sz="2400" b="1" i="1" dirty="0">
                <a:solidFill>
                  <a:schemeClr val="accent1">
                    <a:lumMod val="50000"/>
                  </a:schemeClr>
                </a:solidFill>
                <a:latin typeface="Calibri" pitchFamily="34" charset="0"/>
                <a:ea typeface="+mn-ea"/>
                <a:cs typeface="Arial" charset="0"/>
              </a:rPr>
              <a:t>OBJECTIVE: You will be able to measure the side lengths of a polygon on the coordinate </a:t>
            </a:r>
            <a:r>
              <a:rPr lang="en-US" sz="2400" b="1" i="1" dirty="0" smtClean="0">
                <a:solidFill>
                  <a:schemeClr val="accent1">
                    <a:lumMod val="50000"/>
                  </a:schemeClr>
                </a:solidFill>
                <a:latin typeface="Calibri" pitchFamily="34" charset="0"/>
                <a:ea typeface="+mn-ea"/>
                <a:cs typeface="Arial" charset="0"/>
              </a:rPr>
              <a:t>plane without counting.</a:t>
            </a:r>
          </a:p>
          <a:p>
            <a:pPr fontAlgn="auto">
              <a:spcAft>
                <a:spcPts val="0"/>
              </a:spcAft>
              <a:defRPr/>
            </a:pPr>
            <a:r>
              <a:rPr lang="en-US" sz="2400" b="1" i="1" dirty="0">
                <a:solidFill>
                  <a:schemeClr val="accent1">
                    <a:lumMod val="50000"/>
                  </a:schemeClr>
                </a:solidFill>
                <a:latin typeface="Calibri" pitchFamily="34" charset="0"/>
                <a:ea typeface="+mn-ea"/>
                <a:cs typeface="Arial" charset="0"/>
              </a:rPr>
              <a:t>LANGUAGE OBJECTIVE: Students will </a:t>
            </a:r>
            <a:r>
              <a:rPr lang="en-US" sz="2400" b="1" i="1" dirty="0" smtClean="0">
                <a:solidFill>
                  <a:schemeClr val="accent1">
                    <a:lumMod val="50000"/>
                  </a:schemeClr>
                </a:solidFill>
                <a:latin typeface="Calibri" pitchFamily="34" charset="0"/>
                <a:ea typeface="+mn-ea"/>
                <a:cs typeface="Arial" charset="0"/>
              </a:rPr>
              <a:t>talk about the x- and y-coordinates of points. </a:t>
            </a:r>
            <a:endParaRPr lang="en-US" sz="2400" dirty="0">
              <a:latin typeface="Perpetua" pitchFamily="18" charset="0"/>
              <a:ea typeface="+mj-ea"/>
              <a:cs typeface="+mj-cs"/>
            </a:endParaRPr>
          </a:p>
        </p:txBody>
      </p:sp>
      <p:sp>
        <p:nvSpPr>
          <p:cNvPr id="13" name="Agenda Link">
            <a:hlinkClick r:id="rId6" action="ppaction://hlinksldjump"/>
          </p:cNvPr>
          <p:cNvSpPr txBox="1"/>
          <p:nvPr/>
        </p:nvSpPr>
        <p:spPr>
          <a:xfrm>
            <a:off x="2819400" y="6042130"/>
            <a:ext cx="1016000" cy="419100"/>
          </a:xfrm>
          <a:prstGeom prst="rect">
            <a:avLst/>
          </a:prstGeom>
        </p:spPr>
        <p:txBody>
          <a:bodyPr wrap="none" anchor="ctr">
            <a:normAutofit/>
          </a:bodyPr>
          <a:lstStyle/>
          <a:p>
            <a:pPr fontAlgn="auto">
              <a:spcAft>
                <a:spcPts val="0"/>
              </a:spcAft>
              <a:defRPr/>
            </a:pPr>
            <a:r>
              <a:rPr lang="en-US" b="1" dirty="0" smtClean="0">
                <a:solidFill>
                  <a:schemeClr val="bg1"/>
                </a:solidFill>
                <a:latin typeface="Perpetua" pitchFamily="18" charset="0"/>
                <a:ea typeface="+mj-ea"/>
                <a:cs typeface="+mj-cs"/>
              </a:rPr>
              <a:t>Answer</a:t>
            </a:r>
            <a:endParaRPr lang="en-US" b="1" dirty="0">
              <a:solidFill>
                <a:schemeClr val="bg1"/>
              </a:solidFill>
              <a:latin typeface="Perpetua" pitchFamily="18" charset="0"/>
              <a:ea typeface="+mj-ea"/>
              <a:cs typeface="+mj-cs"/>
            </a:endParaRPr>
          </a:p>
        </p:txBody>
      </p:sp>
      <p:sp>
        <p:nvSpPr>
          <p:cNvPr id="2" name="Rectangle 1"/>
          <p:cNvSpPr/>
          <p:nvPr/>
        </p:nvSpPr>
        <p:spPr>
          <a:xfrm>
            <a:off x="365125" y="2090172"/>
            <a:ext cx="3276600" cy="3046988"/>
          </a:xfrm>
          <a:prstGeom prst="rect">
            <a:avLst/>
          </a:prstGeom>
        </p:spPr>
        <p:txBody>
          <a:bodyPr wrap="square">
            <a:spAutoFit/>
          </a:bodyPr>
          <a:lstStyle/>
          <a:p>
            <a:r>
              <a:rPr lang="en-US" sz="2400" dirty="0"/>
              <a:t>Find the length of the line </a:t>
            </a:r>
            <a:r>
              <a:rPr lang="en-US" sz="2400" dirty="0" smtClean="0"/>
              <a:t>segment. </a:t>
            </a:r>
          </a:p>
          <a:p>
            <a:endParaRPr lang="en-US" sz="2400" dirty="0"/>
          </a:p>
          <a:p>
            <a:r>
              <a:rPr lang="en-US" sz="2400" dirty="0" smtClean="0"/>
              <a:t>Then </a:t>
            </a:r>
            <a:r>
              <a:rPr lang="en-US" sz="2400" dirty="0"/>
              <a:t>write a paragraph explaining how you found the line segment. Be specific and include all details. </a:t>
            </a:r>
          </a:p>
        </p:txBody>
      </p:sp>
      <p:pic>
        <p:nvPicPr>
          <p:cNvPr id="16" name="Picture 15"/>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038600" y="1924111"/>
            <a:ext cx="4135755" cy="3790889"/>
          </a:xfrm>
          <a:prstGeom prst="rect">
            <a:avLst/>
          </a:prstGeom>
          <a:noFill/>
          <a:ln>
            <a:noFill/>
          </a:ln>
        </p:spPr>
      </p:pic>
    </p:spTree>
    <p:extLst>
      <p:ext uri="{BB962C8B-B14F-4D97-AF65-F5344CB8AC3E}">
        <p14:creationId xmlns:p14="http://schemas.microsoft.com/office/powerpoint/2010/main" val="16678315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1" name="Objective Background"/>
          <p:cNvSpPr>
            <a:spLocks noChangeArrowheads="1"/>
          </p:cNvSpPr>
          <p:nvPr/>
        </p:nvSpPr>
        <p:spPr bwMode="auto">
          <a:xfrm>
            <a:off x="228600" y="381000"/>
            <a:ext cx="8686800" cy="1524000"/>
          </a:xfrm>
          <a:prstGeom prst="roundRect">
            <a:avLst>
              <a:gd name="adj" fmla="val 25000"/>
            </a:avLst>
          </a:prstGeom>
          <a:solidFill>
            <a:schemeClr val="bg1">
              <a:lumMod val="95000"/>
            </a:schemeClr>
          </a:solidFill>
          <a:ln w="38100">
            <a:solidFill>
              <a:schemeClr val="accent1">
                <a:lumMod val="50000"/>
              </a:schemeClr>
            </a:solidFill>
            <a:round/>
            <a:headEnd/>
            <a:tailEnd/>
          </a:ln>
        </p:spPr>
        <p:txBody>
          <a:bodyPr wrap="none" anchor="ctr"/>
          <a:lstStyle/>
          <a:p>
            <a:pPr>
              <a:defRPr/>
            </a:pPr>
            <a:endParaRPr lang="en-US" sz="2000" b="1">
              <a:solidFill>
                <a:srgbClr val="FFFF00"/>
              </a:solidFill>
            </a:endParaRPr>
          </a:p>
        </p:txBody>
      </p:sp>
      <p:sp>
        <p:nvSpPr>
          <p:cNvPr id="19459" name="Page Title"/>
          <p:cNvSpPr>
            <a:spLocks noGrp="1"/>
          </p:cNvSpPr>
          <p:nvPr>
            <p:ph type="title" idx="4294967295"/>
          </p:nvPr>
        </p:nvSpPr>
        <p:spPr>
          <a:xfrm>
            <a:off x="152400" y="-152400"/>
            <a:ext cx="8229600" cy="639763"/>
          </a:xfrm>
        </p:spPr>
        <p:txBody>
          <a:bodyPr/>
          <a:lstStyle/>
          <a:p>
            <a:pPr algn="l"/>
            <a:r>
              <a:rPr lang="en-US" sz="3200" b="1" dirty="0" smtClean="0">
                <a:solidFill>
                  <a:schemeClr val="bg1"/>
                </a:solidFill>
                <a:ea typeface="ＭＳ Ｐゴシック" charset="-128"/>
              </a:rPr>
              <a:t>Warm Up (version 2, Answer)</a:t>
            </a:r>
          </a:p>
        </p:txBody>
      </p:sp>
      <p:sp>
        <p:nvSpPr>
          <p:cNvPr id="30723" name="White Background"/>
          <p:cNvSpPr>
            <a:spLocks noChangeArrowheads="1"/>
          </p:cNvSpPr>
          <p:nvPr/>
        </p:nvSpPr>
        <p:spPr bwMode="auto">
          <a:xfrm>
            <a:off x="228600" y="1905000"/>
            <a:ext cx="8686800" cy="3810000"/>
          </a:xfrm>
          <a:prstGeom prst="roundRect">
            <a:avLst>
              <a:gd name="adj" fmla="val 7954"/>
            </a:avLst>
          </a:prstGeom>
          <a:solidFill>
            <a:schemeClr val="bg1">
              <a:lumMod val="95000"/>
            </a:schemeClr>
          </a:solidFill>
          <a:ln w="38100">
            <a:solidFill>
              <a:schemeClr val="accent1">
                <a:lumMod val="50000"/>
              </a:schemeClr>
            </a:solidFill>
            <a:round/>
            <a:headEnd/>
            <a:tailEnd/>
          </a:ln>
        </p:spPr>
        <p:txBody>
          <a:bodyPr wrap="none" anchor="ctr"/>
          <a:lstStyle/>
          <a:p>
            <a:pPr>
              <a:defRPr/>
            </a:pPr>
            <a:endParaRPr lang="en-US"/>
          </a:p>
        </p:txBody>
      </p:sp>
      <p:sp>
        <p:nvSpPr>
          <p:cNvPr id="6" name="Agenda Link">
            <a:hlinkClick r:id="rId3" action="ppaction://hlinksldjump"/>
          </p:cNvPr>
          <p:cNvSpPr txBox="1"/>
          <p:nvPr/>
        </p:nvSpPr>
        <p:spPr>
          <a:xfrm>
            <a:off x="7620000" y="6016625"/>
            <a:ext cx="1016000" cy="419100"/>
          </a:xfrm>
          <a:prstGeom prst="rect">
            <a:avLst/>
          </a:prstGeom>
        </p:spPr>
        <p:txBody>
          <a:bodyPr wrap="none" anchor="ctr">
            <a:normAutofit/>
          </a:bodyPr>
          <a:lstStyle/>
          <a:p>
            <a:pPr fontAlgn="auto">
              <a:spcAft>
                <a:spcPts val="0"/>
              </a:spcAft>
              <a:defRPr/>
            </a:pPr>
            <a:r>
              <a:rPr lang="en-US" b="1" dirty="0" smtClean="0">
                <a:solidFill>
                  <a:schemeClr val="bg1"/>
                </a:solidFill>
                <a:latin typeface="Perpetua" pitchFamily="18" charset="0"/>
                <a:ea typeface="+mj-ea"/>
                <a:cs typeface="+mj-cs"/>
              </a:rPr>
              <a:t>Version 2</a:t>
            </a:r>
            <a:endParaRPr lang="en-US" b="1" dirty="0">
              <a:solidFill>
                <a:schemeClr val="bg1"/>
              </a:solidFill>
              <a:latin typeface="Perpetua" pitchFamily="18" charset="0"/>
              <a:ea typeface="+mj-ea"/>
              <a:cs typeface="+mj-cs"/>
            </a:endParaRPr>
          </a:p>
        </p:txBody>
      </p:sp>
      <p:sp>
        <p:nvSpPr>
          <p:cNvPr id="19463"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CB77F40D-E1E8-4A4A-AC88-67350DD906E5}" type="slidenum">
              <a:rPr lang="en-US" smtClean="0">
                <a:solidFill>
                  <a:schemeClr val="bg1"/>
                </a:solidFill>
              </a:rPr>
              <a:pPr algn="ctr" eaLnBrk="1" hangingPunct="1"/>
              <a:t>8</a:t>
            </a:fld>
            <a:endParaRPr lang="en-US" smtClean="0">
              <a:solidFill>
                <a:schemeClr val="bg1"/>
              </a:solidFill>
            </a:endParaRPr>
          </a:p>
        </p:txBody>
      </p:sp>
      <p:grpSp>
        <p:nvGrpSpPr>
          <p:cNvPr id="19464" name="Group 7"/>
          <p:cNvGrpSpPr>
            <a:grpSpLocks/>
          </p:cNvGrpSpPr>
          <p:nvPr/>
        </p:nvGrpSpPr>
        <p:grpSpPr bwMode="auto">
          <a:xfrm>
            <a:off x="609600" y="6413500"/>
            <a:ext cx="7402513" cy="387350"/>
            <a:chOff x="609600" y="6414018"/>
            <a:chExt cx="7401771" cy="386725"/>
          </a:xfrm>
        </p:grpSpPr>
        <p:pic>
          <p:nvPicPr>
            <p:cNvPr id="19465" name="Picture 8" descr="blu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6" name="Picture 9" descr="red.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7" name="Picture 10" descr="black.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Objective"/>
          <p:cNvSpPr txBox="1"/>
          <p:nvPr/>
        </p:nvSpPr>
        <p:spPr>
          <a:xfrm>
            <a:off x="365125" y="487364"/>
            <a:ext cx="8550275" cy="1417636"/>
          </a:xfrm>
          <a:prstGeom prst="rect">
            <a:avLst/>
          </a:prstGeom>
        </p:spPr>
        <p:txBody>
          <a:bodyPr anchor="ctr">
            <a:normAutofit fontScale="92500" lnSpcReduction="10000"/>
          </a:bodyPr>
          <a:lstStyle/>
          <a:p>
            <a:pPr fontAlgn="auto">
              <a:spcAft>
                <a:spcPts val="0"/>
              </a:spcAft>
              <a:defRPr/>
            </a:pPr>
            <a:r>
              <a:rPr lang="en-US" sz="2400" b="1" i="1" dirty="0" smtClean="0">
                <a:solidFill>
                  <a:schemeClr val="accent1">
                    <a:lumMod val="50000"/>
                  </a:schemeClr>
                </a:solidFill>
                <a:latin typeface="Calibri" pitchFamily="34" charset="0"/>
                <a:ea typeface="+mn-ea"/>
                <a:cs typeface="Arial" charset="0"/>
              </a:rPr>
              <a:t>CONTENT </a:t>
            </a:r>
            <a:r>
              <a:rPr lang="en-US" sz="2400" b="1" i="1" dirty="0">
                <a:solidFill>
                  <a:schemeClr val="accent1">
                    <a:lumMod val="50000"/>
                  </a:schemeClr>
                </a:solidFill>
                <a:latin typeface="Calibri" pitchFamily="34" charset="0"/>
                <a:ea typeface="+mn-ea"/>
                <a:cs typeface="Arial" charset="0"/>
              </a:rPr>
              <a:t>OBJECTIVE: You will be able to measure the side lengths of a polygon on the coordinate </a:t>
            </a:r>
            <a:r>
              <a:rPr lang="en-US" sz="2400" b="1" i="1" dirty="0" smtClean="0">
                <a:solidFill>
                  <a:schemeClr val="accent1">
                    <a:lumMod val="50000"/>
                  </a:schemeClr>
                </a:solidFill>
                <a:latin typeface="Calibri" pitchFamily="34" charset="0"/>
                <a:ea typeface="+mn-ea"/>
                <a:cs typeface="Arial" charset="0"/>
              </a:rPr>
              <a:t>plane without counting.</a:t>
            </a:r>
          </a:p>
          <a:p>
            <a:pPr fontAlgn="auto">
              <a:spcAft>
                <a:spcPts val="0"/>
              </a:spcAft>
              <a:defRPr/>
            </a:pPr>
            <a:r>
              <a:rPr lang="en-US" sz="2400" b="1" i="1" dirty="0">
                <a:solidFill>
                  <a:schemeClr val="accent1">
                    <a:lumMod val="50000"/>
                  </a:schemeClr>
                </a:solidFill>
                <a:latin typeface="Calibri" pitchFamily="34" charset="0"/>
                <a:ea typeface="+mn-ea"/>
                <a:cs typeface="Arial" charset="0"/>
              </a:rPr>
              <a:t>LANGUAGE OBJECTIVE: Students will </a:t>
            </a:r>
            <a:r>
              <a:rPr lang="en-US" sz="2400" b="1" i="1" dirty="0" smtClean="0">
                <a:solidFill>
                  <a:schemeClr val="accent1">
                    <a:lumMod val="50000"/>
                  </a:schemeClr>
                </a:solidFill>
                <a:latin typeface="Calibri" pitchFamily="34" charset="0"/>
                <a:ea typeface="+mn-ea"/>
                <a:cs typeface="Arial" charset="0"/>
              </a:rPr>
              <a:t>talk about the x- and y-coordinates of points. </a:t>
            </a:r>
            <a:endParaRPr lang="en-US" sz="2400" dirty="0">
              <a:latin typeface="Perpetua" pitchFamily="18" charset="0"/>
              <a:ea typeface="+mj-ea"/>
              <a:cs typeface="+mj-cs"/>
            </a:endParaRPr>
          </a:p>
        </p:txBody>
      </p:sp>
      <p:sp>
        <p:nvSpPr>
          <p:cNvPr id="2" name="Rectangle 1"/>
          <p:cNvSpPr/>
          <p:nvPr/>
        </p:nvSpPr>
        <p:spPr>
          <a:xfrm>
            <a:off x="365124" y="1923158"/>
            <a:ext cx="4130675" cy="3785652"/>
          </a:xfrm>
          <a:prstGeom prst="rect">
            <a:avLst/>
          </a:prstGeom>
        </p:spPr>
        <p:txBody>
          <a:bodyPr wrap="square">
            <a:spAutoFit/>
          </a:bodyPr>
          <a:lstStyle/>
          <a:p>
            <a:r>
              <a:rPr lang="en-US" sz="2400" dirty="0" smtClean="0"/>
              <a:t>Length = 9 units</a:t>
            </a:r>
          </a:p>
          <a:p>
            <a:r>
              <a:rPr lang="en-US" sz="2400" b="1" dirty="0" smtClean="0"/>
              <a:t>Explanation:</a:t>
            </a:r>
          </a:p>
          <a:p>
            <a:pPr marL="342900" indent="-342900">
              <a:buFont typeface="Arial"/>
              <a:buChar char="•"/>
            </a:pPr>
            <a:r>
              <a:rPr lang="en-US" sz="2400" dirty="0" smtClean="0"/>
              <a:t>Determine scale of axis. This tell you how to skip count.</a:t>
            </a:r>
          </a:p>
          <a:p>
            <a:pPr marL="342900" indent="-342900">
              <a:buFont typeface="Arial"/>
              <a:buChar char="•"/>
            </a:pPr>
            <a:r>
              <a:rPr lang="en-US" sz="2400" dirty="0" smtClean="0"/>
              <a:t>Start at one endpoint and skip count to the other endpoint. </a:t>
            </a:r>
          </a:p>
          <a:p>
            <a:pPr marL="342900" indent="-342900">
              <a:buFont typeface="Arial"/>
              <a:buChar char="•"/>
            </a:pPr>
            <a:r>
              <a:rPr lang="en-US" sz="2400" dirty="0" smtClean="0"/>
              <a:t>Jump from one gridline to the next till you reach the endpoint. </a:t>
            </a:r>
            <a:endParaRPr lang="en-US" sz="2400" dirty="0"/>
          </a:p>
        </p:txBody>
      </p:sp>
      <p:pic>
        <p:nvPicPr>
          <p:cNvPr id="14" name="Picture 13"/>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572001" y="1905000"/>
            <a:ext cx="4038600" cy="3701836"/>
          </a:xfrm>
          <a:prstGeom prst="rect">
            <a:avLst/>
          </a:prstGeom>
          <a:noFill/>
          <a:ln>
            <a:noFill/>
          </a:ln>
        </p:spPr>
      </p:pic>
    </p:spTree>
    <p:extLst>
      <p:ext uri="{BB962C8B-B14F-4D97-AF65-F5344CB8AC3E}">
        <p14:creationId xmlns:p14="http://schemas.microsoft.com/office/powerpoint/2010/main" val="421544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1" name="Objective Background"/>
          <p:cNvSpPr>
            <a:spLocks noChangeArrowheads="1"/>
          </p:cNvSpPr>
          <p:nvPr/>
        </p:nvSpPr>
        <p:spPr bwMode="auto">
          <a:xfrm>
            <a:off x="228600" y="381000"/>
            <a:ext cx="8686800" cy="1524000"/>
          </a:xfrm>
          <a:prstGeom prst="roundRect">
            <a:avLst>
              <a:gd name="adj" fmla="val 25000"/>
            </a:avLst>
          </a:prstGeom>
          <a:solidFill>
            <a:schemeClr val="bg1">
              <a:lumMod val="95000"/>
            </a:schemeClr>
          </a:solidFill>
          <a:ln w="38100">
            <a:solidFill>
              <a:schemeClr val="accent1">
                <a:lumMod val="50000"/>
              </a:schemeClr>
            </a:solidFill>
            <a:round/>
            <a:headEnd/>
            <a:tailEnd/>
          </a:ln>
        </p:spPr>
        <p:txBody>
          <a:bodyPr wrap="none" anchor="ctr"/>
          <a:lstStyle/>
          <a:p>
            <a:pPr>
              <a:defRPr/>
            </a:pPr>
            <a:endParaRPr lang="en-US" sz="2000" b="1">
              <a:solidFill>
                <a:srgbClr val="FFFF00"/>
              </a:solidFill>
            </a:endParaRPr>
          </a:p>
        </p:txBody>
      </p:sp>
      <p:sp>
        <p:nvSpPr>
          <p:cNvPr id="19459" name="Page Title"/>
          <p:cNvSpPr>
            <a:spLocks noGrp="1"/>
          </p:cNvSpPr>
          <p:nvPr>
            <p:ph type="title" idx="4294967295"/>
          </p:nvPr>
        </p:nvSpPr>
        <p:spPr>
          <a:xfrm>
            <a:off x="152400" y="-152400"/>
            <a:ext cx="8229600" cy="639763"/>
          </a:xfrm>
        </p:spPr>
        <p:txBody>
          <a:bodyPr/>
          <a:lstStyle/>
          <a:p>
            <a:pPr algn="l"/>
            <a:r>
              <a:rPr lang="en-US" sz="3200" b="1" dirty="0" smtClean="0">
                <a:solidFill>
                  <a:schemeClr val="bg1"/>
                </a:solidFill>
                <a:ea typeface="ＭＳ Ｐゴシック" charset="-128"/>
              </a:rPr>
              <a:t>Warm Up (Answer)</a:t>
            </a:r>
          </a:p>
        </p:txBody>
      </p:sp>
      <p:sp>
        <p:nvSpPr>
          <p:cNvPr id="30723" name="White Background"/>
          <p:cNvSpPr>
            <a:spLocks noChangeArrowheads="1"/>
          </p:cNvSpPr>
          <p:nvPr/>
        </p:nvSpPr>
        <p:spPr bwMode="auto">
          <a:xfrm>
            <a:off x="228600" y="1905000"/>
            <a:ext cx="8686800" cy="3810000"/>
          </a:xfrm>
          <a:prstGeom prst="roundRect">
            <a:avLst>
              <a:gd name="adj" fmla="val 7954"/>
            </a:avLst>
          </a:prstGeom>
          <a:solidFill>
            <a:schemeClr val="bg1">
              <a:lumMod val="95000"/>
            </a:schemeClr>
          </a:solidFill>
          <a:ln w="38100">
            <a:solidFill>
              <a:schemeClr val="accent1">
                <a:lumMod val="50000"/>
              </a:schemeClr>
            </a:solidFill>
            <a:round/>
            <a:headEnd/>
            <a:tailEnd/>
          </a:ln>
        </p:spPr>
        <p:txBody>
          <a:bodyPr wrap="none" anchor="ctr"/>
          <a:lstStyle/>
          <a:p>
            <a:pPr>
              <a:defRPr/>
            </a:pPr>
            <a:endParaRPr lang="en-US"/>
          </a:p>
        </p:txBody>
      </p:sp>
      <p:sp>
        <p:nvSpPr>
          <p:cNvPr id="6" name="Agenda Link">
            <a:hlinkClick r:id="rId3" action="ppaction://hlinksldjump"/>
          </p:cNvPr>
          <p:cNvSpPr txBox="1"/>
          <p:nvPr/>
        </p:nvSpPr>
        <p:spPr>
          <a:xfrm>
            <a:off x="7620000" y="6016625"/>
            <a:ext cx="1016000" cy="419100"/>
          </a:xfrm>
          <a:prstGeom prst="rect">
            <a:avLst/>
          </a:prstGeom>
        </p:spPr>
        <p:txBody>
          <a:bodyPr wrap="none" anchor="ctr">
            <a:normAutofit/>
          </a:bodyPr>
          <a:lstStyle/>
          <a:p>
            <a:pPr fontAlgn="auto">
              <a:spcAft>
                <a:spcPts val="0"/>
              </a:spcAft>
              <a:defRPr/>
            </a:pPr>
            <a:r>
              <a:rPr lang="en-US" b="1" dirty="0" smtClean="0">
                <a:solidFill>
                  <a:schemeClr val="bg1"/>
                </a:solidFill>
                <a:latin typeface="Perpetua" pitchFamily="18" charset="0"/>
                <a:ea typeface="+mj-ea"/>
                <a:cs typeface="+mj-cs"/>
              </a:rPr>
              <a:t>Version 2</a:t>
            </a:r>
            <a:endParaRPr lang="en-US" b="1" dirty="0">
              <a:solidFill>
                <a:schemeClr val="bg1"/>
              </a:solidFill>
              <a:latin typeface="Perpetua" pitchFamily="18" charset="0"/>
              <a:ea typeface="+mj-ea"/>
              <a:cs typeface="+mj-cs"/>
            </a:endParaRPr>
          </a:p>
        </p:txBody>
      </p:sp>
      <p:sp>
        <p:nvSpPr>
          <p:cNvPr id="19463"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CB77F40D-E1E8-4A4A-AC88-67350DD906E5}" type="slidenum">
              <a:rPr lang="en-US" smtClean="0">
                <a:solidFill>
                  <a:schemeClr val="bg1"/>
                </a:solidFill>
              </a:rPr>
              <a:pPr algn="ctr" eaLnBrk="1" hangingPunct="1"/>
              <a:t>9</a:t>
            </a:fld>
            <a:endParaRPr lang="en-US" smtClean="0">
              <a:solidFill>
                <a:schemeClr val="bg1"/>
              </a:solidFill>
            </a:endParaRPr>
          </a:p>
        </p:txBody>
      </p:sp>
      <p:grpSp>
        <p:nvGrpSpPr>
          <p:cNvPr id="19464" name="Group 7"/>
          <p:cNvGrpSpPr>
            <a:grpSpLocks/>
          </p:cNvGrpSpPr>
          <p:nvPr/>
        </p:nvGrpSpPr>
        <p:grpSpPr bwMode="auto">
          <a:xfrm>
            <a:off x="609600" y="6413500"/>
            <a:ext cx="7402513" cy="387350"/>
            <a:chOff x="609600" y="6414018"/>
            <a:chExt cx="7401771" cy="386725"/>
          </a:xfrm>
        </p:grpSpPr>
        <p:pic>
          <p:nvPicPr>
            <p:cNvPr id="19465" name="Picture 8" descr="blu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6" name="Picture 9" descr="red.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7" name="Picture 10" descr="black.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Objective"/>
          <p:cNvSpPr txBox="1"/>
          <p:nvPr/>
        </p:nvSpPr>
        <p:spPr>
          <a:xfrm>
            <a:off x="365125" y="487364"/>
            <a:ext cx="8550275" cy="1417636"/>
          </a:xfrm>
          <a:prstGeom prst="rect">
            <a:avLst/>
          </a:prstGeom>
        </p:spPr>
        <p:txBody>
          <a:bodyPr anchor="ctr">
            <a:normAutofit fontScale="92500" lnSpcReduction="10000"/>
          </a:bodyPr>
          <a:lstStyle/>
          <a:p>
            <a:pPr fontAlgn="auto">
              <a:spcAft>
                <a:spcPts val="0"/>
              </a:spcAft>
              <a:defRPr/>
            </a:pPr>
            <a:r>
              <a:rPr lang="en-US" sz="2400" b="1" i="1" dirty="0" smtClean="0">
                <a:solidFill>
                  <a:schemeClr val="accent1">
                    <a:lumMod val="50000"/>
                  </a:schemeClr>
                </a:solidFill>
                <a:latin typeface="Calibri" pitchFamily="34" charset="0"/>
                <a:ea typeface="+mn-ea"/>
                <a:cs typeface="Arial" charset="0"/>
              </a:rPr>
              <a:t>CONTENT </a:t>
            </a:r>
            <a:r>
              <a:rPr lang="en-US" sz="2400" b="1" i="1" dirty="0">
                <a:solidFill>
                  <a:schemeClr val="accent1">
                    <a:lumMod val="50000"/>
                  </a:schemeClr>
                </a:solidFill>
                <a:latin typeface="Calibri" pitchFamily="34" charset="0"/>
                <a:ea typeface="+mn-ea"/>
                <a:cs typeface="Arial" charset="0"/>
              </a:rPr>
              <a:t>OBJECTIVE: You will be able to measure the side lengths of a polygon on the coordinate </a:t>
            </a:r>
            <a:r>
              <a:rPr lang="en-US" sz="2400" b="1" i="1" dirty="0" smtClean="0">
                <a:solidFill>
                  <a:schemeClr val="accent1">
                    <a:lumMod val="50000"/>
                  </a:schemeClr>
                </a:solidFill>
                <a:latin typeface="Calibri" pitchFamily="34" charset="0"/>
                <a:ea typeface="+mn-ea"/>
                <a:cs typeface="Arial" charset="0"/>
              </a:rPr>
              <a:t>plane without counting.</a:t>
            </a:r>
          </a:p>
          <a:p>
            <a:pPr fontAlgn="auto">
              <a:spcAft>
                <a:spcPts val="0"/>
              </a:spcAft>
              <a:defRPr/>
            </a:pPr>
            <a:r>
              <a:rPr lang="en-US" sz="2400" b="1" i="1" dirty="0">
                <a:solidFill>
                  <a:schemeClr val="accent1">
                    <a:lumMod val="50000"/>
                  </a:schemeClr>
                </a:solidFill>
                <a:latin typeface="Calibri" pitchFamily="34" charset="0"/>
                <a:ea typeface="+mn-ea"/>
                <a:cs typeface="Arial" charset="0"/>
              </a:rPr>
              <a:t>LANGUAGE OBJECTIVE: Students will </a:t>
            </a:r>
            <a:r>
              <a:rPr lang="en-US" sz="2400" b="1" i="1" dirty="0" smtClean="0">
                <a:solidFill>
                  <a:schemeClr val="accent1">
                    <a:lumMod val="50000"/>
                  </a:schemeClr>
                </a:solidFill>
                <a:latin typeface="Calibri" pitchFamily="34" charset="0"/>
                <a:ea typeface="+mn-ea"/>
                <a:cs typeface="Arial" charset="0"/>
              </a:rPr>
              <a:t>talk about the x- and y-coordinates of points. </a:t>
            </a:r>
            <a:endParaRPr lang="en-US" sz="2400" dirty="0">
              <a:latin typeface="Perpetua" pitchFamily="18" charset="0"/>
              <a:ea typeface="+mj-ea"/>
              <a:cs typeface="+mj-cs"/>
            </a:endParaRPr>
          </a:p>
        </p:txBody>
      </p:sp>
      <p:sp>
        <p:nvSpPr>
          <p:cNvPr id="2" name="Rectangle 1"/>
          <p:cNvSpPr/>
          <p:nvPr/>
        </p:nvSpPr>
        <p:spPr>
          <a:xfrm>
            <a:off x="365124" y="1923158"/>
            <a:ext cx="4130675" cy="3785652"/>
          </a:xfrm>
          <a:prstGeom prst="rect">
            <a:avLst/>
          </a:prstGeom>
        </p:spPr>
        <p:txBody>
          <a:bodyPr wrap="square">
            <a:spAutoFit/>
          </a:bodyPr>
          <a:lstStyle/>
          <a:p>
            <a:r>
              <a:rPr lang="en-US" sz="2400" dirty="0" smtClean="0"/>
              <a:t>Length = 4 units</a:t>
            </a:r>
          </a:p>
          <a:p>
            <a:r>
              <a:rPr lang="en-US" sz="2400" b="1" dirty="0" smtClean="0"/>
              <a:t>Explanation:</a:t>
            </a:r>
          </a:p>
          <a:p>
            <a:pPr marL="342900" indent="-342900">
              <a:buFont typeface="Arial"/>
              <a:buChar char="•"/>
            </a:pPr>
            <a:r>
              <a:rPr lang="en-US" sz="2400" dirty="0" smtClean="0"/>
              <a:t>Determine scale of axis. This tell you how to skip count.</a:t>
            </a:r>
          </a:p>
          <a:p>
            <a:pPr marL="342900" indent="-342900">
              <a:buFont typeface="Arial"/>
              <a:buChar char="•"/>
            </a:pPr>
            <a:r>
              <a:rPr lang="en-US" sz="2400" dirty="0" smtClean="0"/>
              <a:t>Start at one endpoint and skip count to the other endpoint. </a:t>
            </a:r>
          </a:p>
          <a:p>
            <a:pPr marL="342900" indent="-342900">
              <a:buFont typeface="Arial"/>
              <a:buChar char="•"/>
            </a:pPr>
            <a:r>
              <a:rPr lang="en-US" sz="2400" dirty="0" smtClean="0"/>
              <a:t>Jump from one gridline to the next till you reach the endpoint. </a:t>
            </a:r>
            <a:endParaRPr lang="en-US" sz="2400" dirty="0"/>
          </a:p>
        </p:txBody>
      </p:sp>
      <p:pic>
        <p:nvPicPr>
          <p:cNvPr id="16" name="Picture 15"/>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495800" y="1904999"/>
            <a:ext cx="4114801" cy="3771683"/>
          </a:xfrm>
          <a:prstGeom prst="rect">
            <a:avLst/>
          </a:prstGeom>
          <a:noFill/>
          <a:ln>
            <a:noFill/>
          </a:ln>
        </p:spPr>
      </p:pic>
    </p:spTree>
    <p:extLst>
      <p:ext uri="{BB962C8B-B14F-4D97-AF65-F5344CB8AC3E}">
        <p14:creationId xmlns:p14="http://schemas.microsoft.com/office/powerpoint/2010/main" val="1021920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5384</TotalTime>
  <Words>3613</Words>
  <Application>Microsoft Office PowerPoint</Application>
  <PresentationFormat>On-screen Show (4:3)</PresentationFormat>
  <Paragraphs>485</Paragraphs>
  <Slides>33</Slides>
  <Notes>33</Notes>
  <HiddenSlides>10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ＭＳ Ｐゴシック</vt:lpstr>
      <vt:lpstr>Arial</vt:lpstr>
      <vt:lpstr>Calibri</vt:lpstr>
      <vt:lpstr>Cambria</vt:lpstr>
      <vt:lpstr>Perpetua</vt:lpstr>
      <vt:lpstr>Office Theme</vt:lpstr>
      <vt:lpstr>PowerPoint Presentation</vt:lpstr>
      <vt:lpstr>PowerPoint Presentation</vt:lpstr>
      <vt:lpstr>PowerPoint Presentation</vt:lpstr>
      <vt:lpstr>PowerPoint Presentation</vt:lpstr>
      <vt:lpstr>PowerPoint Presentation</vt:lpstr>
      <vt:lpstr>Warm Up</vt:lpstr>
      <vt:lpstr>Warm Up (version 2)</vt:lpstr>
      <vt:lpstr>Warm Up (version 2, Answer)</vt:lpstr>
      <vt:lpstr>Warm Up (Answer)</vt:lpstr>
      <vt:lpstr>Agenda:</vt:lpstr>
      <vt:lpstr>Handout: Launch, p.1</vt:lpstr>
      <vt:lpstr>Handout: Launch, p.1</vt:lpstr>
      <vt:lpstr>Handout: Launch, p.1</vt:lpstr>
      <vt:lpstr>Handout: Launch, p.1</vt:lpstr>
      <vt:lpstr>Handout: Launch, p.1</vt:lpstr>
      <vt:lpstr>Handout: Launch, p.1</vt:lpstr>
      <vt:lpstr>Handout: Launch, p.1</vt:lpstr>
      <vt:lpstr>Handout: Launch, p.1</vt:lpstr>
      <vt:lpstr>Handout: Launch, p.1</vt:lpstr>
      <vt:lpstr>Handout: Launch, p.1</vt:lpstr>
      <vt:lpstr>Handout: Launch, p.1</vt:lpstr>
      <vt:lpstr>Handout: Launch, p.2</vt:lpstr>
      <vt:lpstr>Handout: Launch, p.2</vt:lpstr>
      <vt:lpstr>Handout: Launch, p.2</vt:lpstr>
      <vt:lpstr>Handout: Launch, p.2</vt:lpstr>
      <vt:lpstr>Handout: Launch, p.2</vt:lpstr>
      <vt:lpstr>Handout: Launch, p.2</vt:lpstr>
      <vt:lpstr>Handout: Launch, p.2</vt:lpstr>
      <vt:lpstr>Handout: Launch, p.2</vt:lpstr>
      <vt:lpstr>Handout: Launch, p.2</vt:lpstr>
      <vt:lpstr>Handout: Launch, p.2</vt:lpstr>
      <vt:lpstr>Handout: Launch, p.2</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Shane Ulrich</dc:creator>
  <cp:lastModifiedBy>Melissa Folsom</cp:lastModifiedBy>
  <cp:revision>559</cp:revision>
  <dcterms:created xsi:type="dcterms:W3CDTF">2011-04-11T01:27:46Z</dcterms:created>
  <dcterms:modified xsi:type="dcterms:W3CDTF">2015-02-10T20:32:56Z</dcterms:modified>
</cp:coreProperties>
</file>