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3"/>
  </p:notesMasterIdLst>
  <p:sldIdLst>
    <p:sldId id="259" r:id="rId2"/>
    <p:sldId id="343" r:id="rId3"/>
    <p:sldId id="344" r:id="rId4"/>
    <p:sldId id="345" r:id="rId5"/>
    <p:sldId id="346" r:id="rId6"/>
    <p:sldId id="271" r:id="rId7"/>
    <p:sldId id="276" r:id="rId8"/>
    <p:sldId id="280" r:id="rId9"/>
    <p:sldId id="347" r:id="rId10"/>
    <p:sldId id="349" r:id="rId11"/>
    <p:sldId id="350" r:id="rId12"/>
    <p:sldId id="351" r:id="rId13"/>
    <p:sldId id="356" r:id="rId14"/>
    <p:sldId id="352" r:id="rId15"/>
    <p:sldId id="334" r:id="rId16"/>
    <p:sldId id="353" r:id="rId17"/>
    <p:sldId id="357" r:id="rId18"/>
    <p:sldId id="358" r:id="rId19"/>
    <p:sldId id="359" r:id="rId20"/>
    <p:sldId id="360" r:id="rId21"/>
    <p:sldId id="361" r:id="rId22"/>
    <p:sldId id="363" r:id="rId23"/>
    <p:sldId id="286" r:id="rId24"/>
    <p:sldId id="365" r:id="rId25"/>
    <p:sldId id="362" r:id="rId26"/>
    <p:sldId id="338" r:id="rId27"/>
    <p:sldId id="354" r:id="rId28"/>
    <p:sldId id="355" r:id="rId29"/>
    <p:sldId id="279" r:id="rId30"/>
    <p:sldId id="364" r:id="rId31"/>
    <p:sldId id="321"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ＭＳ Ｐゴシック" charset="-128"/>
        <a:cs typeface="+mn-cs"/>
      </a:defRPr>
    </a:lvl1pPr>
    <a:lvl2pPr marL="457200" algn="l" rtl="0" fontAlgn="base">
      <a:spcBef>
        <a:spcPct val="0"/>
      </a:spcBef>
      <a:spcAft>
        <a:spcPct val="0"/>
      </a:spcAft>
      <a:defRPr kern="1200">
        <a:solidFill>
          <a:schemeClr val="tx1"/>
        </a:solidFill>
        <a:latin typeface="Calibri" charset="0"/>
        <a:ea typeface="ＭＳ Ｐゴシック" charset="-128"/>
        <a:cs typeface="+mn-cs"/>
      </a:defRPr>
    </a:lvl2pPr>
    <a:lvl3pPr marL="914400" algn="l" rtl="0" fontAlgn="base">
      <a:spcBef>
        <a:spcPct val="0"/>
      </a:spcBef>
      <a:spcAft>
        <a:spcPct val="0"/>
      </a:spcAft>
      <a:defRPr kern="1200">
        <a:solidFill>
          <a:schemeClr val="tx1"/>
        </a:solidFill>
        <a:latin typeface="Calibri" charset="0"/>
        <a:ea typeface="ＭＳ Ｐゴシック" charset="-128"/>
        <a:cs typeface="+mn-cs"/>
      </a:defRPr>
    </a:lvl3pPr>
    <a:lvl4pPr marL="1371600" algn="l" rtl="0" fontAlgn="base">
      <a:spcBef>
        <a:spcPct val="0"/>
      </a:spcBef>
      <a:spcAft>
        <a:spcPct val="0"/>
      </a:spcAft>
      <a:defRPr kern="1200">
        <a:solidFill>
          <a:schemeClr val="tx1"/>
        </a:solidFill>
        <a:latin typeface="Calibri" charset="0"/>
        <a:ea typeface="ＭＳ Ｐゴシック" charset="-128"/>
        <a:cs typeface="+mn-cs"/>
      </a:defRPr>
    </a:lvl4pPr>
    <a:lvl5pPr marL="1828800" algn="l" rtl="0" fontAlgn="base">
      <a:spcBef>
        <a:spcPct val="0"/>
      </a:spcBef>
      <a:spcAft>
        <a:spcPct val="0"/>
      </a:spcAft>
      <a:defRPr kern="1200">
        <a:solidFill>
          <a:schemeClr val="tx1"/>
        </a:solidFill>
        <a:latin typeface="Calibri" charset="0"/>
        <a:ea typeface="ＭＳ Ｐゴシック" charset="-128"/>
        <a:cs typeface="+mn-cs"/>
      </a:defRPr>
    </a:lvl5pPr>
    <a:lvl6pPr marL="2286000" algn="l" defTabSz="914400" rtl="0" eaLnBrk="1" latinLnBrk="0" hangingPunct="1">
      <a:defRPr kern="1200">
        <a:solidFill>
          <a:schemeClr val="tx1"/>
        </a:solidFill>
        <a:latin typeface="Calibri" charset="0"/>
        <a:ea typeface="ＭＳ Ｐゴシック" charset="-128"/>
        <a:cs typeface="+mn-cs"/>
      </a:defRPr>
    </a:lvl6pPr>
    <a:lvl7pPr marL="2743200" algn="l" defTabSz="914400" rtl="0" eaLnBrk="1" latinLnBrk="0" hangingPunct="1">
      <a:defRPr kern="1200">
        <a:solidFill>
          <a:schemeClr val="tx1"/>
        </a:solidFill>
        <a:latin typeface="Calibri" charset="0"/>
        <a:ea typeface="ＭＳ Ｐゴシック" charset="-128"/>
        <a:cs typeface="+mn-cs"/>
      </a:defRPr>
    </a:lvl7pPr>
    <a:lvl8pPr marL="3200400" algn="l" defTabSz="914400" rtl="0" eaLnBrk="1" latinLnBrk="0" hangingPunct="1">
      <a:defRPr kern="1200">
        <a:solidFill>
          <a:schemeClr val="tx1"/>
        </a:solidFill>
        <a:latin typeface="Calibri" charset="0"/>
        <a:ea typeface="ＭＳ Ｐゴシック" charset="-128"/>
        <a:cs typeface="+mn-cs"/>
      </a:defRPr>
    </a:lvl8pPr>
    <a:lvl9pPr marL="3657600" algn="l" defTabSz="914400" rtl="0" eaLnBrk="1" latinLnBrk="0" hangingPunct="1">
      <a:defRPr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72A376"/>
    <a:srgbClr val="669900"/>
    <a:srgbClr val="488D43"/>
    <a:srgbClr val="3E5A3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4105" autoAdjust="0"/>
  </p:normalViewPr>
  <p:slideViewPr>
    <p:cSldViewPr snapToObjects="1">
      <p:cViewPr varScale="1">
        <p:scale>
          <a:sx n="33" d="100"/>
          <a:sy n="33" d="100"/>
        </p:scale>
        <p:origin x="1596" y="4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snapToObjects="1">
      <p:cViewPr varScale="1">
        <p:scale>
          <a:sx n="40" d="100"/>
          <a:sy n="40" d="100"/>
        </p:scale>
        <p:origin x="-149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ACA7BE4A-8D31-4410-B960-7E38E6E0F9E7}" type="datetimeFigureOut">
              <a:rPr lang="en-US"/>
              <a:pPr>
                <a:defRPr/>
              </a:pPr>
              <a:t>2/10/2015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44A84EB8-5975-4F07-A9D4-416AF9AAA7DD}" type="slidenum">
              <a:rPr lang="en-US"/>
              <a:pPr>
                <a:defRPr/>
              </a:pPr>
              <a:t>‹#›</a:t>
            </a:fld>
            <a:endParaRPr lang="en-US"/>
          </a:p>
        </p:txBody>
      </p:sp>
    </p:spTree>
    <p:extLst>
      <p:ext uri="{BB962C8B-B14F-4D97-AF65-F5344CB8AC3E}">
        <p14:creationId xmlns:p14="http://schemas.microsoft.com/office/powerpoint/2010/main" val="17041545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charset="-128"/>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8FCCBA73-F508-4983-978E-B465167FE497}" type="slidenum">
              <a:rPr lang="en-US" smtClean="0"/>
              <a:pPr eaLnBrk="1" hangingPunct="1"/>
              <a:t>1</a:t>
            </a:fld>
            <a:endParaRPr lang="en-US" smtClean="0"/>
          </a:p>
        </p:txBody>
      </p:sp>
    </p:spTree>
    <p:extLst>
      <p:ext uri="{BB962C8B-B14F-4D97-AF65-F5344CB8AC3E}">
        <p14:creationId xmlns:p14="http://schemas.microsoft.com/office/powerpoint/2010/main" val="195170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algn="r" eaLnBrk="1" hangingPunct="1">
              <a:spcBef>
                <a:spcPct val="0"/>
              </a:spcBef>
              <a:defRPr/>
            </a:pPr>
            <a:r>
              <a:rPr lang="en-US" dirty="0" smtClean="0">
                <a:ea typeface="+mn-ea"/>
                <a:cs typeface="+mn-cs"/>
              </a:rPr>
              <a:t>(2- min) 10-12</a:t>
            </a:r>
          </a:p>
          <a:p>
            <a:pPr eaLnBrk="1" hangingPunct="1">
              <a:spcBef>
                <a:spcPct val="0"/>
              </a:spcBef>
              <a:defRPr/>
            </a:pPr>
            <a:r>
              <a:rPr lang="en-US" sz="1200" u="sng" kern="1200" dirty="0" smtClean="0">
                <a:solidFill>
                  <a:schemeClr val="tx1"/>
                </a:solidFill>
                <a:latin typeface="+mn-lt"/>
                <a:ea typeface="ＭＳ Ｐゴシック" charset="0"/>
                <a:cs typeface="ＭＳ Ｐゴシック" charset="0"/>
              </a:rPr>
              <a:t>In-Class Notes</a:t>
            </a:r>
          </a:p>
          <a:p>
            <a:pPr eaLnBrk="1" hangingPunct="1">
              <a:spcBef>
                <a:spcPct val="0"/>
              </a:spcBef>
              <a:buFontTx/>
              <a:buChar char="•"/>
              <a:defRPr/>
            </a:pPr>
            <a:r>
              <a:rPr lang="en-US" sz="1200" kern="1200" dirty="0" smtClean="0">
                <a:solidFill>
                  <a:schemeClr val="tx1"/>
                </a:solidFill>
                <a:latin typeface="+mn-lt"/>
                <a:ea typeface="ＭＳ Ｐゴシック" charset="0"/>
                <a:cs typeface="ＭＳ Ｐゴシック" charset="0"/>
              </a:rPr>
              <a:t> have students copy these notes into a notebook. </a:t>
            </a:r>
          </a:p>
          <a:p>
            <a:pPr eaLnBrk="1" hangingPunct="1">
              <a:spcBef>
                <a:spcPct val="0"/>
              </a:spcBef>
              <a:buFontTx/>
              <a:buChar char="•"/>
              <a:defRPr/>
            </a:pPr>
            <a:r>
              <a:rPr lang="en-US" sz="1200" kern="1200" dirty="0" smtClean="0">
                <a:solidFill>
                  <a:schemeClr val="tx1"/>
                </a:solidFill>
                <a:latin typeface="+mn-lt"/>
                <a:ea typeface="ＭＳ Ｐゴシック" charset="0"/>
                <a:cs typeface="ＭＳ Ｐゴシック" charset="0"/>
              </a:rPr>
              <a:t>If students are having trouble,</a:t>
            </a:r>
            <a:r>
              <a:rPr lang="en-US" sz="1200" kern="1200" baseline="0" dirty="0" smtClean="0">
                <a:solidFill>
                  <a:schemeClr val="tx1"/>
                </a:solidFill>
                <a:latin typeface="+mn-lt"/>
                <a:ea typeface="ＭＳ Ｐゴシック" charset="0"/>
                <a:cs typeface="ＭＳ Ｐゴシック" charset="0"/>
              </a:rPr>
              <a:t> they can request the scaffolding vocabulary worksheet. </a:t>
            </a:r>
            <a:endParaRPr lang="en-US" sz="1200" kern="1200" dirty="0" smtClean="0">
              <a:solidFill>
                <a:schemeClr val="tx1"/>
              </a:solidFill>
              <a:latin typeface="+mn-lt"/>
              <a:ea typeface="ＭＳ Ｐゴシック" charset="0"/>
              <a:cs typeface="ＭＳ Ｐゴシック" charset="0"/>
            </a:endParaRPr>
          </a:p>
          <a:p>
            <a:pPr eaLnBrk="1" hangingPunct="1">
              <a:spcBef>
                <a:spcPct val="0"/>
              </a:spcBef>
              <a:buFontTx/>
              <a:buChar char="•"/>
              <a:defRPr/>
            </a:pPr>
            <a:endParaRPr lang="en-US" sz="1200" kern="1200" dirty="0" smtClean="0">
              <a:solidFill>
                <a:schemeClr val="tx1"/>
              </a:solidFill>
              <a:latin typeface="+mn-lt"/>
              <a:ea typeface="ＭＳ Ｐゴシック" charset="0"/>
              <a:cs typeface="ＭＳ Ｐゴシック" charset="0"/>
            </a:endParaRPr>
          </a:p>
          <a:p>
            <a:pPr eaLnBrk="1" hangingPunct="1">
              <a:spcBef>
                <a:spcPct val="0"/>
              </a:spcBef>
              <a:defRPr/>
            </a:pPr>
            <a:r>
              <a:rPr lang="en-US" sz="1200" u="sng" kern="1200" dirty="0" smtClean="0">
                <a:solidFill>
                  <a:schemeClr val="tx1"/>
                </a:solidFill>
                <a:latin typeface="+mn-lt"/>
                <a:ea typeface="ＭＳ Ｐゴシック" charset="0"/>
                <a:cs typeface="ＭＳ Ｐゴシック" charset="0"/>
              </a:rPr>
              <a:t>Preparation Notes</a:t>
            </a:r>
          </a:p>
          <a:p>
            <a:pPr marL="171450" indent="-171450" eaLnBrk="1" hangingPunct="1">
              <a:spcBef>
                <a:spcPct val="0"/>
              </a:spcBef>
              <a:buFont typeface="Arial" pitchFamily="34" charset="0"/>
              <a:buChar char="•"/>
              <a:defRPr/>
            </a:pPr>
            <a:r>
              <a:rPr lang="en-US" sz="1200" u="none" kern="1200" dirty="0" smtClean="0">
                <a:solidFill>
                  <a:schemeClr val="tx1"/>
                </a:solidFill>
                <a:latin typeface="+mn-lt"/>
                <a:ea typeface="ＭＳ Ｐゴシック" charset="0"/>
                <a:cs typeface="ＭＳ Ｐゴシック" charset="0"/>
              </a:rPr>
              <a:t>Make sure you have some of the scaffolding</a:t>
            </a:r>
            <a:r>
              <a:rPr lang="en-US" sz="1200" u="none" kern="1200" baseline="0" dirty="0" smtClean="0">
                <a:solidFill>
                  <a:schemeClr val="tx1"/>
                </a:solidFill>
                <a:latin typeface="+mn-lt"/>
                <a:ea typeface="ＭＳ Ｐゴシック" charset="0"/>
                <a:cs typeface="ＭＳ Ｐゴシック" charset="0"/>
              </a:rPr>
              <a:t> vocabulary worksheets printed out in case some students need them. </a:t>
            </a:r>
            <a:endParaRPr lang="en-US" sz="1200" u="none" kern="1200" dirty="0" smtClean="0">
              <a:solidFill>
                <a:schemeClr val="tx1"/>
              </a:solidFill>
              <a:latin typeface="+mn-lt"/>
              <a:ea typeface="ＭＳ Ｐゴシック" charset="0"/>
              <a:cs typeface="ＭＳ Ｐゴシック" charset="0"/>
            </a:endParaRPr>
          </a:p>
          <a:p>
            <a:pPr eaLnBrk="1" hangingPunct="1">
              <a:spcBef>
                <a:spcPct val="0"/>
              </a:spcBef>
              <a:defRPr/>
            </a:pPr>
            <a:endParaRPr lang="en-US" u="sng"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10</a:t>
            </a:fld>
            <a:endParaRPr lang="en-US" smtClean="0"/>
          </a:p>
        </p:txBody>
      </p:sp>
    </p:spTree>
    <p:extLst>
      <p:ext uri="{BB962C8B-B14F-4D97-AF65-F5344CB8AC3E}">
        <p14:creationId xmlns:p14="http://schemas.microsoft.com/office/powerpoint/2010/main" val="2030835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algn="r" eaLnBrk="1" hangingPunct="1">
              <a:spcBef>
                <a:spcPct val="0"/>
              </a:spcBef>
              <a:defRPr/>
            </a:pPr>
            <a:r>
              <a:rPr lang="en-US" dirty="0" smtClean="0">
                <a:ea typeface="+mn-ea"/>
                <a:cs typeface="+mn-cs"/>
              </a:rPr>
              <a:t>(2 - min) 12-14</a:t>
            </a:r>
          </a:p>
          <a:p>
            <a:pPr eaLnBrk="1" hangingPunct="1">
              <a:spcBef>
                <a:spcPct val="0"/>
              </a:spcBef>
              <a:defRPr/>
            </a:pPr>
            <a:r>
              <a:rPr lang="en-US" sz="1200" u="sng" kern="1200" dirty="0" smtClean="0">
                <a:solidFill>
                  <a:schemeClr val="tx1"/>
                </a:solidFill>
                <a:latin typeface="+mn-lt"/>
                <a:ea typeface="ＭＳ Ｐゴシック" charset="0"/>
                <a:cs typeface="ＭＳ Ｐゴシック" charset="0"/>
              </a:rPr>
              <a:t>In-Class Notes</a:t>
            </a:r>
          </a:p>
          <a:p>
            <a:pPr eaLnBrk="1" hangingPunct="1">
              <a:spcBef>
                <a:spcPct val="0"/>
              </a:spcBef>
              <a:buFontTx/>
              <a:buChar char="•"/>
              <a:defRPr/>
            </a:pPr>
            <a:r>
              <a:rPr lang="en-US" sz="1200" kern="1200" dirty="0" smtClean="0">
                <a:solidFill>
                  <a:schemeClr val="tx1"/>
                </a:solidFill>
                <a:latin typeface="+mn-lt"/>
                <a:ea typeface="ＭＳ Ｐゴシック" charset="0"/>
                <a:cs typeface="ＭＳ Ｐゴシック" charset="0"/>
              </a:rPr>
              <a:t> have students copy these notes into a notebook. </a:t>
            </a:r>
          </a:p>
          <a:p>
            <a:pPr eaLnBrk="1" hangingPunct="1">
              <a:spcBef>
                <a:spcPct val="0"/>
              </a:spcBef>
              <a:buFontTx/>
              <a:buChar char="•"/>
              <a:defRPr/>
            </a:pPr>
            <a:r>
              <a:rPr lang="en-US" sz="1200" kern="1200" dirty="0" smtClean="0">
                <a:solidFill>
                  <a:schemeClr val="tx1"/>
                </a:solidFill>
                <a:latin typeface="+mn-lt"/>
                <a:ea typeface="ＭＳ Ｐゴシック" charset="0"/>
                <a:cs typeface="ＭＳ Ｐゴシック" charset="0"/>
              </a:rPr>
              <a:t>If students are having trouble,</a:t>
            </a:r>
            <a:r>
              <a:rPr lang="en-US" sz="1200" kern="1200" baseline="0" dirty="0" smtClean="0">
                <a:solidFill>
                  <a:schemeClr val="tx1"/>
                </a:solidFill>
                <a:latin typeface="+mn-lt"/>
                <a:ea typeface="ＭＳ Ｐゴシック" charset="0"/>
                <a:cs typeface="ＭＳ Ｐゴシック" charset="0"/>
              </a:rPr>
              <a:t> they can request the scaffolding vocabulary worksheet. </a:t>
            </a:r>
            <a:endParaRPr lang="en-US" sz="1200" kern="1200" dirty="0" smtClean="0">
              <a:solidFill>
                <a:schemeClr val="tx1"/>
              </a:solidFill>
              <a:latin typeface="+mn-lt"/>
              <a:ea typeface="ＭＳ Ｐゴシック" charset="0"/>
              <a:cs typeface="ＭＳ Ｐゴシック" charset="0"/>
            </a:endParaRPr>
          </a:p>
          <a:p>
            <a:pPr eaLnBrk="1" hangingPunct="1">
              <a:spcBef>
                <a:spcPct val="0"/>
              </a:spcBef>
              <a:buFontTx/>
              <a:buChar char="•"/>
              <a:defRPr/>
            </a:pPr>
            <a:r>
              <a:rPr lang="en-US" sz="1200" kern="1200" dirty="0" smtClean="0">
                <a:solidFill>
                  <a:schemeClr val="tx1"/>
                </a:solidFill>
                <a:latin typeface="+mn-lt"/>
                <a:ea typeface="ＭＳ Ｐゴシック" charset="0"/>
                <a:cs typeface="ＭＳ Ｐゴシック" charset="0"/>
              </a:rPr>
              <a:t> Have the students discuss out loud other examples for</a:t>
            </a:r>
            <a:r>
              <a:rPr lang="en-US" sz="1200" kern="1200" baseline="0" dirty="0" smtClean="0">
                <a:solidFill>
                  <a:schemeClr val="tx1"/>
                </a:solidFill>
                <a:latin typeface="+mn-lt"/>
                <a:ea typeface="ＭＳ Ｐゴシック" charset="0"/>
                <a:cs typeface="ＭＳ Ｐゴシック" charset="0"/>
              </a:rPr>
              <a:t> opposites.</a:t>
            </a:r>
          </a:p>
          <a:p>
            <a:pPr eaLnBrk="1" hangingPunct="1">
              <a:spcBef>
                <a:spcPct val="0"/>
              </a:spcBef>
              <a:buFontTx/>
              <a:buChar char="•"/>
              <a:defRPr/>
            </a:pPr>
            <a:r>
              <a:rPr lang="en-US" sz="1200" kern="1200" baseline="0" dirty="0" smtClean="0">
                <a:solidFill>
                  <a:schemeClr val="tx1"/>
                </a:solidFill>
                <a:latin typeface="+mn-lt"/>
                <a:ea typeface="ＭＳ Ｐゴシック" charset="0"/>
                <a:cs typeface="ＭＳ Ｐゴシック" charset="0"/>
              </a:rPr>
              <a:t> Remind the students from slide 11 that zero IS the additive identity. </a:t>
            </a:r>
            <a:endParaRPr lang="en-US" sz="1200" kern="1200" dirty="0" smtClean="0">
              <a:solidFill>
                <a:schemeClr val="tx1"/>
              </a:solidFill>
              <a:latin typeface="+mn-lt"/>
              <a:ea typeface="ＭＳ Ｐゴシック" charset="0"/>
              <a:cs typeface="ＭＳ Ｐゴシック" charset="0"/>
            </a:endParaRPr>
          </a:p>
          <a:p>
            <a:pPr eaLnBrk="1" hangingPunct="1">
              <a:spcBef>
                <a:spcPct val="0"/>
              </a:spcBef>
              <a:defRPr/>
            </a:pPr>
            <a:endParaRPr lang="en-US" sz="1200" u="sng" kern="1200" dirty="0" smtClean="0">
              <a:solidFill>
                <a:schemeClr val="tx1"/>
              </a:solidFill>
              <a:latin typeface="+mn-lt"/>
              <a:ea typeface="ＭＳ Ｐゴシック" charset="0"/>
              <a:cs typeface="ＭＳ Ｐゴシック" charset="0"/>
            </a:endParaRPr>
          </a:p>
          <a:p>
            <a:pPr eaLnBrk="1" hangingPunct="1">
              <a:spcBef>
                <a:spcPct val="0"/>
              </a:spcBef>
              <a:defRPr/>
            </a:pPr>
            <a:r>
              <a:rPr lang="en-US" sz="1200" u="sng" kern="1200" dirty="0" smtClean="0">
                <a:solidFill>
                  <a:schemeClr val="tx1"/>
                </a:solidFill>
                <a:latin typeface="+mn-lt"/>
                <a:ea typeface="ＭＳ Ｐゴシック" charset="0"/>
                <a:cs typeface="ＭＳ Ｐゴシック" charset="0"/>
              </a:rPr>
              <a:t>Preparation Notes</a:t>
            </a:r>
          </a:p>
          <a:p>
            <a:pPr marL="171450" indent="-171450" eaLnBrk="1" hangingPunct="1">
              <a:spcBef>
                <a:spcPct val="0"/>
              </a:spcBef>
              <a:buFont typeface="Arial" pitchFamily="34" charset="0"/>
              <a:buChar char="•"/>
              <a:defRPr/>
            </a:pPr>
            <a:r>
              <a:rPr lang="en-US" sz="1200" u="none" kern="1200" dirty="0" smtClean="0">
                <a:solidFill>
                  <a:schemeClr val="tx1"/>
                </a:solidFill>
                <a:latin typeface="+mn-lt"/>
                <a:ea typeface="ＭＳ Ｐゴシック" charset="0"/>
                <a:cs typeface="ＭＳ Ｐゴシック" charset="0"/>
              </a:rPr>
              <a:t>Make sure you have some of the scaffolding</a:t>
            </a:r>
            <a:r>
              <a:rPr lang="en-US" sz="1200" u="none" kern="1200" baseline="0" dirty="0" smtClean="0">
                <a:solidFill>
                  <a:schemeClr val="tx1"/>
                </a:solidFill>
                <a:latin typeface="+mn-lt"/>
                <a:ea typeface="ＭＳ Ｐゴシック" charset="0"/>
                <a:cs typeface="ＭＳ Ｐゴシック" charset="0"/>
              </a:rPr>
              <a:t> vocabulary worksheets printed out in case some students need them. </a:t>
            </a:r>
            <a:endParaRPr lang="en-US" sz="1200" u="none" kern="1200" dirty="0" smtClean="0">
              <a:solidFill>
                <a:schemeClr val="tx1"/>
              </a:solidFill>
              <a:latin typeface="+mn-lt"/>
              <a:ea typeface="ＭＳ Ｐゴシック" charset="0"/>
              <a:cs typeface="ＭＳ Ｐゴシック" charset="0"/>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11</a:t>
            </a:fld>
            <a:endParaRPr lang="en-US" smtClean="0"/>
          </a:p>
        </p:txBody>
      </p:sp>
    </p:spTree>
    <p:extLst>
      <p:ext uri="{BB962C8B-B14F-4D97-AF65-F5344CB8AC3E}">
        <p14:creationId xmlns:p14="http://schemas.microsoft.com/office/powerpoint/2010/main" val="764941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algn="r" eaLnBrk="1" hangingPunct="1">
              <a:spcBef>
                <a:spcPct val="0"/>
              </a:spcBef>
              <a:defRPr/>
            </a:pPr>
            <a:r>
              <a:rPr lang="en-US" dirty="0" smtClean="0">
                <a:ea typeface="+mn-ea"/>
                <a:cs typeface="+mn-cs"/>
              </a:rPr>
              <a:t>(5 - min) 14-19</a:t>
            </a:r>
          </a:p>
          <a:p>
            <a:pPr eaLnBrk="1" hangingPunct="1">
              <a:spcBef>
                <a:spcPct val="0"/>
              </a:spcBef>
              <a:defRPr/>
            </a:pPr>
            <a:r>
              <a:rPr lang="en-US" sz="1200" u="sng" kern="1200" dirty="0" smtClean="0">
                <a:solidFill>
                  <a:schemeClr val="tx1"/>
                </a:solidFill>
                <a:latin typeface="+mn-lt"/>
                <a:ea typeface="ＭＳ Ｐゴシック" charset="0"/>
                <a:cs typeface="ＭＳ Ｐゴシック" charset="0"/>
              </a:rPr>
              <a:t>In-Class Notes</a:t>
            </a:r>
          </a:p>
          <a:p>
            <a:pPr eaLnBrk="1" hangingPunct="1">
              <a:spcBef>
                <a:spcPct val="0"/>
              </a:spcBef>
              <a:buFontTx/>
              <a:buChar char="•"/>
              <a:defRPr/>
            </a:pPr>
            <a:r>
              <a:rPr lang="en-US" sz="1200" kern="1200" dirty="0" smtClean="0">
                <a:solidFill>
                  <a:schemeClr val="tx1"/>
                </a:solidFill>
                <a:latin typeface="+mn-lt"/>
                <a:ea typeface="ＭＳ Ｐゴシック" charset="0"/>
                <a:cs typeface="ＭＳ Ｐゴシック" charset="0"/>
              </a:rPr>
              <a:t> have students copy these notes into a notebook. </a:t>
            </a:r>
          </a:p>
          <a:p>
            <a:pPr eaLnBrk="1" hangingPunct="1">
              <a:spcBef>
                <a:spcPct val="0"/>
              </a:spcBef>
              <a:buFontTx/>
              <a:buChar char="•"/>
              <a:defRPr/>
            </a:pPr>
            <a:r>
              <a:rPr lang="en-US" sz="1200" kern="1200" dirty="0" smtClean="0">
                <a:solidFill>
                  <a:schemeClr val="tx1"/>
                </a:solidFill>
                <a:latin typeface="+mn-lt"/>
                <a:ea typeface="ＭＳ Ｐゴシック" charset="0"/>
                <a:cs typeface="ＭＳ Ｐゴシック" charset="0"/>
              </a:rPr>
              <a:t>If students are having trouble,</a:t>
            </a:r>
            <a:r>
              <a:rPr lang="en-US" sz="1200" kern="1200" baseline="0" dirty="0" smtClean="0">
                <a:solidFill>
                  <a:schemeClr val="tx1"/>
                </a:solidFill>
                <a:latin typeface="+mn-lt"/>
                <a:ea typeface="ＭＳ Ｐゴシック" charset="0"/>
                <a:cs typeface="ＭＳ Ｐゴシック" charset="0"/>
              </a:rPr>
              <a:t> they can request the scaffolding vocabulary worksheet. </a:t>
            </a:r>
            <a:endParaRPr lang="en-US" sz="1200" kern="1200" dirty="0" smtClean="0">
              <a:solidFill>
                <a:schemeClr val="tx1"/>
              </a:solidFill>
              <a:latin typeface="+mn-lt"/>
              <a:ea typeface="ＭＳ Ｐゴシック" charset="0"/>
              <a:cs typeface="ＭＳ Ｐゴシック" charset="0"/>
            </a:endParaRPr>
          </a:p>
          <a:p>
            <a:pPr eaLnBrk="1" hangingPunct="1">
              <a:spcBef>
                <a:spcPct val="0"/>
              </a:spcBef>
              <a:buFontTx/>
              <a:buChar char="•"/>
              <a:defRPr/>
            </a:pPr>
            <a:endParaRPr lang="en-US" sz="1200" kern="1200" dirty="0" smtClean="0">
              <a:solidFill>
                <a:schemeClr val="tx1"/>
              </a:solidFill>
              <a:latin typeface="+mn-lt"/>
              <a:ea typeface="ＭＳ Ｐゴシック" charset="0"/>
              <a:cs typeface="ＭＳ Ｐゴシック" charset="0"/>
            </a:endParaRPr>
          </a:p>
          <a:p>
            <a:pPr eaLnBrk="1" hangingPunct="1">
              <a:spcBef>
                <a:spcPct val="0"/>
              </a:spcBef>
              <a:defRPr/>
            </a:pPr>
            <a:r>
              <a:rPr lang="en-US" sz="1200" u="sng" kern="1200" dirty="0" smtClean="0">
                <a:solidFill>
                  <a:schemeClr val="tx1"/>
                </a:solidFill>
                <a:latin typeface="+mn-lt"/>
                <a:ea typeface="ＭＳ Ｐゴシック" charset="0"/>
                <a:cs typeface="ＭＳ Ｐゴシック" charset="0"/>
              </a:rPr>
              <a:t>Preparation Notes</a:t>
            </a:r>
          </a:p>
          <a:p>
            <a:pPr marL="171450" indent="-171450" eaLnBrk="1" hangingPunct="1">
              <a:spcBef>
                <a:spcPct val="0"/>
              </a:spcBef>
              <a:buFont typeface="Arial" pitchFamily="34" charset="0"/>
              <a:buChar char="•"/>
              <a:defRPr/>
            </a:pPr>
            <a:r>
              <a:rPr lang="en-US" sz="1200" u="none" kern="1200" dirty="0" smtClean="0">
                <a:solidFill>
                  <a:schemeClr val="tx1"/>
                </a:solidFill>
                <a:latin typeface="+mn-lt"/>
                <a:ea typeface="ＭＳ Ｐゴシック" charset="0"/>
                <a:cs typeface="ＭＳ Ｐゴシック" charset="0"/>
              </a:rPr>
              <a:t>Make sure you have some of the scaffolding</a:t>
            </a:r>
            <a:r>
              <a:rPr lang="en-US" sz="1200" u="none" kern="1200" baseline="0" dirty="0" smtClean="0">
                <a:solidFill>
                  <a:schemeClr val="tx1"/>
                </a:solidFill>
                <a:latin typeface="+mn-lt"/>
                <a:ea typeface="ＭＳ Ｐゴシック" charset="0"/>
                <a:cs typeface="ＭＳ Ｐゴシック" charset="0"/>
              </a:rPr>
              <a:t> vocabulary worksheets printed out in case some students need them. </a:t>
            </a:r>
            <a:endParaRPr lang="en-US" sz="1200" u="none" kern="1200" dirty="0" smtClean="0">
              <a:solidFill>
                <a:schemeClr val="tx1"/>
              </a:solidFill>
              <a:latin typeface="+mn-lt"/>
              <a:ea typeface="ＭＳ Ｐゴシック" charset="0"/>
              <a:cs typeface="ＭＳ Ｐゴシック" charset="0"/>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12</a:t>
            </a:fld>
            <a:endParaRPr lang="en-US" smtClean="0"/>
          </a:p>
        </p:txBody>
      </p:sp>
    </p:spTree>
    <p:extLst>
      <p:ext uri="{BB962C8B-B14F-4D97-AF65-F5344CB8AC3E}">
        <p14:creationId xmlns:p14="http://schemas.microsoft.com/office/powerpoint/2010/main" val="3709904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algn="r" eaLnBrk="1" hangingPunct="1">
              <a:spcBef>
                <a:spcPct val="0"/>
              </a:spcBef>
              <a:defRPr/>
            </a:pPr>
            <a:r>
              <a:rPr lang="en-US" dirty="0" smtClean="0">
                <a:ea typeface="+mn-ea"/>
                <a:cs typeface="+mn-cs"/>
              </a:rPr>
              <a:t>(1- min) 19-20</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 This is the launch for the exploration. Let the students try to answer the question,</a:t>
            </a:r>
            <a:r>
              <a:rPr lang="en-US" baseline="0" dirty="0" smtClean="0">
                <a:ea typeface="+mn-ea"/>
                <a:cs typeface="+mn-cs"/>
              </a:rPr>
              <a:t> then suggest everyone works on this problem through a set of questions that you hand out. </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eaLnBrk="1" hangingPunct="1">
              <a:spcBef>
                <a:spcPct val="0"/>
              </a:spcBef>
              <a:defRPr/>
            </a:pPr>
            <a:r>
              <a:rPr lang="en-US" u="sng" dirty="0" smtClean="0">
                <a:ea typeface="+mn-ea"/>
                <a:cs typeface="+mn-cs"/>
              </a:rPr>
              <a:t>Preparation Notes</a:t>
            </a:r>
          </a:p>
          <a:p>
            <a:pPr marL="171450" indent="-171450" eaLnBrk="1" hangingPunct="1">
              <a:spcBef>
                <a:spcPct val="0"/>
              </a:spcBef>
              <a:buFont typeface="Arial" pitchFamily="34" charset="0"/>
              <a:buChar char="•"/>
              <a:defRPr/>
            </a:pPr>
            <a:r>
              <a:rPr lang="en-US" u="none" dirty="0" smtClean="0">
                <a:ea typeface="+mn-ea"/>
                <a:cs typeface="+mn-cs"/>
              </a:rPr>
              <a:t>You</a:t>
            </a:r>
            <a:r>
              <a:rPr lang="en-US" u="none" baseline="0" dirty="0" smtClean="0">
                <a:ea typeface="+mn-ea"/>
                <a:cs typeface="+mn-cs"/>
              </a:rPr>
              <a:t> should pay attention to answers such as “opposites are on exact different locations,” or “opposites have reverse locations,” etc. Let the students who answer in such a manner know they are on the right track, but try not to spend to much time on this question – it is more rhetorical to lead into the exploration. </a:t>
            </a:r>
            <a:endParaRPr lang="en-US" u="none"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13</a:t>
            </a:fld>
            <a:endParaRPr lang="en-US" smtClean="0"/>
          </a:p>
        </p:txBody>
      </p:sp>
    </p:spTree>
    <p:extLst>
      <p:ext uri="{BB962C8B-B14F-4D97-AF65-F5344CB8AC3E}">
        <p14:creationId xmlns:p14="http://schemas.microsoft.com/office/powerpoint/2010/main" val="1372402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lnSpc>
                <a:spcPct val="80000"/>
              </a:lnSpc>
              <a:spcBef>
                <a:spcPct val="0"/>
              </a:spcBef>
            </a:pPr>
            <a:r>
              <a:rPr lang="en-US" sz="1000" dirty="0" smtClean="0">
                <a:ea typeface="ＭＳ Ｐゴシック" pitchFamily="34" charset="-128"/>
              </a:rPr>
              <a:t>Online timer link on slide – (10 min) (20-30)</a:t>
            </a:r>
          </a:p>
          <a:p>
            <a:pPr eaLnBrk="1" hangingPunct="1">
              <a:lnSpc>
                <a:spcPct val="80000"/>
              </a:lnSpc>
              <a:spcBef>
                <a:spcPct val="0"/>
              </a:spcBef>
            </a:pPr>
            <a:r>
              <a:rPr lang="en-US" sz="1000" u="sng" dirty="0" smtClean="0">
                <a:ea typeface="ＭＳ Ｐゴシック" pitchFamily="34" charset="-128"/>
              </a:rPr>
              <a:t>In-Class Notes</a:t>
            </a:r>
          </a:p>
          <a:p>
            <a:pPr eaLnBrk="1" hangingPunct="1">
              <a:lnSpc>
                <a:spcPct val="80000"/>
              </a:lnSpc>
              <a:spcBef>
                <a:spcPct val="0"/>
              </a:spcBef>
              <a:buFontTx/>
              <a:buChar char="•"/>
            </a:pPr>
            <a:r>
              <a:rPr lang="en-US" sz="1000" b="1" dirty="0" smtClean="0">
                <a:ea typeface="ＭＳ Ｐゴシック" pitchFamily="34" charset="-128"/>
              </a:rPr>
              <a:t>Pass out “Explore” Classwork, Calculator.</a:t>
            </a:r>
          </a:p>
          <a:p>
            <a:pPr eaLnBrk="1" hangingPunct="1">
              <a:lnSpc>
                <a:spcPct val="80000"/>
              </a:lnSpc>
              <a:spcBef>
                <a:spcPct val="0"/>
              </a:spcBef>
              <a:buFontTx/>
              <a:buChar char="•"/>
            </a:pPr>
            <a:r>
              <a:rPr lang="en-US" sz="1000" dirty="0" smtClean="0">
                <a:ea typeface="ＭＳ Ｐゴシック" pitchFamily="34" charset="-128"/>
              </a:rPr>
              <a:t>Focus on strategies and help struggling pairs recall previous</a:t>
            </a:r>
            <a:r>
              <a:rPr lang="en-US" sz="1000" baseline="0" dirty="0" smtClean="0">
                <a:ea typeface="ＭＳ Ｐゴシック" pitchFamily="34" charset="-128"/>
              </a:rPr>
              <a:t> techniques</a:t>
            </a:r>
          </a:p>
          <a:p>
            <a:pPr eaLnBrk="1" hangingPunct="1">
              <a:lnSpc>
                <a:spcPct val="80000"/>
              </a:lnSpc>
              <a:spcBef>
                <a:spcPct val="0"/>
              </a:spcBef>
              <a:buFontTx/>
              <a:buChar char="•"/>
            </a:pPr>
            <a:r>
              <a:rPr lang="en-US" sz="1000" dirty="0" smtClean="0">
                <a:ea typeface="ＭＳ Ｐゴシック" pitchFamily="34" charset="-128"/>
              </a:rPr>
              <a:t>click the timer to give a 10 minute countdown. </a:t>
            </a:r>
          </a:p>
        </p:txBody>
      </p:sp>
      <p:sp>
        <p:nvSpPr>
          <p:cNvPr id="73732" name="Slide Number Placeholder 3"/>
          <p:cNvSpPr>
            <a:spLocks noGrp="1"/>
          </p:cNvSpPr>
          <p:nvPr>
            <p:ph type="sldNum" sz="quarter" idx="5"/>
          </p:nvPr>
        </p:nvSpPr>
        <p:spPr bwMode="auto">
          <a:noFill/>
          <a:ln>
            <a:miter lim="800000"/>
            <a:headEnd/>
            <a:tailEnd/>
          </a:ln>
        </p:spPr>
        <p:txBody>
          <a:bodyPr/>
          <a:lstStyle/>
          <a:p>
            <a:fld id="{CB40B49F-DA0C-415A-9FF6-D69C6E0C8EFA}" type="slidenum">
              <a:rPr lang="en-US" smtClean="0">
                <a:latin typeface="Calibri" pitchFamily="34" charset="0"/>
                <a:ea typeface="ＭＳ Ｐゴシック" pitchFamily="34" charset="-128"/>
              </a:rPr>
              <a:pPr/>
              <a:t>14</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1915212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dirty="0" smtClean="0">
                <a:ea typeface="+mn-ea"/>
                <a:cs typeface="+mn-cs"/>
              </a:rPr>
              <a:t>(2- min) 30-32</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 This example</a:t>
            </a:r>
            <a:r>
              <a:rPr lang="en-US" baseline="0" dirty="0" smtClean="0">
                <a:ea typeface="+mn-ea"/>
                <a:cs typeface="+mn-cs"/>
              </a:rPr>
              <a:t> is provided to guide the students through the rest of the exploration. Take this time to answer any questions and clarify any uncertainties about directions. </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eaLnBrk="1" hangingPunct="1">
              <a:spcBef>
                <a:spcPct val="0"/>
              </a:spcBef>
              <a:defRPr/>
            </a:pPr>
            <a:r>
              <a:rPr lang="en-US" u="sng" dirty="0" smtClean="0">
                <a:ea typeface="+mn-ea"/>
                <a:cs typeface="+mn-cs"/>
              </a:rPr>
              <a:t>Preparation Notes</a:t>
            </a:r>
          </a:p>
          <a:p>
            <a:pPr marL="171450" indent="-171450" eaLnBrk="1" hangingPunct="1">
              <a:spcBef>
                <a:spcPct val="0"/>
              </a:spcBef>
              <a:buFont typeface="Arial" pitchFamily="34" charset="0"/>
              <a:buChar char="•"/>
              <a:defRPr/>
            </a:pPr>
            <a:r>
              <a:rPr lang="en-US" u="none" dirty="0" smtClean="0">
                <a:ea typeface="+mn-ea"/>
                <a:cs typeface="+mn-cs"/>
              </a:rPr>
              <a:t>This slide should be shown once</a:t>
            </a:r>
            <a:r>
              <a:rPr lang="en-US" u="none" baseline="0" dirty="0" smtClean="0">
                <a:ea typeface="+mn-ea"/>
                <a:cs typeface="+mn-cs"/>
              </a:rPr>
              <a:t> the explore worksheet is passed out, before the students start working. </a:t>
            </a:r>
            <a:endParaRPr lang="en-US" u="none"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15</a:t>
            </a:fld>
            <a:endParaRPr lang="en-US" smtClean="0"/>
          </a:p>
        </p:txBody>
      </p:sp>
    </p:spTree>
    <p:extLst>
      <p:ext uri="{BB962C8B-B14F-4D97-AF65-F5344CB8AC3E}">
        <p14:creationId xmlns:p14="http://schemas.microsoft.com/office/powerpoint/2010/main" val="2470423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spcBef>
                <a:spcPct val="0"/>
              </a:spcBef>
            </a:pPr>
            <a:r>
              <a:rPr lang="en-US" dirty="0" smtClean="0">
                <a:ea typeface="ＭＳ Ｐゴシック" pitchFamily="34" charset="-128"/>
              </a:rPr>
              <a:t>(1 min) 32-33</a:t>
            </a:r>
          </a:p>
          <a:p>
            <a:pPr eaLnBrk="1" hangingPunct="1">
              <a:spcBef>
                <a:spcPct val="0"/>
              </a:spcBef>
            </a:pPr>
            <a:r>
              <a:rPr lang="en-US" u="sng" dirty="0" smtClean="0">
                <a:ea typeface="ＭＳ Ｐゴシック" pitchFamily="34" charset="-128"/>
              </a:rPr>
              <a:t>In-Class Notes</a:t>
            </a:r>
          </a:p>
          <a:p>
            <a:pPr eaLnBrk="1" hangingPunct="1">
              <a:spcBef>
                <a:spcPct val="0"/>
              </a:spcBef>
              <a:buFontTx/>
              <a:buChar char="•"/>
            </a:pPr>
            <a:r>
              <a:rPr lang="en-US" dirty="0" smtClean="0">
                <a:ea typeface="ＭＳ Ｐゴシック" pitchFamily="34" charset="-128"/>
              </a:rPr>
              <a:t> The summary goes over what</a:t>
            </a:r>
            <a:r>
              <a:rPr lang="en-US" baseline="0" dirty="0" smtClean="0">
                <a:ea typeface="ＭＳ Ｐゴシック" pitchFamily="34" charset="-128"/>
              </a:rPr>
              <a:t> everyone just explored on the last worksheet. Try to have a student based discussion during the next slides, especially once you get to question 6. </a:t>
            </a:r>
          </a:p>
          <a:p>
            <a:pPr eaLnBrk="1" hangingPunct="1">
              <a:spcBef>
                <a:spcPct val="0"/>
              </a:spcBef>
              <a:buFontTx/>
              <a:buChar char="•"/>
            </a:pPr>
            <a:endParaRPr lang="en-US" baseline="0" dirty="0" smtClean="0">
              <a:ea typeface="ＭＳ Ｐゴシック" pitchFamily="34" charset="-128"/>
            </a:endParaRPr>
          </a:p>
          <a:p>
            <a:pPr eaLnBrk="1" hangingPunct="1">
              <a:spcBef>
                <a:spcPct val="0"/>
              </a:spcBef>
              <a:buFontTx/>
              <a:buChar char="•"/>
            </a:pPr>
            <a:r>
              <a:rPr lang="en-US" baseline="0" dirty="0" smtClean="0">
                <a:ea typeface="ＭＳ Ｐゴシック" pitchFamily="34" charset="-128"/>
              </a:rPr>
              <a:t>Use question 6 to prompt students to answer what they have learned about opposites by answering these questions. </a:t>
            </a:r>
          </a:p>
          <a:p>
            <a:pPr eaLnBrk="1" hangingPunct="1">
              <a:spcBef>
                <a:spcPct val="0"/>
              </a:spcBef>
              <a:buFontTx/>
              <a:buNone/>
            </a:pPr>
            <a:endParaRPr lang="en-US" dirty="0" smtClean="0">
              <a:ea typeface="ＭＳ Ｐゴシック" pitchFamily="34" charset="-128"/>
            </a:endParaRPr>
          </a:p>
          <a:p>
            <a:pPr eaLnBrk="1" hangingPunct="1">
              <a:spcBef>
                <a:spcPct val="0"/>
              </a:spcBef>
            </a:pPr>
            <a:r>
              <a:rPr lang="en-US" u="sng" dirty="0" smtClean="0">
                <a:ea typeface="ＭＳ Ｐゴシック" pitchFamily="34" charset="-128"/>
              </a:rPr>
              <a:t>Preparation Notes</a:t>
            </a:r>
          </a:p>
          <a:p>
            <a:pPr eaLnBrk="1" hangingPunct="1">
              <a:spcBef>
                <a:spcPct val="0"/>
              </a:spcBef>
            </a:pPr>
            <a:r>
              <a:rPr lang="en-US" u="none" dirty="0" smtClean="0">
                <a:ea typeface="ＭＳ Ｐゴシック" pitchFamily="34" charset="-128"/>
              </a:rPr>
              <a:t>If students are a little shy about answering, go</a:t>
            </a:r>
            <a:r>
              <a:rPr lang="en-US" u="none" baseline="0" dirty="0" smtClean="0">
                <a:ea typeface="ＭＳ Ｐゴシック" pitchFamily="34" charset="-128"/>
              </a:rPr>
              <a:t> over the problems together, and have them just discuss problem six as a class. </a:t>
            </a:r>
            <a:endParaRPr lang="en-US" u="none" dirty="0" smtClean="0">
              <a:ea typeface="ＭＳ Ｐゴシック" pitchFamily="34" charset="-128"/>
            </a:endParaRPr>
          </a:p>
        </p:txBody>
      </p:sp>
      <p:sp>
        <p:nvSpPr>
          <p:cNvPr id="74756" name="Slide Number Placeholder 3"/>
          <p:cNvSpPr>
            <a:spLocks noGrp="1"/>
          </p:cNvSpPr>
          <p:nvPr>
            <p:ph type="sldNum" sz="quarter" idx="5"/>
          </p:nvPr>
        </p:nvSpPr>
        <p:spPr bwMode="auto">
          <a:noFill/>
          <a:ln>
            <a:miter lim="800000"/>
            <a:headEnd/>
            <a:tailEnd/>
          </a:ln>
        </p:spPr>
        <p:txBody>
          <a:bodyPr/>
          <a:lstStyle/>
          <a:p>
            <a:fld id="{BEC82633-AE9A-4A7D-8D46-04D31E1BA3F1}" type="slidenum">
              <a:rPr lang="en-US" smtClean="0">
                <a:latin typeface="Calibri" pitchFamily="34" charset="0"/>
                <a:ea typeface="ＭＳ Ｐゴシック" pitchFamily="34" charset="-128"/>
              </a:rPr>
              <a:pPr/>
              <a:t>16</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3268691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pPr>
            <a:r>
              <a:rPr lang="en-US" dirty="0" smtClean="0">
                <a:ea typeface="ＭＳ Ｐゴシック" pitchFamily="34" charset="-128"/>
              </a:rPr>
              <a:t>(1 min) 33-34</a:t>
            </a:r>
          </a:p>
          <a:p>
            <a:pPr eaLnBrk="1" hangingPunct="1">
              <a:spcBef>
                <a:spcPct val="0"/>
              </a:spcBef>
            </a:pPr>
            <a:r>
              <a:rPr lang="en-US" u="sng" dirty="0" smtClean="0">
                <a:ea typeface="ＭＳ Ｐゴシック" pitchFamily="34" charset="-128"/>
              </a:rPr>
              <a:t>In-Class Notes</a:t>
            </a:r>
          </a:p>
          <a:p>
            <a:pPr eaLnBrk="1" hangingPunct="1">
              <a:spcBef>
                <a:spcPct val="0"/>
              </a:spcBef>
              <a:buFont typeface="Arial" pitchFamily="34" charset="0"/>
              <a:buChar char="•"/>
            </a:pPr>
            <a:r>
              <a:rPr lang="en-US" u="none" baseline="0" dirty="0" smtClean="0">
                <a:ea typeface="ＭＳ Ｐゴシック" pitchFamily="34" charset="-128"/>
              </a:rPr>
              <a:t> The purpose of these questions is just to get the students to see opposites plotted on a number line. Any observations they make about the opposites will be useful. The final goal is to realize that all opposites are the same distance from zero (Have the same absolute value). This will prepare them for math classes in the future that will have a strong emphasis on absolute value. </a:t>
            </a:r>
            <a:endParaRPr lang="en-US" u="sng" dirty="0" smtClean="0">
              <a:ea typeface="ＭＳ Ｐゴシック" pitchFamily="34" charset="-128"/>
            </a:endParaRPr>
          </a:p>
          <a:p>
            <a:pPr eaLnBrk="1" hangingPunct="1">
              <a:spcBef>
                <a:spcPct val="0"/>
              </a:spcBef>
              <a:buFontTx/>
              <a:buChar char="•"/>
            </a:pPr>
            <a:r>
              <a:rPr lang="en-US" dirty="0" smtClean="0">
                <a:ea typeface="ＭＳ Ｐゴシック" pitchFamily="34" charset="-128"/>
              </a:rPr>
              <a:t> The summary goes over what</a:t>
            </a:r>
            <a:r>
              <a:rPr lang="en-US" baseline="0" dirty="0" smtClean="0">
                <a:ea typeface="ＭＳ Ｐゴシック" pitchFamily="34" charset="-128"/>
              </a:rPr>
              <a:t> everyone just explored on the last worksheet. Try to have a student based discussion during the next slides, especially once you get to question 6. </a:t>
            </a:r>
          </a:p>
          <a:p>
            <a:pPr eaLnBrk="1" hangingPunct="1">
              <a:spcBef>
                <a:spcPct val="0"/>
              </a:spcBef>
              <a:buFontTx/>
              <a:buChar char="•"/>
            </a:pPr>
            <a:endParaRPr lang="en-US" baseline="0" dirty="0" smtClean="0">
              <a:ea typeface="ＭＳ Ｐゴシック" pitchFamily="34" charset="-128"/>
            </a:endParaRPr>
          </a:p>
          <a:p>
            <a:pPr eaLnBrk="1" hangingPunct="1">
              <a:spcBef>
                <a:spcPct val="0"/>
              </a:spcBef>
              <a:buFontTx/>
              <a:buChar char="•"/>
            </a:pPr>
            <a:r>
              <a:rPr lang="en-US" baseline="0" dirty="0" smtClean="0">
                <a:ea typeface="ＭＳ Ｐゴシック" pitchFamily="34" charset="-128"/>
              </a:rPr>
              <a:t>Use question 6 to prompt students to answer what they have learned about opposites by answering these questions. </a:t>
            </a:r>
          </a:p>
          <a:p>
            <a:pPr eaLnBrk="1" hangingPunct="1">
              <a:spcBef>
                <a:spcPct val="0"/>
              </a:spcBef>
              <a:buFontTx/>
              <a:buNone/>
            </a:pPr>
            <a:endParaRPr lang="en-US" dirty="0" smtClean="0">
              <a:ea typeface="ＭＳ Ｐゴシック" pitchFamily="34" charset="-128"/>
            </a:endParaRPr>
          </a:p>
          <a:p>
            <a:pPr eaLnBrk="1" hangingPunct="1">
              <a:spcBef>
                <a:spcPct val="0"/>
              </a:spcBef>
            </a:pPr>
            <a:r>
              <a:rPr lang="en-US" u="sng" dirty="0" smtClean="0">
                <a:ea typeface="ＭＳ Ｐゴシック" pitchFamily="34" charset="-128"/>
              </a:rPr>
              <a:t>Preparation Notes</a:t>
            </a:r>
          </a:p>
          <a:p>
            <a:pPr eaLnBrk="1" hangingPunct="1">
              <a:spcBef>
                <a:spcPct val="0"/>
              </a:spcBef>
            </a:pPr>
            <a:r>
              <a:rPr lang="en-US" u="none" dirty="0" smtClean="0">
                <a:ea typeface="ＭＳ Ｐゴシック" pitchFamily="34" charset="-128"/>
              </a:rPr>
              <a:t>If students are a little shy about answering, go</a:t>
            </a:r>
            <a:r>
              <a:rPr lang="en-US" u="none" baseline="0" dirty="0" smtClean="0">
                <a:ea typeface="ＭＳ Ｐゴシック" pitchFamily="34" charset="-128"/>
              </a:rPr>
              <a:t> over the problems together, and have them just discuss problem six as a class. </a:t>
            </a:r>
            <a:endParaRPr lang="en-US" u="none" dirty="0" smtClean="0">
              <a:ea typeface="ＭＳ Ｐゴシック" pitchFamily="34" charset="-128"/>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17</a:t>
            </a:fld>
            <a:endParaRPr lang="en-US" smtClean="0"/>
          </a:p>
        </p:txBody>
      </p:sp>
    </p:spTree>
    <p:extLst>
      <p:ext uri="{BB962C8B-B14F-4D97-AF65-F5344CB8AC3E}">
        <p14:creationId xmlns:p14="http://schemas.microsoft.com/office/powerpoint/2010/main" val="267176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pPr>
            <a:r>
              <a:rPr lang="en-US" dirty="0" smtClean="0">
                <a:ea typeface="ＭＳ Ｐゴシック" pitchFamily="34" charset="-128"/>
              </a:rPr>
              <a:t>(1 min) 34-35</a:t>
            </a:r>
          </a:p>
          <a:p>
            <a:pPr eaLnBrk="1" hangingPunct="1">
              <a:spcBef>
                <a:spcPct val="0"/>
              </a:spcBef>
            </a:pPr>
            <a:r>
              <a:rPr lang="en-US" u="sng" dirty="0" smtClean="0">
                <a:ea typeface="ＭＳ Ｐゴシック" pitchFamily="34" charset="-128"/>
              </a:rPr>
              <a:t>In-Class Notes</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defRPr/>
            </a:pPr>
            <a:r>
              <a:rPr lang="en-US" u="none" baseline="0" dirty="0" smtClean="0">
                <a:ea typeface="ＭＳ Ｐゴシック" pitchFamily="34" charset="-128"/>
              </a:rPr>
              <a:t> The purpose of these questions is just to get the students to see opposites plotted on a number line. Any observations they make about the opposites will be useful. The final goal is to realize that all opposites are the same distance from zero (Have the same absolute value). This will prepare them for math classes in the future that will have a strong emphasis on absolute value. </a:t>
            </a:r>
            <a:endParaRPr lang="en-US" u="sng" dirty="0" smtClean="0">
              <a:ea typeface="ＭＳ Ｐゴシック" pitchFamily="34" charset="-128"/>
            </a:endParaRPr>
          </a:p>
          <a:p>
            <a:pPr eaLnBrk="1" hangingPunct="1">
              <a:spcBef>
                <a:spcPct val="0"/>
              </a:spcBef>
              <a:buFont typeface="Arial" pitchFamily="34" charset="0"/>
              <a:buChar char="•"/>
            </a:pPr>
            <a:endParaRPr lang="en-US" u="sng" dirty="0" smtClean="0">
              <a:ea typeface="ＭＳ Ｐゴシック" pitchFamily="34" charset="-128"/>
            </a:endParaRPr>
          </a:p>
          <a:p>
            <a:pPr eaLnBrk="1" hangingPunct="1">
              <a:spcBef>
                <a:spcPct val="0"/>
              </a:spcBef>
              <a:buFontTx/>
              <a:buChar char="•"/>
            </a:pPr>
            <a:r>
              <a:rPr lang="en-US" dirty="0" smtClean="0">
                <a:ea typeface="ＭＳ Ｐゴシック" pitchFamily="34" charset="-128"/>
              </a:rPr>
              <a:t> The summary goes over what</a:t>
            </a:r>
            <a:r>
              <a:rPr lang="en-US" baseline="0" dirty="0" smtClean="0">
                <a:ea typeface="ＭＳ Ｐゴシック" pitchFamily="34" charset="-128"/>
              </a:rPr>
              <a:t> everyone just explored on the last worksheet. Try to have a student based discussion during the next slides, especially once you get to question 6. </a:t>
            </a:r>
          </a:p>
          <a:p>
            <a:pPr eaLnBrk="1" hangingPunct="1">
              <a:spcBef>
                <a:spcPct val="0"/>
              </a:spcBef>
              <a:buFontTx/>
              <a:buChar char="•"/>
            </a:pPr>
            <a:endParaRPr lang="en-US" baseline="0" dirty="0" smtClean="0">
              <a:ea typeface="ＭＳ Ｐゴシック" pitchFamily="34" charset="-128"/>
            </a:endParaRPr>
          </a:p>
          <a:p>
            <a:pPr eaLnBrk="1" hangingPunct="1">
              <a:spcBef>
                <a:spcPct val="0"/>
              </a:spcBef>
              <a:buFontTx/>
              <a:buChar char="•"/>
            </a:pPr>
            <a:r>
              <a:rPr lang="en-US" baseline="0" dirty="0" smtClean="0">
                <a:ea typeface="ＭＳ Ｐゴシック" pitchFamily="34" charset="-128"/>
              </a:rPr>
              <a:t>Use question 6 to prompt students to answer what they have learned about opposites by answering these questions. </a:t>
            </a:r>
          </a:p>
          <a:p>
            <a:pPr eaLnBrk="1" hangingPunct="1">
              <a:spcBef>
                <a:spcPct val="0"/>
              </a:spcBef>
              <a:buFontTx/>
              <a:buNone/>
            </a:pPr>
            <a:endParaRPr lang="en-US" dirty="0" smtClean="0">
              <a:ea typeface="ＭＳ Ｐゴシック" pitchFamily="34" charset="-128"/>
            </a:endParaRPr>
          </a:p>
          <a:p>
            <a:pPr eaLnBrk="1" hangingPunct="1">
              <a:spcBef>
                <a:spcPct val="0"/>
              </a:spcBef>
            </a:pPr>
            <a:r>
              <a:rPr lang="en-US" u="sng" dirty="0" smtClean="0">
                <a:ea typeface="ＭＳ Ｐゴシック" pitchFamily="34" charset="-128"/>
              </a:rPr>
              <a:t>Preparation Notes</a:t>
            </a:r>
          </a:p>
          <a:p>
            <a:pPr eaLnBrk="1" hangingPunct="1">
              <a:spcBef>
                <a:spcPct val="0"/>
              </a:spcBef>
            </a:pPr>
            <a:r>
              <a:rPr lang="en-US" u="none" dirty="0" smtClean="0">
                <a:ea typeface="ＭＳ Ｐゴシック" pitchFamily="34" charset="-128"/>
              </a:rPr>
              <a:t>If students are a little shy about answering, go</a:t>
            </a:r>
            <a:r>
              <a:rPr lang="en-US" u="none" baseline="0" dirty="0" smtClean="0">
                <a:ea typeface="ＭＳ Ｐゴシック" pitchFamily="34" charset="-128"/>
              </a:rPr>
              <a:t> over the problems together, and have them just discuss problem six as a class. </a:t>
            </a:r>
            <a:endParaRPr lang="en-US" u="none" dirty="0" smtClean="0">
              <a:ea typeface="ＭＳ Ｐゴシック" pitchFamily="34" charset="-128"/>
            </a:endParaRPr>
          </a:p>
          <a:p>
            <a:pPr eaLnBrk="1" hangingPunct="1">
              <a:spcBef>
                <a:spcPct val="0"/>
              </a:spcBef>
              <a:defRPr/>
            </a:pPr>
            <a:endParaRPr lang="en-US" u="sng"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18</a:t>
            </a:fld>
            <a:endParaRPr lang="en-US" smtClean="0"/>
          </a:p>
        </p:txBody>
      </p:sp>
    </p:spTree>
    <p:extLst>
      <p:ext uri="{BB962C8B-B14F-4D97-AF65-F5344CB8AC3E}">
        <p14:creationId xmlns:p14="http://schemas.microsoft.com/office/powerpoint/2010/main" val="3380521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pPr>
            <a:r>
              <a:rPr lang="en-US" dirty="0" smtClean="0">
                <a:ea typeface="ＭＳ Ｐゴシック" pitchFamily="34" charset="-128"/>
              </a:rPr>
              <a:t>(1 min) 35-36</a:t>
            </a:r>
          </a:p>
          <a:p>
            <a:pPr eaLnBrk="1" hangingPunct="1">
              <a:spcBef>
                <a:spcPct val="0"/>
              </a:spcBef>
            </a:pPr>
            <a:r>
              <a:rPr lang="en-US" u="sng" dirty="0" smtClean="0">
                <a:ea typeface="ＭＳ Ｐゴシック" pitchFamily="34" charset="-128"/>
              </a:rPr>
              <a:t>In-Class Notes</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defRPr/>
            </a:pPr>
            <a:r>
              <a:rPr lang="en-US" u="none" baseline="0" dirty="0" smtClean="0">
                <a:ea typeface="ＭＳ Ｐゴシック" pitchFamily="34" charset="-128"/>
              </a:rPr>
              <a:t> The purpose of these questions is just to get the students to see opposites plotted on a number line. Any observations they make about the opposites will be useful. The final goal is to realize that all opposites are the same distance from zero (Have the same absolute value). This will prepare them for math classes in the future that will have a strong emphasis on absolute value. </a:t>
            </a:r>
            <a:endParaRPr lang="en-US" u="sng" dirty="0" smtClean="0">
              <a:ea typeface="ＭＳ Ｐゴシック" pitchFamily="34" charset="-128"/>
            </a:endParaRPr>
          </a:p>
          <a:p>
            <a:pPr eaLnBrk="1" hangingPunct="1">
              <a:spcBef>
                <a:spcPct val="0"/>
              </a:spcBef>
            </a:pPr>
            <a:endParaRPr lang="en-US" u="sng" dirty="0" smtClean="0">
              <a:ea typeface="ＭＳ Ｐゴシック" pitchFamily="34" charset="-128"/>
            </a:endParaRPr>
          </a:p>
          <a:p>
            <a:pPr eaLnBrk="1" hangingPunct="1">
              <a:spcBef>
                <a:spcPct val="0"/>
              </a:spcBef>
              <a:buFontTx/>
              <a:buChar char="•"/>
            </a:pPr>
            <a:r>
              <a:rPr lang="en-US" dirty="0" smtClean="0">
                <a:ea typeface="ＭＳ Ｐゴシック" pitchFamily="34" charset="-128"/>
              </a:rPr>
              <a:t> The summary goes over what</a:t>
            </a:r>
            <a:r>
              <a:rPr lang="en-US" baseline="0" dirty="0" smtClean="0">
                <a:ea typeface="ＭＳ Ｐゴシック" pitchFamily="34" charset="-128"/>
              </a:rPr>
              <a:t> everyone just explored on the last worksheet. Try to have a student based discussion during the next slides, especially once you get to question 6. </a:t>
            </a:r>
          </a:p>
          <a:p>
            <a:pPr eaLnBrk="1" hangingPunct="1">
              <a:spcBef>
                <a:spcPct val="0"/>
              </a:spcBef>
              <a:buFontTx/>
              <a:buChar char="•"/>
            </a:pPr>
            <a:endParaRPr lang="en-US" baseline="0" dirty="0" smtClean="0">
              <a:ea typeface="ＭＳ Ｐゴシック" pitchFamily="34" charset="-128"/>
            </a:endParaRPr>
          </a:p>
          <a:p>
            <a:pPr eaLnBrk="1" hangingPunct="1">
              <a:spcBef>
                <a:spcPct val="0"/>
              </a:spcBef>
              <a:buFontTx/>
              <a:buChar char="•"/>
            </a:pPr>
            <a:r>
              <a:rPr lang="en-US" baseline="0" dirty="0" smtClean="0">
                <a:ea typeface="ＭＳ Ｐゴシック" pitchFamily="34" charset="-128"/>
              </a:rPr>
              <a:t>Use question 6 to prompt students to answer what they have learned about opposites by answering these questions. </a:t>
            </a:r>
          </a:p>
          <a:p>
            <a:pPr eaLnBrk="1" hangingPunct="1">
              <a:spcBef>
                <a:spcPct val="0"/>
              </a:spcBef>
              <a:buFontTx/>
              <a:buNone/>
            </a:pPr>
            <a:endParaRPr lang="en-US" dirty="0" smtClean="0">
              <a:ea typeface="ＭＳ Ｐゴシック" pitchFamily="34" charset="-128"/>
            </a:endParaRPr>
          </a:p>
          <a:p>
            <a:pPr eaLnBrk="1" hangingPunct="1">
              <a:spcBef>
                <a:spcPct val="0"/>
              </a:spcBef>
            </a:pPr>
            <a:r>
              <a:rPr lang="en-US" u="sng" dirty="0" smtClean="0">
                <a:ea typeface="ＭＳ Ｐゴシック" pitchFamily="34" charset="-128"/>
              </a:rPr>
              <a:t>Preparation Notes</a:t>
            </a:r>
          </a:p>
          <a:p>
            <a:pPr eaLnBrk="1" hangingPunct="1">
              <a:spcBef>
                <a:spcPct val="0"/>
              </a:spcBef>
            </a:pPr>
            <a:r>
              <a:rPr lang="en-US" u="none" dirty="0" smtClean="0">
                <a:ea typeface="ＭＳ Ｐゴシック" pitchFamily="34" charset="-128"/>
              </a:rPr>
              <a:t>If students are a little shy about answering, go</a:t>
            </a:r>
            <a:r>
              <a:rPr lang="en-US" u="none" baseline="0" dirty="0" smtClean="0">
                <a:ea typeface="ＭＳ Ｐゴシック" pitchFamily="34" charset="-128"/>
              </a:rPr>
              <a:t> over the problems together, and have them just discuss problem six as a class. </a:t>
            </a:r>
            <a:endParaRPr lang="en-US" u="none" dirty="0" smtClean="0">
              <a:ea typeface="ＭＳ Ｐゴシック" pitchFamily="34" charset="-128"/>
            </a:endParaRPr>
          </a:p>
          <a:p>
            <a:pPr eaLnBrk="1" hangingPunct="1">
              <a:spcBef>
                <a:spcPct val="0"/>
              </a:spcBef>
              <a:defRPr/>
            </a:pPr>
            <a:endParaRPr lang="en-US" u="sng"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19</a:t>
            </a:fld>
            <a:endParaRPr lang="en-US" smtClean="0"/>
          </a:p>
        </p:txBody>
      </p:sp>
    </p:spTree>
    <p:extLst>
      <p:ext uri="{BB962C8B-B14F-4D97-AF65-F5344CB8AC3E}">
        <p14:creationId xmlns:p14="http://schemas.microsoft.com/office/powerpoint/2010/main" val="3329910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charset="-128"/>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D53E6C6-4901-4F0F-A7AE-993CCFE217A4}" type="slidenum">
              <a:rPr lang="en-US" smtClean="0"/>
              <a:pPr eaLnBrk="1" hangingPunct="1"/>
              <a:t>2</a:t>
            </a:fld>
            <a:endParaRPr lang="en-US" smtClean="0"/>
          </a:p>
        </p:txBody>
      </p:sp>
    </p:spTree>
    <p:extLst>
      <p:ext uri="{BB962C8B-B14F-4D97-AF65-F5344CB8AC3E}">
        <p14:creationId xmlns:p14="http://schemas.microsoft.com/office/powerpoint/2010/main" val="4755282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pPr>
            <a:r>
              <a:rPr lang="en-US" dirty="0" smtClean="0">
                <a:ea typeface="ＭＳ Ｐゴシック" pitchFamily="34" charset="-128"/>
              </a:rPr>
              <a:t>(1 min) 36-37</a:t>
            </a:r>
          </a:p>
          <a:p>
            <a:pPr eaLnBrk="1" hangingPunct="1">
              <a:spcBef>
                <a:spcPct val="0"/>
              </a:spcBef>
            </a:pPr>
            <a:r>
              <a:rPr lang="en-US" u="sng" dirty="0" smtClean="0">
                <a:ea typeface="ＭＳ Ｐゴシック" pitchFamily="34" charset="-128"/>
              </a:rPr>
              <a:t>In-Class Notes</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defRPr/>
            </a:pPr>
            <a:r>
              <a:rPr lang="en-US" u="none" baseline="0" dirty="0" smtClean="0">
                <a:ea typeface="ＭＳ Ｐゴシック" pitchFamily="34" charset="-128"/>
              </a:rPr>
              <a:t> The purpose of these questions is just to get the students to see opposites plotted on a number line. Any observations they make about the opposites will be useful. The final goal is to realize that all opposites are the same distance from zero (Have the same absolute value). This will prepare them for math classes in the future that will have a strong emphasis on absolute value. </a:t>
            </a:r>
            <a:endParaRPr lang="en-US" u="sng" dirty="0" smtClean="0">
              <a:ea typeface="ＭＳ Ｐゴシック" pitchFamily="34" charset="-128"/>
            </a:endParaRPr>
          </a:p>
          <a:p>
            <a:pPr eaLnBrk="1" hangingPunct="1">
              <a:spcBef>
                <a:spcPct val="0"/>
              </a:spcBef>
              <a:buFont typeface="Arial" pitchFamily="34" charset="0"/>
              <a:buChar char="•"/>
            </a:pPr>
            <a:endParaRPr lang="en-US" u="sng" dirty="0" smtClean="0">
              <a:ea typeface="ＭＳ Ｐゴシック" pitchFamily="34" charset="-128"/>
            </a:endParaRPr>
          </a:p>
          <a:p>
            <a:pPr eaLnBrk="1" hangingPunct="1">
              <a:spcBef>
                <a:spcPct val="0"/>
              </a:spcBef>
              <a:buFontTx/>
              <a:buChar char="•"/>
            </a:pPr>
            <a:r>
              <a:rPr lang="en-US" dirty="0" smtClean="0">
                <a:ea typeface="ＭＳ Ｐゴシック" pitchFamily="34" charset="-128"/>
              </a:rPr>
              <a:t> The summary goes over what</a:t>
            </a:r>
            <a:r>
              <a:rPr lang="en-US" baseline="0" dirty="0" smtClean="0">
                <a:ea typeface="ＭＳ Ｐゴシック" pitchFamily="34" charset="-128"/>
              </a:rPr>
              <a:t> everyone just explored on the last worksheet. Try to have a student based discussion during the next slides, especially once you get to question 6. </a:t>
            </a:r>
          </a:p>
          <a:p>
            <a:pPr eaLnBrk="1" hangingPunct="1">
              <a:spcBef>
                <a:spcPct val="0"/>
              </a:spcBef>
              <a:buFontTx/>
              <a:buChar char="•"/>
            </a:pPr>
            <a:endParaRPr lang="en-US" baseline="0" dirty="0" smtClean="0">
              <a:ea typeface="ＭＳ Ｐゴシック" pitchFamily="34" charset="-128"/>
            </a:endParaRPr>
          </a:p>
          <a:p>
            <a:pPr eaLnBrk="1" hangingPunct="1">
              <a:spcBef>
                <a:spcPct val="0"/>
              </a:spcBef>
              <a:buFontTx/>
              <a:buChar char="•"/>
            </a:pPr>
            <a:r>
              <a:rPr lang="en-US" baseline="0" dirty="0" smtClean="0">
                <a:ea typeface="ＭＳ Ｐゴシック" pitchFamily="34" charset="-128"/>
              </a:rPr>
              <a:t>Use question 6 to prompt students to answer what they have learned about opposites by answering these questions. </a:t>
            </a:r>
          </a:p>
          <a:p>
            <a:pPr eaLnBrk="1" hangingPunct="1">
              <a:spcBef>
                <a:spcPct val="0"/>
              </a:spcBef>
              <a:buFontTx/>
              <a:buNone/>
            </a:pPr>
            <a:endParaRPr lang="en-US" dirty="0" smtClean="0">
              <a:ea typeface="ＭＳ Ｐゴシック" pitchFamily="34" charset="-128"/>
            </a:endParaRPr>
          </a:p>
          <a:p>
            <a:pPr eaLnBrk="1" hangingPunct="1">
              <a:spcBef>
                <a:spcPct val="0"/>
              </a:spcBef>
            </a:pPr>
            <a:r>
              <a:rPr lang="en-US" u="sng" dirty="0" smtClean="0">
                <a:ea typeface="ＭＳ Ｐゴシック" pitchFamily="34" charset="-128"/>
              </a:rPr>
              <a:t>Preparation Notes</a:t>
            </a:r>
          </a:p>
          <a:p>
            <a:pPr eaLnBrk="1" hangingPunct="1">
              <a:spcBef>
                <a:spcPct val="0"/>
              </a:spcBef>
            </a:pPr>
            <a:r>
              <a:rPr lang="en-US" u="none" dirty="0" smtClean="0">
                <a:ea typeface="ＭＳ Ｐゴシック" pitchFamily="34" charset="-128"/>
              </a:rPr>
              <a:t>If students are a little shy about answering, go</a:t>
            </a:r>
            <a:r>
              <a:rPr lang="en-US" u="none" baseline="0" dirty="0" smtClean="0">
                <a:ea typeface="ＭＳ Ｐゴシック" pitchFamily="34" charset="-128"/>
              </a:rPr>
              <a:t> over the problems together, and have them just discuss problem six as a class. </a:t>
            </a:r>
            <a:endParaRPr lang="en-US" u="none" dirty="0" smtClean="0">
              <a:ea typeface="ＭＳ Ｐゴシック" pitchFamily="34" charset="-128"/>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20</a:t>
            </a:fld>
            <a:endParaRPr lang="en-US" smtClean="0"/>
          </a:p>
        </p:txBody>
      </p:sp>
    </p:spTree>
    <p:extLst>
      <p:ext uri="{BB962C8B-B14F-4D97-AF65-F5344CB8AC3E}">
        <p14:creationId xmlns:p14="http://schemas.microsoft.com/office/powerpoint/2010/main" val="2973700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pPr>
            <a:r>
              <a:rPr lang="en-US" dirty="0" smtClean="0">
                <a:ea typeface="ＭＳ Ｐゴシック" pitchFamily="34" charset="-128"/>
              </a:rPr>
              <a:t>(1 min) 37-38</a:t>
            </a:r>
          </a:p>
          <a:p>
            <a:pPr eaLnBrk="1" hangingPunct="1">
              <a:spcBef>
                <a:spcPct val="0"/>
              </a:spcBef>
            </a:pPr>
            <a:r>
              <a:rPr lang="en-US" u="sng" dirty="0" smtClean="0">
                <a:ea typeface="ＭＳ Ｐゴシック" pitchFamily="34" charset="-128"/>
              </a:rPr>
              <a:t>In-Class Notes</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defRPr/>
            </a:pPr>
            <a:r>
              <a:rPr lang="en-US" u="none" baseline="0" dirty="0" smtClean="0">
                <a:ea typeface="ＭＳ Ｐゴシック" pitchFamily="34" charset="-128"/>
              </a:rPr>
              <a:t> The purpose of these questions is just to get the students to see opposites plotted on a number line. Any observations they make about the opposites will be useful. The final goal is to realize that all opposites are the same distance from zero (Have the same absolute value). This will prepare them for math classes in the future that will have a strong emphasis on absolute value. </a:t>
            </a:r>
            <a:endParaRPr lang="en-US" u="sng" dirty="0" smtClean="0">
              <a:ea typeface="ＭＳ Ｐゴシック" pitchFamily="34" charset="-128"/>
            </a:endParaRPr>
          </a:p>
          <a:p>
            <a:pPr eaLnBrk="1" hangingPunct="1">
              <a:spcBef>
                <a:spcPct val="0"/>
              </a:spcBef>
              <a:buFont typeface="Arial" pitchFamily="34" charset="0"/>
              <a:buChar char="•"/>
            </a:pPr>
            <a:endParaRPr lang="en-US" u="sng" dirty="0" smtClean="0">
              <a:ea typeface="ＭＳ Ｐゴシック" pitchFamily="34" charset="-128"/>
            </a:endParaRPr>
          </a:p>
          <a:p>
            <a:pPr eaLnBrk="1" hangingPunct="1">
              <a:spcBef>
                <a:spcPct val="0"/>
              </a:spcBef>
              <a:buFontTx/>
              <a:buChar char="•"/>
            </a:pPr>
            <a:r>
              <a:rPr lang="en-US" dirty="0" smtClean="0">
                <a:ea typeface="ＭＳ Ｐゴシック" pitchFamily="34" charset="-128"/>
              </a:rPr>
              <a:t> The summary goes over what</a:t>
            </a:r>
            <a:r>
              <a:rPr lang="en-US" baseline="0" dirty="0" smtClean="0">
                <a:ea typeface="ＭＳ Ｐゴシック" pitchFamily="34" charset="-128"/>
              </a:rPr>
              <a:t> everyone just explored on the last worksheet. Try to have a student based discussion during the next slides, especially once you get to question 6. </a:t>
            </a:r>
          </a:p>
          <a:p>
            <a:pPr eaLnBrk="1" hangingPunct="1">
              <a:spcBef>
                <a:spcPct val="0"/>
              </a:spcBef>
              <a:buFontTx/>
              <a:buChar char="•"/>
            </a:pPr>
            <a:endParaRPr lang="en-US" baseline="0" dirty="0" smtClean="0">
              <a:ea typeface="ＭＳ Ｐゴシック" pitchFamily="34" charset="-128"/>
            </a:endParaRPr>
          </a:p>
          <a:p>
            <a:pPr eaLnBrk="1" hangingPunct="1">
              <a:spcBef>
                <a:spcPct val="0"/>
              </a:spcBef>
              <a:buFontTx/>
              <a:buChar char="•"/>
            </a:pPr>
            <a:r>
              <a:rPr lang="en-US" baseline="0" dirty="0" smtClean="0">
                <a:ea typeface="ＭＳ Ｐゴシック" pitchFamily="34" charset="-128"/>
              </a:rPr>
              <a:t>Use question 6 to prompt students to answer what they have learned about opposites by answering these questions. </a:t>
            </a:r>
          </a:p>
          <a:p>
            <a:pPr eaLnBrk="1" hangingPunct="1">
              <a:spcBef>
                <a:spcPct val="0"/>
              </a:spcBef>
              <a:buFontTx/>
              <a:buNone/>
            </a:pPr>
            <a:endParaRPr lang="en-US" dirty="0" smtClean="0">
              <a:ea typeface="ＭＳ Ｐゴシック" pitchFamily="34" charset="-128"/>
            </a:endParaRPr>
          </a:p>
          <a:p>
            <a:pPr eaLnBrk="1" hangingPunct="1">
              <a:spcBef>
                <a:spcPct val="0"/>
              </a:spcBef>
            </a:pPr>
            <a:r>
              <a:rPr lang="en-US" u="sng" dirty="0" smtClean="0">
                <a:ea typeface="ＭＳ Ｐゴシック" pitchFamily="34" charset="-128"/>
              </a:rPr>
              <a:t>Preparation Notes</a:t>
            </a:r>
          </a:p>
          <a:p>
            <a:pPr eaLnBrk="1" hangingPunct="1">
              <a:spcBef>
                <a:spcPct val="0"/>
              </a:spcBef>
            </a:pPr>
            <a:r>
              <a:rPr lang="en-US" u="none" dirty="0" smtClean="0">
                <a:ea typeface="ＭＳ Ｐゴシック" pitchFamily="34" charset="-128"/>
              </a:rPr>
              <a:t>If students are a little shy about answering, go</a:t>
            </a:r>
            <a:r>
              <a:rPr lang="en-US" u="none" baseline="0" dirty="0" smtClean="0">
                <a:ea typeface="ＭＳ Ｐゴシック" pitchFamily="34" charset="-128"/>
              </a:rPr>
              <a:t> over the problems together, and have them just discuss problem six as a class. </a:t>
            </a:r>
            <a:endParaRPr lang="en-US" u="none" dirty="0" smtClean="0">
              <a:ea typeface="ＭＳ Ｐゴシック" pitchFamily="34" charset="-128"/>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21</a:t>
            </a:fld>
            <a:endParaRPr lang="en-US" smtClean="0"/>
          </a:p>
        </p:txBody>
      </p:sp>
    </p:spTree>
    <p:extLst>
      <p:ext uri="{BB962C8B-B14F-4D97-AF65-F5344CB8AC3E}">
        <p14:creationId xmlns:p14="http://schemas.microsoft.com/office/powerpoint/2010/main" val="1281665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82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dirty="0" smtClean="0">
                <a:ea typeface="ＭＳ Ｐゴシック" pitchFamily="34" charset="-128"/>
              </a:rPr>
              <a:t>(1 min) 38-39</a:t>
            </a:r>
          </a:p>
          <a:p>
            <a:pPr algn="r" eaLnBrk="1" hangingPunct="1">
              <a:spcBef>
                <a:spcPct val="0"/>
              </a:spcBef>
              <a:defRPr/>
            </a:pPr>
            <a:endParaRPr lang="en-US" dirty="0" smtClean="0">
              <a:ea typeface="+mn-ea"/>
              <a:cs typeface="+mn-cs"/>
            </a:endParaRPr>
          </a:p>
          <a:p>
            <a:pPr eaLnBrk="1" hangingPunct="1">
              <a:spcBef>
                <a:spcPct val="0"/>
              </a:spcBef>
            </a:pPr>
            <a:r>
              <a:rPr lang="en-US" u="sng" dirty="0" smtClean="0">
                <a:ea typeface="ＭＳ Ｐゴシック" pitchFamily="34" charset="-128"/>
              </a:rPr>
              <a:t>In-Class Notes</a:t>
            </a:r>
          </a:p>
          <a:p>
            <a:pPr eaLnBrk="1" hangingPunct="1">
              <a:spcBef>
                <a:spcPct val="0"/>
              </a:spcBef>
              <a:buFontTx/>
              <a:buChar char="•"/>
            </a:pPr>
            <a:r>
              <a:rPr lang="en-US" dirty="0" smtClean="0">
                <a:ea typeface="ＭＳ Ｐゴシック" pitchFamily="34" charset="-128"/>
              </a:rPr>
              <a:t> The summary goes over what</a:t>
            </a:r>
            <a:r>
              <a:rPr lang="en-US" baseline="0" dirty="0" smtClean="0">
                <a:ea typeface="ＭＳ Ｐゴシック" pitchFamily="34" charset="-128"/>
              </a:rPr>
              <a:t> everyone just explored on the last worksheet. Try to have a student based discussion during the next slides, especially once you get to question 6. </a:t>
            </a:r>
          </a:p>
          <a:p>
            <a:pPr eaLnBrk="1" hangingPunct="1">
              <a:spcBef>
                <a:spcPct val="0"/>
              </a:spcBef>
              <a:buFontTx/>
              <a:buChar char="•"/>
            </a:pPr>
            <a:endParaRPr lang="en-US" baseline="0" dirty="0" smtClean="0">
              <a:ea typeface="ＭＳ Ｐゴシック" pitchFamily="34" charset="-128"/>
            </a:endParaRPr>
          </a:p>
          <a:p>
            <a:pPr eaLnBrk="1" hangingPunct="1">
              <a:spcBef>
                <a:spcPct val="0"/>
              </a:spcBef>
              <a:buFontTx/>
              <a:buChar char="•"/>
            </a:pPr>
            <a:r>
              <a:rPr lang="en-US" baseline="0" dirty="0" smtClean="0">
                <a:ea typeface="ＭＳ Ｐゴシック" pitchFamily="34" charset="-128"/>
              </a:rPr>
              <a:t>Use question 6 to prompt students to answer what they have learned about opposites by answering these questions. </a:t>
            </a:r>
          </a:p>
          <a:p>
            <a:pPr eaLnBrk="1" hangingPunct="1">
              <a:spcBef>
                <a:spcPct val="0"/>
              </a:spcBef>
              <a:buFontTx/>
              <a:buNone/>
            </a:pPr>
            <a:endParaRPr lang="en-US" dirty="0" smtClean="0">
              <a:ea typeface="ＭＳ Ｐゴシック" pitchFamily="34" charset="-128"/>
            </a:endParaRPr>
          </a:p>
          <a:p>
            <a:pPr eaLnBrk="1" hangingPunct="1">
              <a:spcBef>
                <a:spcPct val="0"/>
              </a:spcBef>
            </a:pPr>
            <a:r>
              <a:rPr lang="en-US" u="sng" dirty="0" smtClean="0">
                <a:ea typeface="ＭＳ Ｐゴシック" pitchFamily="34" charset="-128"/>
              </a:rPr>
              <a:t>Preparation Notes</a:t>
            </a:r>
          </a:p>
          <a:p>
            <a:pPr eaLnBrk="1" hangingPunct="1">
              <a:spcBef>
                <a:spcPct val="0"/>
              </a:spcBef>
            </a:pPr>
            <a:r>
              <a:rPr lang="en-US" u="none" dirty="0" smtClean="0">
                <a:ea typeface="ＭＳ Ｐゴシック" pitchFamily="34" charset="-128"/>
              </a:rPr>
              <a:t>If students are a little shy about answering, go</a:t>
            </a:r>
            <a:r>
              <a:rPr lang="en-US" u="none" baseline="0" dirty="0" smtClean="0">
                <a:ea typeface="ＭＳ Ｐゴシック" pitchFamily="34" charset="-128"/>
              </a:rPr>
              <a:t> over the problems together, and have them just discuss problem six as a class. </a:t>
            </a:r>
            <a:endParaRPr lang="en-US" u="none" dirty="0" smtClean="0">
              <a:ea typeface="ＭＳ Ｐゴシック" pitchFamily="34" charset="-128"/>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FC358F87-7ADD-4B23-9462-36BB439FA290}" type="slidenum">
              <a:rPr lang="en-US" smtClean="0"/>
              <a:pPr eaLnBrk="1" hangingPunct="1"/>
              <a:t>22</a:t>
            </a:fld>
            <a:endParaRPr lang="en-US" smtClean="0"/>
          </a:p>
        </p:txBody>
      </p:sp>
    </p:spTree>
    <p:extLst>
      <p:ext uri="{BB962C8B-B14F-4D97-AF65-F5344CB8AC3E}">
        <p14:creationId xmlns:p14="http://schemas.microsoft.com/office/powerpoint/2010/main" val="2235902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82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dirty="0" smtClean="0">
                <a:ea typeface="ＭＳ Ｐゴシック" pitchFamily="34" charset="-128"/>
              </a:rPr>
              <a:t>(1 min) 39-40</a:t>
            </a:r>
          </a:p>
          <a:p>
            <a:pPr algn="r" eaLnBrk="1" hangingPunct="1">
              <a:spcBef>
                <a:spcPct val="0"/>
              </a:spcBef>
              <a:defRPr/>
            </a:pPr>
            <a:endParaRPr lang="en-US" dirty="0" smtClean="0">
              <a:ea typeface="+mn-ea"/>
              <a:cs typeface="+mn-cs"/>
            </a:endParaRPr>
          </a:p>
          <a:p>
            <a:pPr eaLnBrk="1" hangingPunct="1">
              <a:spcBef>
                <a:spcPct val="0"/>
              </a:spcBef>
            </a:pPr>
            <a:r>
              <a:rPr lang="en-US" u="sng" dirty="0" smtClean="0">
                <a:ea typeface="ＭＳ Ｐゴシック" pitchFamily="34" charset="-128"/>
              </a:rPr>
              <a:t>In-Class Notes</a:t>
            </a:r>
          </a:p>
          <a:p>
            <a:pPr eaLnBrk="1" hangingPunct="1">
              <a:spcBef>
                <a:spcPct val="0"/>
              </a:spcBef>
              <a:buFont typeface="Arial" pitchFamily="34" charset="0"/>
              <a:buChar char="•"/>
            </a:pPr>
            <a:r>
              <a:rPr lang="en-US" u="none" dirty="0" smtClean="0">
                <a:ea typeface="ＭＳ Ｐゴシック" pitchFamily="34" charset="-128"/>
              </a:rPr>
              <a:t>  If students are confused</a:t>
            </a:r>
            <a:r>
              <a:rPr lang="en-US" u="none" baseline="0" dirty="0" smtClean="0">
                <a:ea typeface="ＭＳ Ｐゴシック" pitchFamily="34" charset="-128"/>
              </a:rPr>
              <a:t> about “reverse side,” give them a visual example such as people lined up on a football field, or someone looking in to a mirror.</a:t>
            </a:r>
            <a:endParaRPr lang="en-US" u="none" dirty="0" smtClean="0">
              <a:ea typeface="ＭＳ Ｐゴシック" pitchFamily="34" charset="-128"/>
            </a:endParaRPr>
          </a:p>
          <a:p>
            <a:pPr eaLnBrk="1" hangingPunct="1">
              <a:spcBef>
                <a:spcPct val="0"/>
              </a:spcBef>
            </a:pPr>
            <a:endParaRPr lang="en-US" u="sng" dirty="0" smtClean="0">
              <a:ea typeface="ＭＳ Ｐゴシック" pitchFamily="34" charset="-128"/>
            </a:endParaRPr>
          </a:p>
          <a:p>
            <a:pPr eaLnBrk="1" hangingPunct="1">
              <a:spcBef>
                <a:spcPct val="0"/>
              </a:spcBef>
              <a:buFontTx/>
              <a:buChar char="•"/>
            </a:pPr>
            <a:r>
              <a:rPr lang="en-US" dirty="0" smtClean="0">
                <a:ea typeface="ＭＳ Ｐゴシック" pitchFamily="34" charset="-128"/>
              </a:rPr>
              <a:t> The summary goes over what</a:t>
            </a:r>
            <a:r>
              <a:rPr lang="en-US" baseline="0" dirty="0" smtClean="0">
                <a:ea typeface="ＭＳ Ｐゴシック" pitchFamily="34" charset="-128"/>
              </a:rPr>
              <a:t> everyone just explored on the last worksheet. Try to have a student based discussion during the next slides, especially once you get to question 6. </a:t>
            </a:r>
          </a:p>
          <a:p>
            <a:pPr eaLnBrk="1" hangingPunct="1">
              <a:spcBef>
                <a:spcPct val="0"/>
              </a:spcBef>
              <a:buFontTx/>
              <a:buChar char="•"/>
            </a:pPr>
            <a:endParaRPr lang="en-US" baseline="0" dirty="0" smtClean="0">
              <a:ea typeface="ＭＳ Ｐゴシック" pitchFamily="34" charset="-128"/>
            </a:endParaRPr>
          </a:p>
          <a:p>
            <a:pPr eaLnBrk="1" hangingPunct="1">
              <a:spcBef>
                <a:spcPct val="0"/>
              </a:spcBef>
              <a:buFontTx/>
              <a:buChar char="•"/>
            </a:pPr>
            <a:r>
              <a:rPr lang="en-US" baseline="0" dirty="0" smtClean="0">
                <a:ea typeface="ＭＳ Ｐゴシック" pitchFamily="34" charset="-128"/>
              </a:rPr>
              <a:t>Use question 6 to prompt students to answer what they have learned about opposites by answering these questions. </a:t>
            </a:r>
          </a:p>
          <a:p>
            <a:pPr eaLnBrk="1" hangingPunct="1">
              <a:spcBef>
                <a:spcPct val="0"/>
              </a:spcBef>
              <a:buFontTx/>
              <a:buNone/>
            </a:pPr>
            <a:endParaRPr lang="en-US" dirty="0" smtClean="0">
              <a:ea typeface="ＭＳ Ｐゴシック" pitchFamily="34" charset="-128"/>
            </a:endParaRPr>
          </a:p>
          <a:p>
            <a:pPr eaLnBrk="1" hangingPunct="1">
              <a:spcBef>
                <a:spcPct val="0"/>
              </a:spcBef>
            </a:pPr>
            <a:r>
              <a:rPr lang="en-US" u="sng" dirty="0" smtClean="0">
                <a:ea typeface="ＭＳ Ｐゴシック" pitchFamily="34" charset="-128"/>
              </a:rPr>
              <a:t>Preparation Notes</a:t>
            </a:r>
          </a:p>
          <a:p>
            <a:pPr eaLnBrk="1" hangingPunct="1">
              <a:spcBef>
                <a:spcPct val="0"/>
              </a:spcBef>
            </a:pPr>
            <a:r>
              <a:rPr lang="en-US" u="none" dirty="0" smtClean="0">
                <a:ea typeface="ＭＳ Ｐゴシック" pitchFamily="34" charset="-128"/>
              </a:rPr>
              <a:t>If students are a little shy about answering, go</a:t>
            </a:r>
            <a:r>
              <a:rPr lang="en-US" u="none" baseline="0" dirty="0" smtClean="0">
                <a:ea typeface="ＭＳ Ｐゴシック" pitchFamily="34" charset="-128"/>
              </a:rPr>
              <a:t> over the problems together, and have them just discuss problem six as a class. </a:t>
            </a:r>
            <a:endParaRPr lang="en-US" u="none" dirty="0" smtClean="0">
              <a:ea typeface="ＭＳ Ｐゴシック" pitchFamily="34" charset="-128"/>
            </a:endParaRPr>
          </a:p>
          <a:p>
            <a:pPr eaLnBrk="1" hangingPunct="1">
              <a:spcBef>
                <a:spcPct val="0"/>
              </a:spcBef>
              <a:defRPr/>
            </a:pPr>
            <a:endParaRPr lang="en-US" u="sng"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FC358F87-7ADD-4B23-9462-36BB439FA290}" type="slidenum">
              <a:rPr lang="en-US" smtClean="0"/>
              <a:pPr eaLnBrk="1" hangingPunct="1"/>
              <a:t>23</a:t>
            </a:fld>
            <a:endParaRPr lang="en-US" smtClean="0"/>
          </a:p>
        </p:txBody>
      </p:sp>
    </p:spTree>
    <p:extLst>
      <p:ext uri="{BB962C8B-B14F-4D97-AF65-F5344CB8AC3E}">
        <p14:creationId xmlns:p14="http://schemas.microsoft.com/office/powerpoint/2010/main" val="679001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82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dirty="0" smtClean="0">
                <a:ea typeface="ＭＳ Ｐゴシック" pitchFamily="34" charset="-128"/>
              </a:rPr>
              <a:t>(1 min) 40-41</a:t>
            </a:r>
          </a:p>
          <a:p>
            <a:pPr algn="r" eaLnBrk="1" hangingPunct="1">
              <a:spcBef>
                <a:spcPct val="0"/>
              </a:spcBef>
              <a:defRPr/>
            </a:pPr>
            <a:endParaRPr lang="en-US" dirty="0" smtClean="0">
              <a:ea typeface="+mn-ea"/>
              <a:cs typeface="+mn-cs"/>
            </a:endParaRPr>
          </a:p>
          <a:p>
            <a:pPr eaLnBrk="1" hangingPunct="1">
              <a:spcBef>
                <a:spcPct val="0"/>
              </a:spcBef>
            </a:pPr>
            <a:r>
              <a:rPr lang="en-US" u="sng" dirty="0" smtClean="0">
                <a:ea typeface="ＭＳ Ｐゴシック" pitchFamily="34" charset="-128"/>
              </a:rPr>
              <a:t>In-Class Notes</a:t>
            </a:r>
          </a:p>
          <a:p>
            <a:pPr eaLnBrk="1" hangingPunct="1">
              <a:spcBef>
                <a:spcPct val="0"/>
              </a:spcBef>
            </a:pPr>
            <a:endParaRPr lang="en-US" u="sng" dirty="0" smtClean="0">
              <a:ea typeface="ＭＳ Ｐゴシック" pitchFamily="34" charset="-128"/>
            </a:endParaRPr>
          </a:p>
          <a:p>
            <a:pPr eaLnBrk="1" hangingPunct="1">
              <a:spcBef>
                <a:spcPct val="0"/>
              </a:spcBef>
              <a:buFont typeface="Arial" pitchFamily="34" charset="0"/>
              <a:buChar char="•"/>
            </a:pPr>
            <a:r>
              <a:rPr lang="en-US" u="none" baseline="0" dirty="0" smtClean="0">
                <a:ea typeface="ＭＳ Ｐゴシック" pitchFamily="34" charset="-128"/>
              </a:rPr>
              <a:t> Students should definitely write down the bullet points on this slide!</a:t>
            </a:r>
            <a:endParaRPr lang="en-US" u="none" dirty="0" smtClean="0">
              <a:ea typeface="ＭＳ Ｐゴシック" pitchFamily="34" charset="-128"/>
            </a:endParaRPr>
          </a:p>
          <a:p>
            <a:pPr eaLnBrk="1" hangingPunct="1">
              <a:spcBef>
                <a:spcPct val="0"/>
              </a:spcBef>
              <a:buFontTx/>
              <a:buChar char="•"/>
            </a:pPr>
            <a:r>
              <a:rPr lang="en-US" dirty="0" smtClean="0">
                <a:ea typeface="ＭＳ Ｐゴシック" pitchFamily="34" charset="-128"/>
              </a:rPr>
              <a:t> The summary goes over what</a:t>
            </a:r>
            <a:r>
              <a:rPr lang="en-US" baseline="0" dirty="0" smtClean="0">
                <a:ea typeface="ＭＳ Ｐゴシック" pitchFamily="34" charset="-128"/>
              </a:rPr>
              <a:t> everyone just explored on the last worksheet. Try to have a student based discussion during the next slides, especially once you get to question 6. </a:t>
            </a:r>
          </a:p>
          <a:p>
            <a:pPr eaLnBrk="1" hangingPunct="1">
              <a:spcBef>
                <a:spcPct val="0"/>
              </a:spcBef>
              <a:buFontTx/>
              <a:buChar char="•"/>
            </a:pPr>
            <a:endParaRPr lang="en-US" baseline="0" dirty="0" smtClean="0">
              <a:ea typeface="ＭＳ Ｐゴシック" pitchFamily="34" charset="-128"/>
            </a:endParaRPr>
          </a:p>
          <a:p>
            <a:pPr eaLnBrk="1" hangingPunct="1">
              <a:spcBef>
                <a:spcPct val="0"/>
              </a:spcBef>
              <a:buFontTx/>
              <a:buChar char="•"/>
            </a:pPr>
            <a:r>
              <a:rPr lang="en-US" baseline="0" dirty="0" smtClean="0">
                <a:ea typeface="ＭＳ Ｐゴシック" pitchFamily="34" charset="-128"/>
              </a:rPr>
              <a:t>Use question 6 to prompt students to answer what they have learned about opposites by answering these questions. </a:t>
            </a:r>
          </a:p>
          <a:p>
            <a:pPr eaLnBrk="1" hangingPunct="1">
              <a:spcBef>
                <a:spcPct val="0"/>
              </a:spcBef>
              <a:buFontTx/>
              <a:buNone/>
            </a:pPr>
            <a:endParaRPr lang="en-US" dirty="0" smtClean="0">
              <a:ea typeface="ＭＳ Ｐゴシック" pitchFamily="34" charset="-128"/>
            </a:endParaRPr>
          </a:p>
          <a:p>
            <a:pPr eaLnBrk="1" hangingPunct="1">
              <a:spcBef>
                <a:spcPct val="0"/>
              </a:spcBef>
            </a:pPr>
            <a:r>
              <a:rPr lang="en-US" u="sng" dirty="0" smtClean="0">
                <a:ea typeface="ＭＳ Ｐゴシック" pitchFamily="34" charset="-128"/>
              </a:rPr>
              <a:t>Preparation Notes</a:t>
            </a:r>
          </a:p>
          <a:p>
            <a:pPr eaLnBrk="1" hangingPunct="1">
              <a:spcBef>
                <a:spcPct val="0"/>
              </a:spcBef>
            </a:pPr>
            <a:r>
              <a:rPr lang="en-US" u="none" dirty="0" smtClean="0">
                <a:ea typeface="ＭＳ Ｐゴシック" pitchFamily="34" charset="-128"/>
              </a:rPr>
              <a:t>If students are a little shy about answering, go</a:t>
            </a:r>
            <a:r>
              <a:rPr lang="en-US" u="none" baseline="0" dirty="0" smtClean="0">
                <a:ea typeface="ＭＳ Ｐゴシック" pitchFamily="34" charset="-128"/>
              </a:rPr>
              <a:t> over the problems together, and have them just discuss problem six as a class. </a:t>
            </a:r>
            <a:endParaRPr lang="en-US" u="none" dirty="0" smtClean="0">
              <a:ea typeface="ＭＳ Ｐゴシック" pitchFamily="34" charset="-128"/>
            </a:endParaRPr>
          </a:p>
          <a:p>
            <a:pPr eaLnBrk="1" hangingPunct="1">
              <a:spcBef>
                <a:spcPct val="0"/>
              </a:spcBef>
              <a:defRPr/>
            </a:pPr>
            <a:endParaRPr lang="en-US" u="sng"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FC358F87-7ADD-4B23-9462-36BB439FA290}" type="slidenum">
              <a:rPr lang="en-US" smtClean="0"/>
              <a:pPr eaLnBrk="1" hangingPunct="1"/>
              <a:t>24</a:t>
            </a:fld>
            <a:endParaRPr lang="en-US" smtClean="0"/>
          </a:p>
        </p:txBody>
      </p:sp>
    </p:spTree>
    <p:extLst>
      <p:ext uri="{BB962C8B-B14F-4D97-AF65-F5344CB8AC3E}">
        <p14:creationId xmlns:p14="http://schemas.microsoft.com/office/powerpoint/2010/main" val="734892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82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dirty="0" smtClean="0">
                <a:ea typeface="ＭＳ Ｐゴシック" pitchFamily="34" charset="-128"/>
              </a:rPr>
              <a:t>(1 min) 41-42</a:t>
            </a:r>
          </a:p>
          <a:p>
            <a:pPr algn="r" eaLnBrk="1" hangingPunct="1">
              <a:spcBef>
                <a:spcPct val="0"/>
              </a:spcBef>
              <a:defRPr/>
            </a:pPr>
            <a:endParaRPr lang="en-US" dirty="0" smtClean="0">
              <a:ea typeface="+mn-ea"/>
              <a:cs typeface="+mn-cs"/>
            </a:endParaRPr>
          </a:p>
          <a:p>
            <a:pPr eaLnBrk="1" hangingPunct="1">
              <a:spcBef>
                <a:spcPct val="0"/>
              </a:spcBef>
            </a:pPr>
            <a:r>
              <a:rPr lang="en-US" u="sng" dirty="0" smtClean="0">
                <a:ea typeface="ＭＳ Ｐゴシック" pitchFamily="34" charset="-128"/>
              </a:rPr>
              <a:t>In-Class Notes</a:t>
            </a:r>
          </a:p>
          <a:p>
            <a:pPr eaLnBrk="1" hangingPunct="1">
              <a:spcBef>
                <a:spcPct val="0"/>
              </a:spcBef>
              <a:buFontTx/>
              <a:buChar char="•"/>
            </a:pPr>
            <a:r>
              <a:rPr lang="en-US" dirty="0" smtClean="0">
                <a:ea typeface="ＭＳ Ｐゴシック" pitchFamily="34" charset="-128"/>
              </a:rPr>
              <a:t> The summary goes over what</a:t>
            </a:r>
            <a:r>
              <a:rPr lang="en-US" baseline="0" dirty="0" smtClean="0">
                <a:ea typeface="ＭＳ Ｐゴシック" pitchFamily="34" charset="-128"/>
              </a:rPr>
              <a:t> everyone just explored on the last worksheet. Try to have a student based discussion during the next slides, especially once you get to question 6. </a:t>
            </a:r>
          </a:p>
          <a:p>
            <a:pPr eaLnBrk="1" hangingPunct="1">
              <a:spcBef>
                <a:spcPct val="0"/>
              </a:spcBef>
              <a:buFontTx/>
              <a:buChar char="•"/>
            </a:pPr>
            <a:endParaRPr lang="en-US" baseline="0" dirty="0" smtClean="0">
              <a:ea typeface="ＭＳ Ｐゴシック" pitchFamily="34" charset="-128"/>
            </a:endParaRPr>
          </a:p>
          <a:p>
            <a:pPr eaLnBrk="1" hangingPunct="1">
              <a:spcBef>
                <a:spcPct val="0"/>
              </a:spcBef>
              <a:buFontTx/>
              <a:buChar char="•"/>
            </a:pPr>
            <a:r>
              <a:rPr lang="en-US" baseline="0" dirty="0" smtClean="0">
                <a:ea typeface="ＭＳ Ｐゴシック" pitchFamily="34" charset="-128"/>
              </a:rPr>
              <a:t>Use question 6 to prompt students to answer what they have learned about opposites by answering these questions. </a:t>
            </a:r>
          </a:p>
          <a:p>
            <a:pPr eaLnBrk="1" hangingPunct="1">
              <a:spcBef>
                <a:spcPct val="0"/>
              </a:spcBef>
              <a:buFontTx/>
              <a:buNone/>
            </a:pPr>
            <a:endParaRPr lang="en-US" dirty="0" smtClean="0">
              <a:ea typeface="ＭＳ Ｐゴシック" pitchFamily="34" charset="-128"/>
            </a:endParaRPr>
          </a:p>
          <a:p>
            <a:pPr eaLnBrk="1" hangingPunct="1">
              <a:spcBef>
                <a:spcPct val="0"/>
              </a:spcBef>
            </a:pPr>
            <a:r>
              <a:rPr lang="en-US" u="sng" dirty="0" smtClean="0">
                <a:ea typeface="ＭＳ Ｐゴシック" pitchFamily="34" charset="-128"/>
              </a:rPr>
              <a:t>Preparation Notes</a:t>
            </a:r>
          </a:p>
          <a:p>
            <a:pPr eaLnBrk="1" hangingPunct="1">
              <a:spcBef>
                <a:spcPct val="0"/>
              </a:spcBef>
            </a:pPr>
            <a:r>
              <a:rPr lang="en-US" u="none" dirty="0" smtClean="0">
                <a:ea typeface="ＭＳ Ｐゴシック" pitchFamily="34" charset="-128"/>
              </a:rPr>
              <a:t>If students are a little shy about answering, go</a:t>
            </a:r>
            <a:r>
              <a:rPr lang="en-US" u="none" baseline="0" dirty="0" smtClean="0">
                <a:ea typeface="ＭＳ Ｐゴシック" pitchFamily="34" charset="-128"/>
              </a:rPr>
              <a:t> over the problems together, and have them just discuss problem six as a class. </a:t>
            </a:r>
            <a:endParaRPr lang="en-US" u="none" dirty="0" smtClean="0">
              <a:ea typeface="ＭＳ Ｐゴシック" pitchFamily="34" charset="-128"/>
            </a:endParaRPr>
          </a:p>
          <a:p>
            <a:pPr eaLnBrk="1" hangingPunct="1">
              <a:spcBef>
                <a:spcPct val="0"/>
              </a:spcBef>
              <a:defRPr/>
            </a:pPr>
            <a:endParaRPr lang="en-US" u="sng"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FC358F87-7ADD-4B23-9462-36BB439FA290}" type="slidenum">
              <a:rPr lang="en-US" smtClean="0"/>
              <a:pPr eaLnBrk="1" hangingPunct="1"/>
              <a:t>25</a:t>
            </a:fld>
            <a:endParaRPr lang="en-US" smtClean="0"/>
          </a:p>
        </p:txBody>
      </p:sp>
    </p:spTree>
    <p:extLst>
      <p:ext uri="{BB962C8B-B14F-4D97-AF65-F5344CB8AC3E}">
        <p14:creationId xmlns:p14="http://schemas.microsoft.com/office/powerpoint/2010/main" val="3625735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806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r" eaLnBrk="1" hangingPunct="1">
              <a:spcBef>
                <a:spcPct val="0"/>
              </a:spcBef>
              <a:defRPr/>
            </a:pPr>
            <a:r>
              <a:rPr lang="en-US" dirty="0" smtClean="0">
                <a:ea typeface="+mn-ea"/>
                <a:cs typeface="+mn-cs"/>
              </a:rPr>
              <a:t>(3 - min) 42-45</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 You can choose to have the students answer the questions individually, or with a partner,</a:t>
            </a:r>
            <a:r>
              <a:rPr lang="en-US" baseline="0" dirty="0" smtClean="0">
                <a:ea typeface="+mn-ea"/>
                <a:cs typeface="+mn-cs"/>
              </a:rPr>
              <a:t> and then go over the answers, or you can work on the practice as a class. The slides directly reflect the class work.</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eaLnBrk="1" hangingPunct="1">
              <a:spcBef>
                <a:spcPct val="0"/>
              </a:spcBef>
              <a:defRPr/>
            </a:pPr>
            <a:r>
              <a:rPr lang="en-US" u="sng" dirty="0" smtClean="0">
                <a:ea typeface="+mn-ea"/>
                <a:cs typeface="+mn-cs"/>
              </a:rPr>
              <a:t>Preparation Notes</a:t>
            </a:r>
          </a:p>
          <a:p>
            <a:pPr marL="171450" indent="-171450" eaLnBrk="1" hangingPunct="1">
              <a:spcBef>
                <a:spcPct val="0"/>
              </a:spcBef>
              <a:buFont typeface="Arial" pitchFamily="34" charset="0"/>
              <a:buChar char="•"/>
              <a:defRPr/>
            </a:pPr>
            <a:r>
              <a:rPr lang="en-US" u="none" dirty="0" smtClean="0">
                <a:ea typeface="+mn-ea"/>
                <a:cs typeface="+mn-cs"/>
              </a:rPr>
              <a:t>Print</a:t>
            </a:r>
            <a:r>
              <a:rPr lang="en-US" u="none" baseline="0" dirty="0" smtClean="0">
                <a:ea typeface="+mn-ea"/>
                <a:cs typeface="+mn-cs"/>
              </a:rPr>
              <a:t> out enough class work practice worksheets for everyone in the class to have one. </a:t>
            </a:r>
            <a:endParaRPr lang="en-US" u="none" dirty="0" smtClean="0">
              <a:ea typeface="+mn-ea"/>
              <a:cs typeface="+mn-cs"/>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A3FB9260-ECE8-40D0-B0D1-B65BD3D5F0EF}" type="slidenum">
              <a:rPr lang="en-US" smtClean="0"/>
              <a:pPr eaLnBrk="1" hangingPunct="1"/>
              <a:t>26</a:t>
            </a:fld>
            <a:endParaRPr lang="en-US" smtClean="0"/>
          </a:p>
        </p:txBody>
      </p:sp>
    </p:spTree>
    <p:extLst>
      <p:ext uri="{BB962C8B-B14F-4D97-AF65-F5344CB8AC3E}">
        <p14:creationId xmlns:p14="http://schemas.microsoft.com/office/powerpoint/2010/main" val="949842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806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r" eaLnBrk="1" hangingPunct="1">
              <a:spcBef>
                <a:spcPct val="0"/>
              </a:spcBef>
              <a:defRPr/>
            </a:pPr>
            <a:r>
              <a:rPr lang="en-US" dirty="0" smtClean="0">
                <a:ea typeface="+mn-ea"/>
                <a:cs typeface="+mn-cs"/>
              </a:rPr>
              <a:t>(3 - min) 45-48</a:t>
            </a:r>
          </a:p>
          <a:p>
            <a:pPr eaLnBrk="1" hangingPunct="1">
              <a:spcBef>
                <a:spcPct val="0"/>
              </a:spcBef>
              <a:defRPr/>
            </a:pPr>
            <a:r>
              <a:rPr lang="en-US" sz="1200" u="sng" kern="1200" dirty="0" smtClean="0">
                <a:solidFill>
                  <a:schemeClr val="tx1"/>
                </a:solidFill>
                <a:latin typeface="+mn-lt"/>
                <a:ea typeface="ＭＳ Ｐゴシック" charset="0"/>
                <a:cs typeface="ＭＳ Ｐゴシック" charset="0"/>
              </a:rPr>
              <a:t>In-Class Notes</a:t>
            </a:r>
          </a:p>
          <a:p>
            <a:pPr eaLnBrk="1" hangingPunct="1">
              <a:spcBef>
                <a:spcPct val="0"/>
              </a:spcBef>
              <a:buFontTx/>
              <a:buChar char="•"/>
              <a:defRPr/>
            </a:pPr>
            <a:r>
              <a:rPr lang="en-US" sz="1200" kern="1200" dirty="0" smtClean="0">
                <a:solidFill>
                  <a:schemeClr val="tx1"/>
                </a:solidFill>
                <a:latin typeface="+mn-lt"/>
                <a:ea typeface="ＭＳ Ｐゴシック" charset="0"/>
                <a:cs typeface="ＭＳ Ｐゴシック" charset="0"/>
              </a:rPr>
              <a:t> You can choose to have the students answer the questions individually, or with a partner,</a:t>
            </a:r>
            <a:r>
              <a:rPr lang="en-US" sz="1200" kern="1200" baseline="0" dirty="0" smtClean="0">
                <a:solidFill>
                  <a:schemeClr val="tx1"/>
                </a:solidFill>
                <a:latin typeface="+mn-lt"/>
                <a:ea typeface="ＭＳ Ｐゴシック" charset="0"/>
                <a:cs typeface="ＭＳ Ｐゴシック" charset="0"/>
              </a:rPr>
              <a:t> and then go over the answers, or you can work on the practice as a class. The slides directly reflect the class work.</a:t>
            </a:r>
            <a:endParaRPr lang="en-US" sz="1200" kern="1200" dirty="0" smtClean="0">
              <a:solidFill>
                <a:schemeClr val="tx1"/>
              </a:solidFill>
              <a:latin typeface="+mn-lt"/>
              <a:ea typeface="ＭＳ Ｐゴシック" charset="0"/>
              <a:cs typeface="ＭＳ Ｐゴシック" charset="0"/>
            </a:endParaRPr>
          </a:p>
          <a:p>
            <a:pPr eaLnBrk="1" hangingPunct="1">
              <a:spcBef>
                <a:spcPct val="0"/>
              </a:spcBef>
              <a:buFontTx/>
              <a:buChar char="•"/>
              <a:defRPr/>
            </a:pPr>
            <a:endParaRPr lang="en-US" sz="1200" kern="1200" dirty="0" smtClean="0">
              <a:solidFill>
                <a:schemeClr val="tx1"/>
              </a:solidFill>
              <a:latin typeface="+mn-lt"/>
              <a:ea typeface="ＭＳ Ｐゴシック" charset="0"/>
              <a:cs typeface="ＭＳ Ｐゴシック" charset="0"/>
            </a:endParaRPr>
          </a:p>
          <a:p>
            <a:pPr eaLnBrk="1" hangingPunct="1">
              <a:spcBef>
                <a:spcPct val="0"/>
              </a:spcBef>
              <a:defRPr/>
            </a:pPr>
            <a:r>
              <a:rPr lang="en-US" sz="1200" u="sng" kern="1200" dirty="0" smtClean="0">
                <a:solidFill>
                  <a:schemeClr val="tx1"/>
                </a:solidFill>
                <a:latin typeface="+mn-lt"/>
                <a:ea typeface="ＭＳ Ｐゴシック" charset="0"/>
                <a:cs typeface="ＭＳ Ｐゴシック" charset="0"/>
              </a:rPr>
              <a:t>Preparation Notes</a:t>
            </a:r>
          </a:p>
          <a:p>
            <a:pPr marL="171450" indent="-171450" eaLnBrk="1" hangingPunct="1">
              <a:spcBef>
                <a:spcPct val="0"/>
              </a:spcBef>
              <a:buFont typeface="Arial" pitchFamily="34" charset="0"/>
              <a:buChar char="•"/>
              <a:defRPr/>
            </a:pPr>
            <a:r>
              <a:rPr lang="en-US" sz="1200" u="none" kern="1200" dirty="0" smtClean="0">
                <a:solidFill>
                  <a:schemeClr val="tx1"/>
                </a:solidFill>
                <a:latin typeface="+mn-lt"/>
                <a:ea typeface="ＭＳ Ｐゴシック" charset="0"/>
                <a:cs typeface="ＭＳ Ｐゴシック" charset="0"/>
              </a:rPr>
              <a:t>Print</a:t>
            </a:r>
            <a:r>
              <a:rPr lang="en-US" sz="1200" u="none" kern="1200" baseline="0" dirty="0" smtClean="0">
                <a:solidFill>
                  <a:schemeClr val="tx1"/>
                </a:solidFill>
                <a:latin typeface="+mn-lt"/>
                <a:ea typeface="ＭＳ Ｐゴシック" charset="0"/>
                <a:cs typeface="ＭＳ Ｐゴシック" charset="0"/>
              </a:rPr>
              <a:t> out enough class work practice worksheets for everyone in the class to have one. </a:t>
            </a:r>
            <a:endParaRPr lang="en-US" sz="1200" u="none" kern="1200" dirty="0" smtClean="0">
              <a:solidFill>
                <a:schemeClr val="tx1"/>
              </a:solidFill>
              <a:latin typeface="+mn-lt"/>
              <a:ea typeface="ＭＳ Ｐゴシック" charset="0"/>
              <a:cs typeface="ＭＳ Ｐゴシック" charset="0"/>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A3FB9260-ECE8-40D0-B0D1-B65BD3D5F0EF}" type="slidenum">
              <a:rPr lang="en-US" smtClean="0"/>
              <a:pPr eaLnBrk="1" hangingPunct="1"/>
              <a:t>27</a:t>
            </a:fld>
            <a:endParaRPr lang="en-US" smtClean="0"/>
          </a:p>
        </p:txBody>
      </p:sp>
    </p:spTree>
    <p:extLst>
      <p:ext uri="{BB962C8B-B14F-4D97-AF65-F5344CB8AC3E}">
        <p14:creationId xmlns:p14="http://schemas.microsoft.com/office/powerpoint/2010/main" val="3463380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806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r" eaLnBrk="1" hangingPunct="1">
              <a:spcBef>
                <a:spcPct val="0"/>
              </a:spcBef>
              <a:defRPr/>
            </a:pPr>
            <a:r>
              <a:rPr lang="en-US" dirty="0" smtClean="0">
                <a:ea typeface="+mn-ea"/>
                <a:cs typeface="+mn-cs"/>
              </a:rPr>
              <a:t>(3 - min) 48-51</a:t>
            </a:r>
          </a:p>
          <a:p>
            <a:pPr eaLnBrk="1" hangingPunct="1">
              <a:spcBef>
                <a:spcPct val="0"/>
              </a:spcBef>
              <a:defRPr/>
            </a:pPr>
            <a:r>
              <a:rPr lang="en-US" sz="1200" u="sng" kern="1200" dirty="0" smtClean="0">
                <a:solidFill>
                  <a:schemeClr val="tx1"/>
                </a:solidFill>
                <a:latin typeface="+mn-lt"/>
                <a:ea typeface="ＭＳ Ｐゴシック" charset="0"/>
                <a:cs typeface="ＭＳ Ｐゴシック" charset="0"/>
              </a:rPr>
              <a:t>In-Class Notes</a:t>
            </a:r>
          </a:p>
          <a:p>
            <a:pPr eaLnBrk="1" hangingPunct="1">
              <a:spcBef>
                <a:spcPct val="0"/>
              </a:spcBef>
              <a:buFontTx/>
              <a:buChar char="•"/>
              <a:defRPr/>
            </a:pPr>
            <a:r>
              <a:rPr lang="en-US" sz="1200" kern="1200" dirty="0" smtClean="0">
                <a:solidFill>
                  <a:schemeClr val="tx1"/>
                </a:solidFill>
                <a:latin typeface="+mn-lt"/>
                <a:ea typeface="ＭＳ Ｐゴシック" charset="0"/>
                <a:cs typeface="ＭＳ Ｐゴシック" charset="0"/>
              </a:rPr>
              <a:t> You can choose to have the students answer the questions individually, or with a partner,</a:t>
            </a:r>
            <a:r>
              <a:rPr lang="en-US" sz="1200" kern="1200" baseline="0" dirty="0" smtClean="0">
                <a:solidFill>
                  <a:schemeClr val="tx1"/>
                </a:solidFill>
                <a:latin typeface="+mn-lt"/>
                <a:ea typeface="ＭＳ Ｐゴシック" charset="0"/>
                <a:cs typeface="ＭＳ Ｐゴシック" charset="0"/>
              </a:rPr>
              <a:t> and then go over the answers, or you can work on the practice as a class. The slides directly reflect the class work.</a:t>
            </a:r>
            <a:endParaRPr lang="en-US" sz="1200" kern="1200" dirty="0" smtClean="0">
              <a:solidFill>
                <a:schemeClr val="tx1"/>
              </a:solidFill>
              <a:latin typeface="+mn-lt"/>
              <a:ea typeface="ＭＳ Ｐゴシック" charset="0"/>
              <a:cs typeface="ＭＳ Ｐゴシック" charset="0"/>
            </a:endParaRPr>
          </a:p>
          <a:p>
            <a:pPr eaLnBrk="1" hangingPunct="1">
              <a:spcBef>
                <a:spcPct val="0"/>
              </a:spcBef>
              <a:buFontTx/>
              <a:buChar char="•"/>
              <a:defRPr/>
            </a:pPr>
            <a:endParaRPr lang="en-US" sz="1200" kern="1200" dirty="0" smtClean="0">
              <a:solidFill>
                <a:schemeClr val="tx1"/>
              </a:solidFill>
              <a:latin typeface="+mn-lt"/>
              <a:ea typeface="ＭＳ Ｐゴシック" charset="0"/>
              <a:cs typeface="ＭＳ Ｐゴシック" charset="0"/>
            </a:endParaRPr>
          </a:p>
          <a:p>
            <a:pPr eaLnBrk="1" hangingPunct="1">
              <a:spcBef>
                <a:spcPct val="0"/>
              </a:spcBef>
              <a:defRPr/>
            </a:pPr>
            <a:r>
              <a:rPr lang="en-US" sz="1200" u="sng" kern="1200" dirty="0" smtClean="0">
                <a:solidFill>
                  <a:schemeClr val="tx1"/>
                </a:solidFill>
                <a:latin typeface="+mn-lt"/>
                <a:ea typeface="ＭＳ Ｐゴシック" charset="0"/>
                <a:cs typeface="ＭＳ Ｐゴシック" charset="0"/>
              </a:rPr>
              <a:t>Preparation Notes</a:t>
            </a:r>
          </a:p>
          <a:p>
            <a:pPr marL="171450" indent="-171450" eaLnBrk="1" hangingPunct="1">
              <a:spcBef>
                <a:spcPct val="0"/>
              </a:spcBef>
              <a:buFont typeface="Arial" pitchFamily="34" charset="0"/>
              <a:buChar char="•"/>
              <a:defRPr/>
            </a:pPr>
            <a:r>
              <a:rPr lang="en-US" sz="1200" u="none" kern="1200" dirty="0" smtClean="0">
                <a:solidFill>
                  <a:schemeClr val="tx1"/>
                </a:solidFill>
                <a:latin typeface="+mn-lt"/>
                <a:ea typeface="ＭＳ Ｐゴシック" charset="0"/>
                <a:cs typeface="ＭＳ Ｐゴシック" charset="0"/>
              </a:rPr>
              <a:t>Print</a:t>
            </a:r>
            <a:r>
              <a:rPr lang="en-US" sz="1200" u="none" kern="1200" baseline="0" dirty="0" smtClean="0">
                <a:solidFill>
                  <a:schemeClr val="tx1"/>
                </a:solidFill>
                <a:latin typeface="+mn-lt"/>
                <a:ea typeface="ＭＳ Ｐゴシック" charset="0"/>
                <a:cs typeface="ＭＳ Ｐゴシック" charset="0"/>
              </a:rPr>
              <a:t> out enough class work practice worksheets for everyone in the class to have one. </a:t>
            </a:r>
            <a:endParaRPr lang="en-US" sz="1200" u="none" kern="1200" dirty="0" smtClean="0">
              <a:solidFill>
                <a:schemeClr val="tx1"/>
              </a:solidFill>
              <a:latin typeface="+mn-lt"/>
              <a:ea typeface="ＭＳ Ｐゴシック" charset="0"/>
              <a:cs typeface="ＭＳ Ｐゴシック" charset="0"/>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A3FB9260-ECE8-40D0-B0D1-B65BD3D5F0EF}" type="slidenum">
              <a:rPr lang="en-US" smtClean="0"/>
              <a:pPr eaLnBrk="1" hangingPunct="1"/>
              <a:t>28</a:t>
            </a:fld>
            <a:endParaRPr lang="en-US" smtClean="0"/>
          </a:p>
        </p:txBody>
      </p:sp>
    </p:spTree>
    <p:extLst>
      <p:ext uri="{BB962C8B-B14F-4D97-AF65-F5344CB8AC3E}">
        <p14:creationId xmlns:p14="http://schemas.microsoft.com/office/powerpoint/2010/main" val="22750027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933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r" eaLnBrk="1" hangingPunct="1">
              <a:spcBef>
                <a:spcPct val="0"/>
              </a:spcBef>
              <a:defRPr/>
            </a:pPr>
            <a:r>
              <a:rPr lang="en-US" dirty="0" smtClean="0">
                <a:ea typeface="+mn-ea"/>
                <a:cs typeface="+mn-cs"/>
              </a:rPr>
              <a:t>(2- min) 51-53</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 This should be an individual exit ticket. Encourage students</a:t>
            </a:r>
            <a:r>
              <a:rPr lang="en-US" baseline="0" dirty="0" smtClean="0">
                <a:ea typeface="+mn-ea"/>
                <a:cs typeface="+mn-cs"/>
              </a:rPr>
              <a:t> who have mastered the standard to attempt the bonus question. </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eaLnBrk="1" hangingPunct="1">
              <a:spcBef>
                <a:spcPct val="0"/>
              </a:spcBef>
              <a:defRPr/>
            </a:pPr>
            <a:r>
              <a:rPr lang="en-US" u="sng" dirty="0" smtClean="0">
                <a:ea typeface="+mn-ea"/>
                <a:cs typeface="+mn-cs"/>
              </a:rPr>
              <a:t>Preparation Notes</a:t>
            </a:r>
          </a:p>
          <a:p>
            <a:pPr marL="171450" indent="-171450" eaLnBrk="1" hangingPunct="1">
              <a:spcBef>
                <a:spcPct val="0"/>
              </a:spcBef>
              <a:buFont typeface="Arial" pitchFamily="34" charset="0"/>
              <a:buChar char="•"/>
              <a:defRPr/>
            </a:pPr>
            <a:r>
              <a:rPr lang="en-US" u="none" dirty="0" smtClean="0">
                <a:ea typeface="+mn-ea"/>
                <a:cs typeface="+mn-cs"/>
              </a:rPr>
              <a:t>Print</a:t>
            </a:r>
            <a:r>
              <a:rPr lang="en-US" u="none" baseline="0" dirty="0" smtClean="0">
                <a:ea typeface="+mn-ea"/>
                <a:cs typeface="+mn-cs"/>
              </a:rPr>
              <a:t> out a copy of the exit ticket for each student to hand out at this time. </a:t>
            </a:r>
            <a:endParaRPr lang="en-US" u="none" dirty="0" smtClean="0">
              <a:ea typeface="+mn-ea"/>
              <a:cs typeface="+mn-cs"/>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1704B1C5-E762-4F55-9405-94C1B3EA818C}" type="slidenum">
              <a:rPr lang="en-US" smtClean="0"/>
              <a:pPr eaLnBrk="1" hangingPunct="1"/>
              <a:t>29</a:t>
            </a:fld>
            <a:endParaRPr lang="en-US" smtClean="0"/>
          </a:p>
        </p:txBody>
      </p:sp>
    </p:spTree>
    <p:extLst>
      <p:ext uri="{BB962C8B-B14F-4D97-AF65-F5344CB8AC3E}">
        <p14:creationId xmlns:p14="http://schemas.microsoft.com/office/powerpoint/2010/main" val="206561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charset="-128"/>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6B4DF021-4268-477C-AF30-E43A6D10946B}" type="slidenum">
              <a:rPr lang="en-US" smtClean="0"/>
              <a:pPr eaLnBrk="1" hangingPunct="1"/>
              <a:t>3</a:t>
            </a:fld>
            <a:endParaRPr lang="en-US" smtClean="0"/>
          </a:p>
        </p:txBody>
      </p:sp>
    </p:spTree>
    <p:extLst>
      <p:ext uri="{BB962C8B-B14F-4D97-AF65-F5344CB8AC3E}">
        <p14:creationId xmlns:p14="http://schemas.microsoft.com/office/powerpoint/2010/main" val="320849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933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r" eaLnBrk="1" hangingPunct="1">
              <a:spcBef>
                <a:spcPct val="0"/>
              </a:spcBef>
              <a:defRPr/>
            </a:pPr>
            <a:r>
              <a:rPr lang="en-US" dirty="0" smtClean="0">
                <a:ea typeface="+mn-ea"/>
                <a:cs typeface="+mn-cs"/>
              </a:rPr>
              <a:t>(2- min) 53-55</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 Pass out the homework,</a:t>
            </a:r>
            <a:r>
              <a:rPr lang="en-US" baseline="0" dirty="0" smtClean="0">
                <a:ea typeface="+mn-ea"/>
                <a:cs typeface="+mn-cs"/>
              </a:rPr>
              <a:t> and encourage all students to try the bonus questions, especially if they have mastered the material in class. </a:t>
            </a:r>
          </a:p>
          <a:p>
            <a:pPr eaLnBrk="1" hangingPunct="1">
              <a:spcBef>
                <a:spcPct val="0"/>
              </a:spcBef>
              <a:buFontTx/>
              <a:buChar char="•"/>
              <a:defRPr/>
            </a:pPr>
            <a:endParaRPr lang="en-US" baseline="0" dirty="0" smtClean="0">
              <a:ea typeface="+mn-ea"/>
              <a:cs typeface="+mn-cs"/>
            </a:endParaRPr>
          </a:p>
          <a:p>
            <a:pPr eaLnBrk="1" hangingPunct="1">
              <a:spcBef>
                <a:spcPct val="0"/>
              </a:spcBef>
              <a:buFontTx/>
              <a:buChar char="•"/>
              <a:defRPr/>
            </a:pPr>
            <a:r>
              <a:rPr lang="en-US" baseline="0" dirty="0" smtClean="0">
                <a:ea typeface="+mn-ea"/>
                <a:cs typeface="+mn-cs"/>
              </a:rPr>
              <a:t>This homework is designed to make sure the students understand the concept of reflection in regards to an opposite. It shouldn’t take two long, and hopefully it gives them confidence moving forward with negative numbers in the future.</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eaLnBrk="1" hangingPunct="1">
              <a:spcBef>
                <a:spcPct val="0"/>
              </a:spcBef>
              <a:defRPr/>
            </a:pPr>
            <a:r>
              <a:rPr lang="en-US" u="sng" dirty="0" smtClean="0">
                <a:ea typeface="+mn-ea"/>
                <a:cs typeface="+mn-cs"/>
              </a:rPr>
              <a:t>Preparation Notes</a:t>
            </a:r>
          </a:p>
          <a:p>
            <a:pPr marL="171450" indent="-171450" eaLnBrk="1" hangingPunct="1">
              <a:spcBef>
                <a:spcPct val="0"/>
              </a:spcBef>
              <a:buFont typeface="Arial" pitchFamily="34" charset="0"/>
              <a:buChar char="•"/>
              <a:defRPr/>
            </a:pPr>
            <a:r>
              <a:rPr lang="en-US" u="none" dirty="0" smtClean="0">
                <a:ea typeface="+mn-ea"/>
                <a:cs typeface="+mn-cs"/>
              </a:rPr>
              <a:t>Print</a:t>
            </a:r>
            <a:r>
              <a:rPr lang="en-US" u="none" baseline="0" dirty="0" smtClean="0">
                <a:ea typeface="+mn-ea"/>
                <a:cs typeface="+mn-cs"/>
              </a:rPr>
              <a:t> out a copy of the homework for each student to hand out at this time. </a:t>
            </a:r>
            <a:endParaRPr lang="en-US" u="none" dirty="0" smtClean="0">
              <a:ea typeface="+mn-ea"/>
              <a:cs typeface="+mn-cs"/>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1704B1C5-E762-4F55-9405-94C1B3EA818C}" type="slidenum">
              <a:rPr lang="en-US" smtClean="0"/>
              <a:pPr eaLnBrk="1" hangingPunct="1"/>
              <a:t>30</a:t>
            </a:fld>
            <a:endParaRPr lang="en-US" smtClean="0"/>
          </a:p>
        </p:txBody>
      </p:sp>
    </p:spTree>
    <p:extLst>
      <p:ext uri="{BB962C8B-B14F-4D97-AF65-F5344CB8AC3E}">
        <p14:creationId xmlns:p14="http://schemas.microsoft.com/office/powerpoint/2010/main" val="3906506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charset="-128"/>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02BB0EDB-BF62-4901-893C-957B8F3CE784}" type="slidenum">
              <a:rPr lang="en-US" smtClean="0"/>
              <a:pPr eaLnBrk="1" hangingPunct="1"/>
              <a:t>31</a:t>
            </a:fld>
            <a:endParaRPr lang="en-US" smtClean="0"/>
          </a:p>
        </p:txBody>
      </p:sp>
    </p:spTree>
    <p:extLst>
      <p:ext uri="{BB962C8B-B14F-4D97-AF65-F5344CB8AC3E}">
        <p14:creationId xmlns:p14="http://schemas.microsoft.com/office/powerpoint/2010/main" val="1288585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charset="-128"/>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CD075460-81D6-4085-8EC2-C4E710F35C50}" type="slidenum">
              <a:rPr lang="en-US" smtClean="0"/>
              <a:pPr eaLnBrk="1" hangingPunct="1"/>
              <a:t>4</a:t>
            </a:fld>
            <a:endParaRPr lang="en-US" smtClean="0"/>
          </a:p>
        </p:txBody>
      </p:sp>
    </p:spTree>
    <p:extLst>
      <p:ext uri="{BB962C8B-B14F-4D97-AF65-F5344CB8AC3E}">
        <p14:creationId xmlns:p14="http://schemas.microsoft.com/office/powerpoint/2010/main" val="3395133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charset="-128"/>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4A7CB9FA-65C8-458E-9831-81781C774CA9}" type="slidenum">
              <a:rPr lang="en-US" smtClean="0"/>
              <a:pPr eaLnBrk="1" hangingPunct="1"/>
              <a:t>5</a:t>
            </a:fld>
            <a:endParaRPr lang="en-US" smtClean="0"/>
          </a:p>
        </p:txBody>
      </p:sp>
    </p:spTree>
    <p:extLst>
      <p:ext uri="{BB962C8B-B14F-4D97-AF65-F5344CB8AC3E}">
        <p14:creationId xmlns:p14="http://schemas.microsoft.com/office/powerpoint/2010/main" val="3054967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4" name="Notes Placeholder 2"/>
          <p:cNvSpPr>
            <a:spLocks noGrp="1"/>
          </p:cNvSpPr>
          <p:nvPr>
            <p:ph type="body" idx="1"/>
          </p:nvPr>
        </p:nvSpPr>
        <p:spPr bwMode="auto"/>
        <p:txBody>
          <a:bodyPr wrap="square" numCol="1" anchor="t" anchorCtr="0" compatLnSpc="1">
            <a:prstTxWarp prst="textNoShape">
              <a:avLst/>
            </a:prstTxWarp>
            <a:normAutofit/>
          </a:bodyPr>
          <a:lstStyle/>
          <a:p>
            <a:pPr algn="r" eaLnBrk="1" hangingPunct="1">
              <a:spcBef>
                <a:spcPct val="0"/>
              </a:spcBef>
              <a:defRPr/>
            </a:pPr>
            <a:r>
              <a:rPr lang="en-US" sz="900" dirty="0" smtClean="0">
                <a:ea typeface="+mn-ea"/>
                <a:cs typeface="+mn-cs"/>
              </a:rPr>
              <a:t>(5 - min) 0-5</a:t>
            </a:r>
          </a:p>
          <a:p>
            <a:pPr eaLnBrk="1" hangingPunct="1">
              <a:spcBef>
                <a:spcPct val="0"/>
              </a:spcBef>
              <a:defRPr/>
            </a:pPr>
            <a:r>
              <a:rPr lang="en-US" sz="900" u="sng" dirty="0" smtClean="0">
                <a:ea typeface="+mn-ea"/>
                <a:cs typeface="+mn-cs"/>
              </a:rPr>
              <a:t>In-Class Notes</a:t>
            </a:r>
          </a:p>
          <a:p>
            <a:pPr eaLnBrk="1" hangingPunct="1">
              <a:spcBef>
                <a:spcPct val="0"/>
              </a:spcBef>
              <a:buFontTx/>
              <a:buChar char="•"/>
              <a:defRPr/>
            </a:pPr>
            <a:r>
              <a:rPr lang="en-US" sz="900" dirty="0" smtClean="0">
                <a:ea typeface="+mn-ea"/>
                <a:cs typeface="+mn-cs"/>
              </a:rPr>
              <a:t> This problem</a:t>
            </a:r>
            <a:r>
              <a:rPr lang="en-US" sz="900" baseline="0" dirty="0" smtClean="0">
                <a:ea typeface="+mn-ea"/>
                <a:cs typeface="+mn-cs"/>
              </a:rPr>
              <a:t> is designed to make sure all the students are familiar with a number line, and can place rational numbers on a number line. Now would be a great time to make sure all the students are up to speed. </a:t>
            </a:r>
          </a:p>
          <a:p>
            <a:pPr eaLnBrk="1" hangingPunct="1">
              <a:spcBef>
                <a:spcPct val="0"/>
              </a:spcBef>
              <a:buFontTx/>
              <a:buChar char="•"/>
              <a:defRPr/>
            </a:pPr>
            <a:r>
              <a:rPr lang="en-US" sz="900" baseline="0" dirty="0" smtClean="0">
                <a:ea typeface="+mn-ea"/>
                <a:cs typeface="+mn-cs"/>
              </a:rPr>
              <a:t> good strategies for students to apply is to imagine evenly spaces lines in between the two whole numbers for each fraction. For example, on 3 ½ imagine two spaces in between 3 and 4, and for 1 15/16, imagine 16 even spaces between 1 and 2. </a:t>
            </a:r>
            <a:endParaRPr lang="en-US" sz="900" dirty="0" smtClean="0">
              <a:ea typeface="+mn-ea"/>
              <a:cs typeface="+mn-cs"/>
            </a:endParaRPr>
          </a:p>
          <a:p>
            <a:pPr eaLnBrk="1" hangingPunct="1">
              <a:spcBef>
                <a:spcPct val="0"/>
              </a:spcBef>
              <a:buFontTx/>
              <a:buChar char="•"/>
              <a:defRPr/>
            </a:pPr>
            <a:endParaRPr lang="en-US" sz="900" dirty="0" smtClean="0">
              <a:ea typeface="+mn-ea"/>
              <a:cs typeface="+mn-cs"/>
            </a:endParaRPr>
          </a:p>
          <a:p>
            <a:pPr eaLnBrk="1" hangingPunct="1">
              <a:spcBef>
                <a:spcPct val="0"/>
              </a:spcBef>
              <a:defRPr/>
            </a:pPr>
            <a:r>
              <a:rPr lang="en-US" sz="900" u="sng" dirty="0" smtClean="0">
                <a:ea typeface="+mn-ea"/>
                <a:cs typeface="+mn-cs"/>
              </a:rPr>
              <a:t>Preparation Notes</a:t>
            </a:r>
          </a:p>
          <a:p>
            <a:pPr marL="171450" indent="-171450" eaLnBrk="1" hangingPunct="1">
              <a:spcBef>
                <a:spcPct val="0"/>
              </a:spcBef>
              <a:buFont typeface="Arial" pitchFamily="34" charset="0"/>
              <a:buChar char="•"/>
              <a:defRPr/>
            </a:pPr>
            <a:r>
              <a:rPr lang="en-US" sz="900" u="none" dirty="0" smtClean="0">
                <a:ea typeface="+mn-ea"/>
                <a:cs typeface="+mn-cs"/>
              </a:rPr>
              <a:t>Be prepared to spend a little extra time on the warm</a:t>
            </a:r>
            <a:r>
              <a:rPr lang="en-US" sz="900" u="none" baseline="0" dirty="0" smtClean="0">
                <a:ea typeface="+mn-ea"/>
                <a:cs typeface="+mn-cs"/>
              </a:rPr>
              <a:t> up, just in case some people haven't mastered this skill yet. </a:t>
            </a:r>
            <a:endParaRPr lang="en-US" sz="900" u="none" dirty="0" smtClean="0">
              <a:ea typeface="+mn-ea"/>
              <a:cs typeface="+mn-cs"/>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449821E1-9BD3-4BB5-821F-D6C1C9FAF432}" type="slidenum">
              <a:rPr lang="en-US" smtClean="0"/>
              <a:pPr eaLnBrk="1" hangingPunct="1"/>
              <a:t>6</a:t>
            </a:fld>
            <a:endParaRPr lang="en-US" smtClean="0"/>
          </a:p>
        </p:txBody>
      </p:sp>
    </p:spTree>
    <p:extLst>
      <p:ext uri="{BB962C8B-B14F-4D97-AF65-F5344CB8AC3E}">
        <p14:creationId xmlns:p14="http://schemas.microsoft.com/office/powerpoint/2010/main" val="2469066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r" eaLnBrk="1" hangingPunct="1">
              <a:spcBef>
                <a:spcPct val="0"/>
              </a:spcBef>
              <a:defRPr/>
            </a:pPr>
            <a:r>
              <a:rPr lang="en-US" dirty="0" smtClean="0">
                <a:ea typeface="+mn-ea"/>
                <a:cs typeface="+mn-cs"/>
              </a:rPr>
              <a:t>(1- min) 5-6</a:t>
            </a:r>
          </a:p>
          <a:p>
            <a:pPr marL="0" indent="0" eaLnBrk="1" hangingPunct="1">
              <a:spcBef>
                <a:spcPct val="0"/>
              </a:spcBef>
              <a:buFont typeface="Arial" pitchFamily="34" charset="0"/>
              <a:buNone/>
              <a:defRPr/>
            </a:pPr>
            <a:endParaRPr lang="en-US" u="sng" dirty="0" smtClean="0">
              <a:ea typeface="+mn-ea"/>
              <a:cs typeface="+mn-cs"/>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F2C90F95-C5E9-4B73-8479-74B4E259D345}" type="slidenum">
              <a:rPr lang="en-US" smtClean="0"/>
              <a:pPr eaLnBrk="1" hangingPunct="1"/>
              <a:t>7</a:t>
            </a:fld>
            <a:endParaRPr lang="en-US" smtClean="0"/>
          </a:p>
        </p:txBody>
      </p:sp>
    </p:spTree>
    <p:extLst>
      <p:ext uri="{BB962C8B-B14F-4D97-AF65-F5344CB8AC3E}">
        <p14:creationId xmlns:p14="http://schemas.microsoft.com/office/powerpoint/2010/main" val="1756313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algn="r" eaLnBrk="1" hangingPunct="1">
              <a:spcBef>
                <a:spcPct val="0"/>
              </a:spcBef>
              <a:defRPr/>
            </a:pPr>
            <a:r>
              <a:rPr lang="en-US" dirty="0" smtClean="0">
                <a:ea typeface="+mn-ea"/>
                <a:cs typeface="+mn-cs"/>
              </a:rPr>
              <a:t>(2- min) 6-8</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 have students copy these notes into a notebook. </a:t>
            </a:r>
          </a:p>
          <a:p>
            <a:pPr eaLnBrk="1" hangingPunct="1">
              <a:spcBef>
                <a:spcPct val="0"/>
              </a:spcBef>
              <a:buFontTx/>
              <a:buChar char="•"/>
              <a:defRPr/>
            </a:pPr>
            <a:r>
              <a:rPr lang="en-US" dirty="0" smtClean="0">
                <a:ea typeface="+mn-ea"/>
                <a:cs typeface="+mn-cs"/>
              </a:rPr>
              <a:t>If students are having trouble,</a:t>
            </a:r>
            <a:r>
              <a:rPr lang="en-US" baseline="0" dirty="0" smtClean="0">
                <a:ea typeface="+mn-ea"/>
                <a:cs typeface="+mn-cs"/>
              </a:rPr>
              <a:t> they can request the scaffolding vocabulary worksheet. </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eaLnBrk="1" hangingPunct="1">
              <a:spcBef>
                <a:spcPct val="0"/>
              </a:spcBef>
              <a:defRPr/>
            </a:pPr>
            <a:r>
              <a:rPr lang="en-US" u="sng" dirty="0" smtClean="0">
                <a:ea typeface="+mn-ea"/>
                <a:cs typeface="+mn-cs"/>
              </a:rPr>
              <a:t>Preparation Notes</a:t>
            </a:r>
          </a:p>
          <a:p>
            <a:pPr marL="171450" indent="-171450" eaLnBrk="1" hangingPunct="1">
              <a:spcBef>
                <a:spcPct val="0"/>
              </a:spcBef>
              <a:buFont typeface="Arial" pitchFamily="34" charset="0"/>
              <a:buChar char="•"/>
              <a:defRPr/>
            </a:pPr>
            <a:r>
              <a:rPr lang="en-US" u="none" dirty="0" smtClean="0">
                <a:ea typeface="+mn-ea"/>
                <a:cs typeface="+mn-cs"/>
              </a:rPr>
              <a:t>Make sure you have some of the scaffolding</a:t>
            </a:r>
            <a:r>
              <a:rPr lang="en-US" u="none" baseline="0" dirty="0" smtClean="0">
                <a:ea typeface="+mn-ea"/>
                <a:cs typeface="+mn-cs"/>
              </a:rPr>
              <a:t> vocabulary worksheets printed out in case some students need them. </a:t>
            </a:r>
            <a:endParaRPr lang="en-US" u="none"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8</a:t>
            </a:fld>
            <a:endParaRPr lang="en-US" smtClean="0"/>
          </a:p>
        </p:txBody>
      </p:sp>
    </p:spTree>
    <p:extLst>
      <p:ext uri="{BB962C8B-B14F-4D97-AF65-F5344CB8AC3E}">
        <p14:creationId xmlns:p14="http://schemas.microsoft.com/office/powerpoint/2010/main" val="1231933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algn="r" eaLnBrk="1" hangingPunct="1">
              <a:spcBef>
                <a:spcPct val="0"/>
              </a:spcBef>
              <a:defRPr/>
            </a:pPr>
            <a:r>
              <a:rPr lang="en-US" dirty="0" smtClean="0">
                <a:ea typeface="+mn-ea"/>
                <a:cs typeface="+mn-cs"/>
              </a:rPr>
              <a:t>(2 - min) 8-10</a:t>
            </a:r>
          </a:p>
          <a:p>
            <a:pPr eaLnBrk="1" hangingPunct="1">
              <a:spcBef>
                <a:spcPct val="0"/>
              </a:spcBef>
              <a:defRPr/>
            </a:pPr>
            <a:r>
              <a:rPr lang="en-US" sz="1200" u="sng" kern="1200" dirty="0" smtClean="0">
                <a:solidFill>
                  <a:schemeClr val="tx1"/>
                </a:solidFill>
                <a:latin typeface="+mn-lt"/>
                <a:ea typeface="ＭＳ Ｐゴシック" charset="0"/>
                <a:cs typeface="ＭＳ Ｐゴシック" charset="0"/>
              </a:rPr>
              <a:t>In-Class Notes</a:t>
            </a:r>
          </a:p>
          <a:p>
            <a:pPr eaLnBrk="1" hangingPunct="1">
              <a:spcBef>
                <a:spcPct val="0"/>
              </a:spcBef>
              <a:buFontTx/>
              <a:buChar char="•"/>
              <a:defRPr/>
            </a:pPr>
            <a:r>
              <a:rPr lang="en-US" sz="1200" kern="1200" dirty="0" smtClean="0">
                <a:solidFill>
                  <a:schemeClr val="tx1"/>
                </a:solidFill>
                <a:latin typeface="+mn-lt"/>
                <a:ea typeface="ＭＳ Ｐゴシック" charset="0"/>
                <a:cs typeface="ＭＳ Ｐゴシック" charset="0"/>
              </a:rPr>
              <a:t> have students copy these notes into a notebook. </a:t>
            </a:r>
          </a:p>
          <a:p>
            <a:pPr eaLnBrk="1" hangingPunct="1">
              <a:spcBef>
                <a:spcPct val="0"/>
              </a:spcBef>
              <a:buFontTx/>
              <a:buChar char="•"/>
              <a:defRPr/>
            </a:pPr>
            <a:r>
              <a:rPr lang="en-US" sz="1200" kern="1200" dirty="0" smtClean="0">
                <a:solidFill>
                  <a:schemeClr val="tx1"/>
                </a:solidFill>
                <a:latin typeface="+mn-lt"/>
                <a:ea typeface="ＭＳ Ｐゴシック" charset="0"/>
                <a:cs typeface="ＭＳ Ｐゴシック" charset="0"/>
              </a:rPr>
              <a:t>If students are having trouble,</a:t>
            </a:r>
            <a:r>
              <a:rPr lang="en-US" sz="1200" kern="1200" baseline="0" dirty="0" smtClean="0">
                <a:solidFill>
                  <a:schemeClr val="tx1"/>
                </a:solidFill>
                <a:latin typeface="+mn-lt"/>
                <a:ea typeface="ＭＳ Ｐゴシック" charset="0"/>
                <a:cs typeface="ＭＳ Ｐゴシック" charset="0"/>
              </a:rPr>
              <a:t> they can request the scaffolding vocabulary worksheet. </a:t>
            </a:r>
          </a:p>
          <a:p>
            <a:pPr eaLnBrk="1" hangingPunct="1">
              <a:spcBef>
                <a:spcPct val="0"/>
              </a:spcBef>
              <a:buFontTx/>
              <a:buChar char="•"/>
              <a:defRPr/>
            </a:pPr>
            <a:r>
              <a:rPr lang="en-US" sz="1200" kern="1200" baseline="0" dirty="0" smtClean="0">
                <a:solidFill>
                  <a:schemeClr val="tx1"/>
                </a:solidFill>
                <a:latin typeface="+mn-lt"/>
                <a:ea typeface="ＭＳ Ｐゴシック" charset="0"/>
                <a:cs typeface="ＭＳ Ｐゴシック" charset="0"/>
              </a:rPr>
              <a:t>Have the students discuss out loud other examples for addition with the additive identity.</a:t>
            </a:r>
            <a:endParaRPr lang="en-US" sz="1200" kern="1200" dirty="0" smtClean="0">
              <a:solidFill>
                <a:schemeClr val="tx1"/>
              </a:solidFill>
              <a:latin typeface="+mn-lt"/>
              <a:ea typeface="ＭＳ Ｐゴシック" charset="0"/>
              <a:cs typeface="ＭＳ Ｐゴシック" charset="0"/>
            </a:endParaRPr>
          </a:p>
          <a:p>
            <a:pPr eaLnBrk="1" hangingPunct="1">
              <a:spcBef>
                <a:spcPct val="0"/>
              </a:spcBef>
              <a:buFontTx/>
              <a:buChar char="•"/>
              <a:defRPr/>
            </a:pPr>
            <a:endParaRPr lang="en-US" sz="1200" kern="1200" dirty="0" smtClean="0">
              <a:solidFill>
                <a:schemeClr val="tx1"/>
              </a:solidFill>
              <a:latin typeface="+mn-lt"/>
              <a:ea typeface="ＭＳ Ｐゴシック" charset="0"/>
              <a:cs typeface="ＭＳ Ｐゴシック" charset="0"/>
            </a:endParaRPr>
          </a:p>
          <a:p>
            <a:pPr eaLnBrk="1" hangingPunct="1">
              <a:spcBef>
                <a:spcPct val="0"/>
              </a:spcBef>
              <a:defRPr/>
            </a:pPr>
            <a:r>
              <a:rPr lang="en-US" sz="1200" u="sng" kern="1200" dirty="0" smtClean="0">
                <a:solidFill>
                  <a:schemeClr val="tx1"/>
                </a:solidFill>
                <a:latin typeface="+mn-lt"/>
                <a:ea typeface="ＭＳ Ｐゴシック" charset="0"/>
                <a:cs typeface="ＭＳ Ｐゴシック" charset="0"/>
              </a:rPr>
              <a:t>Preparation Notes</a:t>
            </a:r>
          </a:p>
          <a:p>
            <a:pPr marL="171450" indent="-171450" eaLnBrk="1" hangingPunct="1">
              <a:spcBef>
                <a:spcPct val="0"/>
              </a:spcBef>
              <a:buFont typeface="Arial" pitchFamily="34" charset="0"/>
              <a:buChar char="•"/>
              <a:defRPr/>
            </a:pPr>
            <a:r>
              <a:rPr lang="en-US" sz="1200" u="none" kern="1200" dirty="0" smtClean="0">
                <a:solidFill>
                  <a:schemeClr val="tx1"/>
                </a:solidFill>
                <a:latin typeface="+mn-lt"/>
                <a:ea typeface="ＭＳ Ｐゴシック" charset="0"/>
                <a:cs typeface="ＭＳ Ｐゴシック" charset="0"/>
              </a:rPr>
              <a:t>Make sure you have some of the scaffolding</a:t>
            </a:r>
            <a:r>
              <a:rPr lang="en-US" sz="1200" u="none" kern="1200" baseline="0" dirty="0" smtClean="0">
                <a:solidFill>
                  <a:schemeClr val="tx1"/>
                </a:solidFill>
                <a:latin typeface="+mn-lt"/>
                <a:ea typeface="ＭＳ Ｐゴシック" charset="0"/>
                <a:cs typeface="ＭＳ Ｐゴシック" charset="0"/>
              </a:rPr>
              <a:t> vocabulary worksheets printed out in case some students need them. </a:t>
            </a:r>
            <a:endParaRPr lang="en-US" sz="1200" u="none" kern="1200" dirty="0" smtClean="0">
              <a:solidFill>
                <a:schemeClr val="tx1"/>
              </a:solidFill>
              <a:latin typeface="+mn-lt"/>
              <a:ea typeface="ＭＳ Ｐゴシック" charset="0"/>
              <a:cs typeface="ＭＳ Ｐゴシック" charset="0"/>
            </a:endParaRPr>
          </a:p>
          <a:p>
            <a:pPr eaLnBrk="1" hangingPunct="1">
              <a:spcBef>
                <a:spcPct val="0"/>
              </a:spcBef>
              <a:defRPr/>
            </a:pPr>
            <a:endParaRPr lang="en-US" u="sng"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9</a:t>
            </a:fld>
            <a:endParaRPr lang="en-US" smtClean="0"/>
          </a:p>
        </p:txBody>
      </p:sp>
    </p:spTree>
    <p:extLst>
      <p:ext uri="{BB962C8B-B14F-4D97-AF65-F5344CB8AC3E}">
        <p14:creationId xmlns:p14="http://schemas.microsoft.com/office/powerpoint/2010/main" val="2573473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7DCE1BC-F14A-4A41-89C7-5B2C8A23F500}" type="datetime1">
              <a:rPr lang="en-US"/>
              <a:pPr>
                <a:defRPr/>
              </a:pPr>
              <a:t>2/10/2015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BA0FA2-AAFB-488B-9652-CD0B682AC1EF}" type="slidenum">
              <a:rPr lang="en-US"/>
              <a:pPr>
                <a:defRPr/>
              </a:pPr>
              <a:t>‹#›</a:t>
            </a:fld>
            <a:endParaRPr lang="en-US"/>
          </a:p>
        </p:txBody>
      </p:sp>
    </p:spTree>
    <p:extLst>
      <p:ext uri="{BB962C8B-B14F-4D97-AF65-F5344CB8AC3E}">
        <p14:creationId xmlns:p14="http://schemas.microsoft.com/office/powerpoint/2010/main" val="4195361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46D950-CC19-4671-9455-58DF0F25C560}" type="datetime1">
              <a:rPr lang="en-US"/>
              <a:pPr>
                <a:defRPr/>
              </a:pPr>
              <a:t>2/10/2015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EC2068-4077-478A-B919-5CEA914E36B3}" type="slidenum">
              <a:rPr lang="en-US"/>
              <a:pPr>
                <a:defRPr/>
              </a:pPr>
              <a:t>‹#›</a:t>
            </a:fld>
            <a:endParaRPr lang="en-US"/>
          </a:p>
        </p:txBody>
      </p:sp>
    </p:spTree>
    <p:extLst>
      <p:ext uri="{BB962C8B-B14F-4D97-AF65-F5344CB8AC3E}">
        <p14:creationId xmlns:p14="http://schemas.microsoft.com/office/powerpoint/2010/main" val="2567438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F8D642-A4CF-4EEE-95FA-C4BB0CA92B81}" type="datetime1">
              <a:rPr lang="en-US"/>
              <a:pPr>
                <a:defRPr/>
              </a:pPr>
              <a:t>2/10/2015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FED591-0008-4195-AD35-7D3366B6E652}" type="slidenum">
              <a:rPr lang="en-US"/>
              <a:pPr>
                <a:defRPr/>
              </a:pPr>
              <a:t>‹#›</a:t>
            </a:fld>
            <a:endParaRPr lang="en-US"/>
          </a:p>
        </p:txBody>
      </p:sp>
    </p:spTree>
    <p:extLst>
      <p:ext uri="{BB962C8B-B14F-4D97-AF65-F5344CB8AC3E}">
        <p14:creationId xmlns:p14="http://schemas.microsoft.com/office/powerpoint/2010/main" val="2004773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0266B0-0787-4AB2-8558-2FD3F5188F6B}" type="datetime1">
              <a:rPr lang="en-US"/>
              <a:pPr>
                <a:defRPr/>
              </a:pPr>
              <a:t>2/10/2015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0" y="6492875"/>
            <a:ext cx="457200" cy="365125"/>
          </a:xfrm>
        </p:spPr>
        <p:txBody>
          <a:bodyPr/>
          <a:lstStyle>
            <a:lvl1pPr>
              <a:defRPr>
                <a:solidFill>
                  <a:schemeClr val="bg1"/>
                </a:solidFill>
              </a:defRPr>
            </a:lvl1pPr>
          </a:lstStyle>
          <a:p>
            <a:pPr>
              <a:defRPr/>
            </a:pPr>
            <a:fld id="{046D6E65-DBC0-4A55-91F0-9BB302642305}" type="slidenum">
              <a:rPr lang="en-US"/>
              <a:pPr>
                <a:defRPr/>
              </a:pPr>
              <a:t>‹#›</a:t>
            </a:fld>
            <a:endParaRPr lang="en-US"/>
          </a:p>
        </p:txBody>
      </p:sp>
    </p:spTree>
    <p:extLst>
      <p:ext uri="{BB962C8B-B14F-4D97-AF65-F5344CB8AC3E}">
        <p14:creationId xmlns:p14="http://schemas.microsoft.com/office/powerpoint/2010/main" val="2049054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6559921-F892-4C23-85DD-0D5EF7469E01}" type="datetime1">
              <a:rPr lang="en-US"/>
              <a:pPr>
                <a:defRPr/>
              </a:pPr>
              <a:t>2/10/2015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0" y="6492875"/>
            <a:ext cx="457200" cy="365125"/>
          </a:xfrm>
        </p:spPr>
        <p:txBody>
          <a:bodyPr/>
          <a:lstStyle>
            <a:lvl1pPr>
              <a:defRPr>
                <a:solidFill>
                  <a:schemeClr val="bg1"/>
                </a:solidFill>
              </a:defRPr>
            </a:lvl1pPr>
          </a:lstStyle>
          <a:p>
            <a:pPr>
              <a:defRPr/>
            </a:pPr>
            <a:fld id="{B5A44640-F0CC-4B7D-95BB-FB5330A037AE}" type="slidenum">
              <a:rPr lang="en-US"/>
              <a:pPr>
                <a:defRPr/>
              </a:pPr>
              <a:t>‹#›</a:t>
            </a:fld>
            <a:endParaRPr lang="en-US"/>
          </a:p>
        </p:txBody>
      </p:sp>
    </p:spTree>
    <p:extLst>
      <p:ext uri="{BB962C8B-B14F-4D97-AF65-F5344CB8AC3E}">
        <p14:creationId xmlns:p14="http://schemas.microsoft.com/office/powerpoint/2010/main" val="725080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E3F123-2228-4CF4-A4FE-78F374ED5A21}" type="datetime1">
              <a:rPr lang="en-US"/>
              <a:pPr>
                <a:defRPr/>
              </a:pPr>
              <a:t>2/10/2015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0" y="6492875"/>
            <a:ext cx="457200" cy="365125"/>
          </a:xfrm>
        </p:spPr>
        <p:txBody>
          <a:bodyPr/>
          <a:lstStyle>
            <a:lvl1pPr>
              <a:defRPr>
                <a:solidFill>
                  <a:schemeClr val="bg1"/>
                </a:solidFill>
              </a:defRPr>
            </a:lvl1pPr>
          </a:lstStyle>
          <a:p>
            <a:pPr>
              <a:defRPr/>
            </a:pPr>
            <a:fld id="{4A006AC2-85E1-4C75-94A1-970A4153D76B}" type="slidenum">
              <a:rPr lang="en-US"/>
              <a:pPr>
                <a:defRPr/>
              </a:pPr>
              <a:t>‹#›</a:t>
            </a:fld>
            <a:endParaRPr lang="en-US"/>
          </a:p>
        </p:txBody>
      </p:sp>
    </p:spTree>
    <p:extLst>
      <p:ext uri="{BB962C8B-B14F-4D97-AF65-F5344CB8AC3E}">
        <p14:creationId xmlns:p14="http://schemas.microsoft.com/office/powerpoint/2010/main" val="3821149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60CEE9-A537-40E5-B91C-0AE66502DDB8}" type="datetime1">
              <a:rPr lang="en-US"/>
              <a:pPr>
                <a:defRPr/>
              </a:pPr>
              <a:t>2/10/2015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0" y="6492875"/>
            <a:ext cx="457200" cy="365125"/>
          </a:xfrm>
        </p:spPr>
        <p:txBody>
          <a:bodyPr/>
          <a:lstStyle>
            <a:lvl1pPr>
              <a:defRPr>
                <a:solidFill>
                  <a:schemeClr val="bg1"/>
                </a:solidFill>
              </a:defRPr>
            </a:lvl1pPr>
          </a:lstStyle>
          <a:p>
            <a:pPr>
              <a:defRPr/>
            </a:pPr>
            <a:fld id="{EB45F1B1-845D-4E90-BF81-67B15DA92DC0}" type="slidenum">
              <a:rPr lang="en-US"/>
              <a:pPr>
                <a:defRPr/>
              </a:pPr>
              <a:t>‹#›</a:t>
            </a:fld>
            <a:endParaRPr lang="en-US"/>
          </a:p>
        </p:txBody>
      </p:sp>
    </p:spTree>
    <p:extLst>
      <p:ext uri="{BB962C8B-B14F-4D97-AF65-F5344CB8AC3E}">
        <p14:creationId xmlns:p14="http://schemas.microsoft.com/office/powerpoint/2010/main" val="848935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7C6D233-3CFF-4CA9-B0CB-DA35150A7AD9}" type="datetime1">
              <a:rPr lang="en-US"/>
              <a:pPr>
                <a:defRPr/>
              </a:pPr>
              <a:t>2/10/2015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044B2C-1105-4DDB-AD02-9D11074B9548}" type="slidenum">
              <a:rPr lang="en-US"/>
              <a:pPr>
                <a:defRPr/>
              </a:pPr>
              <a:t>‹#›</a:t>
            </a:fld>
            <a:endParaRPr lang="en-US"/>
          </a:p>
        </p:txBody>
      </p:sp>
    </p:spTree>
    <p:extLst>
      <p:ext uri="{BB962C8B-B14F-4D97-AF65-F5344CB8AC3E}">
        <p14:creationId xmlns:p14="http://schemas.microsoft.com/office/powerpoint/2010/main" val="3140504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9AC4F41-FF1A-4737-BA4A-F518ABE599C9}" type="datetime1">
              <a:rPr lang="en-US"/>
              <a:pPr>
                <a:defRPr/>
              </a:pPr>
              <a:t>2/10/2015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5EF8C8-7386-484D-8DE1-D69B2D1AAB21}" type="slidenum">
              <a:rPr lang="en-US"/>
              <a:pPr>
                <a:defRPr/>
              </a:pPr>
              <a:t>‹#›</a:t>
            </a:fld>
            <a:endParaRPr lang="en-US"/>
          </a:p>
        </p:txBody>
      </p:sp>
    </p:spTree>
    <p:extLst>
      <p:ext uri="{BB962C8B-B14F-4D97-AF65-F5344CB8AC3E}">
        <p14:creationId xmlns:p14="http://schemas.microsoft.com/office/powerpoint/2010/main" val="3700427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1F7DDA9-AA20-4C48-A682-CAC88CCCC828}" type="datetime1">
              <a:rPr lang="en-US"/>
              <a:pPr>
                <a:defRPr/>
              </a:pPr>
              <a:t>2/10/2015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A7466B1-A031-4D32-923A-2625A511D9E7}" type="slidenum">
              <a:rPr lang="en-US"/>
              <a:pPr>
                <a:defRPr/>
              </a:pPr>
              <a:t>‹#›</a:t>
            </a:fld>
            <a:endParaRPr lang="en-US"/>
          </a:p>
        </p:txBody>
      </p:sp>
    </p:spTree>
    <p:extLst>
      <p:ext uri="{BB962C8B-B14F-4D97-AF65-F5344CB8AC3E}">
        <p14:creationId xmlns:p14="http://schemas.microsoft.com/office/powerpoint/2010/main" val="3687646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C22EF5A-6647-40D1-BB56-027D2DA629A6}" type="datetime1">
              <a:rPr lang="en-US"/>
              <a:pPr>
                <a:defRPr/>
              </a:pPr>
              <a:t>2/10/2015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2FF2A5E-5B2F-42C1-894A-415A5303D032}" type="slidenum">
              <a:rPr lang="en-US"/>
              <a:pPr>
                <a:defRPr/>
              </a:pPr>
              <a:t>‹#›</a:t>
            </a:fld>
            <a:endParaRPr lang="en-US"/>
          </a:p>
        </p:txBody>
      </p:sp>
    </p:spTree>
    <p:extLst>
      <p:ext uri="{BB962C8B-B14F-4D97-AF65-F5344CB8AC3E}">
        <p14:creationId xmlns:p14="http://schemas.microsoft.com/office/powerpoint/2010/main" val="1978610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CB9FF34-A8AC-4107-A817-32CE835D01EA}" type="datetime1">
              <a:rPr lang="en-US"/>
              <a:pPr>
                <a:defRPr/>
              </a:pPr>
              <a:t>2/10/2015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6A23AC-024C-4DF5-9126-96545DC54DBA}" type="slidenum">
              <a:rPr lang="en-US"/>
              <a:pPr>
                <a:defRPr/>
              </a:pPr>
              <a:t>‹#›</a:t>
            </a:fld>
            <a:endParaRPr lang="en-US"/>
          </a:p>
        </p:txBody>
      </p:sp>
    </p:spTree>
    <p:extLst>
      <p:ext uri="{BB962C8B-B14F-4D97-AF65-F5344CB8AC3E}">
        <p14:creationId xmlns:p14="http://schemas.microsoft.com/office/powerpoint/2010/main" val="256901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1FFC50A-DC8B-4B43-B201-2551C8568A5E}" type="datetime1">
              <a:rPr lang="en-US"/>
              <a:pPr>
                <a:defRPr/>
              </a:pPr>
              <a:t>2/10/2015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78D6F4-5177-4603-BC19-23B9996BA45D}" type="slidenum">
              <a:rPr lang="en-US"/>
              <a:pPr>
                <a:defRPr/>
              </a:pPr>
              <a:t>‹#›</a:t>
            </a:fld>
            <a:endParaRPr lang="en-US"/>
          </a:p>
        </p:txBody>
      </p:sp>
    </p:spTree>
    <p:extLst>
      <p:ext uri="{BB962C8B-B14F-4D97-AF65-F5344CB8AC3E}">
        <p14:creationId xmlns:p14="http://schemas.microsoft.com/office/powerpoint/2010/main" val="3862706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06686B-7DB0-4F42-B3A0-8DAA452D952C}" type="datetime1">
              <a:rPr lang="en-US"/>
              <a:pPr>
                <a:defRPr/>
              </a:pPr>
              <a:t>2/10/2015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4DAACF-4909-4868-8E73-BBCDBF217A70}" type="slidenum">
              <a:rPr lang="en-US"/>
              <a:pPr>
                <a:defRPr/>
              </a:pPr>
              <a:t>‹#›</a:t>
            </a:fld>
            <a:endParaRPr lang="en-US"/>
          </a:p>
        </p:txBody>
      </p:sp>
    </p:spTree>
    <p:extLst>
      <p:ext uri="{BB962C8B-B14F-4D97-AF65-F5344CB8AC3E}">
        <p14:creationId xmlns:p14="http://schemas.microsoft.com/office/powerpoint/2010/main" val="1178589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24600" y="632460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charset="0"/>
              </a:defRPr>
            </a:lvl1pPr>
          </a:lstStyle>
          <a:p>
            <a:pPr>
              <a:defRPr/>
            </a:pPr>
            <a:fld id="{3622A53E-6D3C-4A6F-8667-B756D74ADC99}" type="datetime1">
              <a:rPr lang="en-US"/>
              <a:pPr>
                <a:defRPr/>
              </a:pPr>
              <a:t>2/10/2015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381000" y="63246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charset="0"/>
              </a:defRPr>
            </a:lvl1pPr>
          </a:lstStyle>
          <a:p>
            <a:pPr>
              <a:defRPr/>
            </a:pPr>
            <a:fld id="{9B505C41-935D-4254-91FB-E802272F8E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52" r:id="rId1"/>
    <p:sldLayoutId id="214748416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 id="2147484164" r:id="rId12"/>
    <p:sldLayoutId id="2147484170" r:id="rId13"/>
    <p:sldLayoutId id="2147484171" r:id="rId14"/>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7.xml"/><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www.online-stopwatch.com/" TargetMode="External"/><Relationship Id="rId10" Type="http://schemas.openxmlformats.org/officeDocument/2006/relationships/image" Target="../media/image4.png"/><Relationship Id="rId4" Type="http://schemas.openxmlformats.org/officeDocument/2006/relationships/image" Target="../media/image8.jpeg"/><Relationship Id="rId9"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 Target="slide7.xml"/></Relationships>
</file>

<file path=ppt/slides/_rels/slide16.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3.wmf"/></Relationships>
</file>

<file path=ppt/slides/_rels/slide1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 Target="slide7.xml"/></Relationships>
</file>

<file path=ppt/slides/_rels/slide1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 Target="slide7.xml"/></Relationships>
</file>

<file path=ppt/slides/_rels/slide1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 Target="slide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 Target="slide7.xml"/></Relationships>
</file>

<file path=ppt/slides/_rels/slide2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 Target="slide7.xml"/></Relationships>
</file>

<file path=ppt/slides/_rels/slide2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www.flaslet.com/math/practice/7087/additive-inverse-of-a-rational-number"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 Target="slide7.xml"/><Relationship Id="rId7" Type="http://schemas.openxmlformats.org/officeDocument/2006/relationships/hyperlink" Target="http://www.google.com/imgres?imgurl&amp;imgrefurl=http://www.myonlineruler.com/&amp;h=0&amp;w=0&amp;sz=1&amp;tbnid=jxMZBvlUOyhVaM&amp;tbnh=95&amp;tbnw=530&amp;prev=/search?q=ruler&amp;tbm=isch&amp;tbo=u&amp;zoom=1&amp;q=ruler&amp;docid=x59DSpbJeTZqKM&amp;hl=en&amp;ei=wfvvUdi7C8-p4AO184GwBw&amp;ved=0CAEQsC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 Target="slide6.xml"/><Relationship Id="rId7" Type="http://schemas.openxmlformats.org/officeDocument/2006/relationships/slide" Target="slide2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23.xml"/><Relationship Id="rId11" Type="http://schemas.openxmlformats.org/officeDocument/2006/relationships/image" Target="../media/image4.png"/><Relationship Id="rId5" Type="http://schemas.openxmlformats.org/officeDocument/2006/relationships/slide" Target="slide15.xml"/><Relationship Id="rId10" Type="http://schemas.openxmlformats.org/officeDocument/2006/relationships/image" Target="../media/image3.png"/><Relationship Id="rId4" Type="http://schemas.openxmlformats.org/officeDocument/2006/relationships/slide" Target="slide8.xml"/><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extBox 6"/>
          <p:cNvSpPr txBox="1">
            <a:spLocks noChangeArrowheads="1"/>
          </p:cNvSpPr>
          <p:nvPr/>
        </p:nvSpPr>
        <p:spPr bwMode="auto">
          <a:xfrm>
            <a:off x="649288" y="2362200"/>
            <a:ext cx="7620000"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r>
              <a:rPr lang="en-US" sz="4400" i="1" smtClean="0">
                <a:solidFill>
                  <a:srgbClr val="FFFFFF"/>
                </a:solidFill>
              </a:rPr>
              <a:t>Additive Opposites</a:t>
            </a:r>
            <a:endParaRPr lang="en-US" sz="4400" i="1" dirty="0">
              <a:solidFill>
                <a:schemeClr val="bg1"/>
              </a:solidFill>
            </a:endParaRPr>
          </a:p>
        </p:txBody>
      </p:sp>
      <p:sp>
        <p:nvSpPr>
          <p:cNvPr id="12297" name="Slide Number Placeholder 10"/>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8D3A75B6-2C32-4199-AD8C-ABF893494567}" type="slidenum">
              <a:rPr lang="en-US" smtClean="0">
                <a:solidFill>
                  <a:schemeClr val="bg1"/>
                </a:solidFill>
              </a:rPr>
              <a:pPr algn="ctr" eaLnBrk="1" hangingPunct="1"/>
              <a:t>1</a:t>
            </a:fld>
            <a:endParaRPr lang="en-US" smtClean="0">
              <a:solidFill>
                <a:schemeClr val="bg1"/>
              </a:solidFill>
            </a:endParaRPr>
          </a:p>
        </p:txBody>
      </p:sp>
      <p:grpSp>
        <p:nvGrpSpPr>
          <p:cNvPr id="12298" name="Group 9"/>
          <p:cNvGrpSpPr>
            <a:grpSpLocks/>
          </p:cNvGrpSpPr>
          <p:nvPr/>
        </p:nvGrpSpPr>
        <p:grpSpPr bwMode="auto">
          <a:xfrm>
            <a:off x="609600" y="6413500"/>
            <a:ext cx="7402513" cy="387350"/>
            <a:chOff x="609600" y="6414018"/>
            <a:chExt cx="7401771" cy="386725"/>
          </a:xfrm>
        </p:grpSpPr>
        <p:pic>
          <p:nvPicPr>
            <p:cNvPr id="12299" name="Picture 10" descr="blu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00" name="Picture 11" descr="red.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01" name="Picture 12" descr="black.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age Title"/>
          <p:cNvSpPr>
            <a:spLocks noGrp="1"/>
          </p:cNvSpPr>
          <p:nvPr>
            <p:ph type="title" idx="4294967295"/>
          </p:nvPr>
        </p:nvSpPr>
        <p:spPr>
          <a:xfrm>
            <a:off x="152400" y="127000"/>
            <a:ext cx="8229600" cy="639763"/>
          </a:xfrm>
        </p:spPr>
        <p:txBody>
          <a:bodyPr/>
          <a:lstStyle/>
          <a:p>
            <a:pPr algn="l"/>
            <a:r>
              <a:rPr lang="en-US" sz="3200" b="1" smtClean="0">
                <a:solidFill>
                  <a:schemeClr val="bg1"/>
                </a:solidFill>
                <a:ea typeface="ＭＳ Ｐゴシック" charset="-128"/>
              </a:rPr>
              <a:t>Launch</a:t>
            </a:r>
          </a:p>
        </p:txBody>
      </p:sp>
      <p:sp>
        <p:nvSpPr>
          <p:cNvPr id="4" name="Agenda Link">
            <a:hlinkClick r:id="rId3"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10</a:t>
            </a:fld>
            <a:endParaRPr lang="en-US" smtClean="0">
              <a:solidFill>
                <a:schemeClr val="bg1"/>
              </a:solidFill>
            </a:endParaRPr>
          </a:p>
        </p:txBody>
      </p:sp>
      <p:sp>
        <p:nvSpPr>
          <p:cNvPr id="6"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6" name="Picture 4" descr="red.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7" name="Picture 6"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 name="TextBox 9"/>
          <p:cNvSpPr txBox="1"/>
          <p:nvPr/>
        </p:nvSpPr>
        <p:spPr>
          <a:xfrm>
            <a:off x="457200" y="1078468"/>
            <a:ext cx="4114800" cy="646331"/>
          </a:xfrm>
          <a:prstGeom prst="rect">
            <a:avLst/>
          </a:prstGeom>
          <a:noFill/>
        </p:spPr>
        <p:txBody>
          <a:bodyPr wrap="square" rtlCol="0">
            <a:spAutoFit/>
          </a:bodyPr>
          <a:lstStyle/>
          <a:p>
            <a:r>
              <a:rPr lang="en-US" dirty="0" smtClean="0">
                <a:latin typeface="Comic Sans MS" pitchFamily="66" charset="0"/>
              </a:rPr>
              <a:t>What do you think of when you think of the word </a:t>
            </a:r>
            <a:r>
              <a:rPr lang="en-US" dirty="0" smtClean="0">
                <a:solidFill>
                  <a:srgbClr val="FF0000"/>
                </a:solidFill>
                <a:latin typeface="Comic Sans MS" pitchFamily="66" charset="0"/>
              </a:rPr>
              <a:t>opposite?</a:t>
            </a:r>
            <a:endParaRPr lang="en-US" dirty="0">
              <a:solidFill>
                <a:srgbClr val="FF0000"/>
              </a:solidFill>
              <a:latin typeface="Comic Sans MS" pitchFamily="66" charset="0"/>
            </a:endParaRPr>
          </a:p>
        </p:txBody>
      </p:sp>
      <p:sp>
        <p:nvSpPr>
          <p:cNvPr id="12" name="TextBox 11"/>
          <p:cNvSpPr txBox="1"/>
          <p:nvPr/>
        </p:nvSpPr>
        <p:spPr>
          <a:xfrm>
            <a:off x="457200" y="2133599"/>
            <a:ext cx="4876800" cy="923330"/>
          </a:xfrm>
          <a:prstGeom prst="rect">
            <a:avLst/>
          </a:prstGeom>
          <a:noFill/>
        </p:spPr>
        <p:txBody>
          <a:bodyPr wrap="square" rtlCol="0">
            <a:spAutoFit/>
          </a:bodyPr>
          <a:lstStyle/>
          <a:p>
            <a:r>
              <a:rPr lang="en-US" dirty="0" smtClean="0">
                <a:latin typeface="Comic Sans MS" pitchFamily="66" charset="0"/>
              </a:rPr>
              <a:t>In plain English</a:t>
            </a:r>
            <a:r>
              <a:rPr lang="en-US" dirty="0" smtClean="0">
                <a:solidFill>
                  <a:srgbClr val="FF0000"/>
                </a:solidFill>
                <a:latin typeface="Comic Sans MS" pitchFamily="66" charset="0"/>
              </a:rPr>
              <a:t>, opposite </a:t>
            </a:r>
            <a:r>
              <a:rPr lang="en-US" dirty="0" smtClean="0">
                <a:latin typeface="Comic Sans MS" pitchFamily="66" charset="0"/>
              </a:rPr>
              <a:t>means:</a:t>
            </a:r>
            <a:r>
              <a:rPr lang="en-US" dirty="0" smtClean="0">
                <a:solidFill>
                  <a:srgbClr val="FF0000"/>
                </a:solidFill>
                <a:latin typeface="Comic Sans MS" pitchFamily="66" charset="0"/>
              </a:rPr>
              <a:t> </a:t>
            </a:r>
            <a:r>
              <a:rPr lang="en-US" dirty="0" smtClean="0"/>
              <a:t>Having a position on the reverse side of something or someone.</a:t>
            </a:r>
          </a:p>
        </p:txBody>
      </p:sp>
      <p:sp>
        <p:nvSpPr>
          <p:cNvPr id="13" name="TextBox 12"/>
          <p:cNvSpPr txBox="1"/>
          <p:nvPr/>
        </p:nvSpPr>
        <p:spPr>
          <a:xfrm>
            <a:off x="457182" y="3573462"/>
            <a:ext cx="5715558" cy="369332"/>
          </a:xfrm>
          <a:prstGeom prst="rect">
            <a:avLst/>
          </a:prstGeom>
          <a:noFill/>
        </p:spPr>
        <p:txBody>
          <a:bodyPr wrap="square" rtlCol="0">
            <a:spAutoFit/>
          </a:bodyPr>
          <a:lstStyle/>
          <a:p>
            <a:r>
              <a:rPr lang="en-US" dirty="0" smtClean="0">
                <a:latin typeface="Comic Sans MS" pitchFamily="66" charset="0"/>
              </a:rPr>
              <a:t>In Mathematics, every number has an </a:t>
            </a:r>
            <a:r>
              <a:rPr lang="en-US" dirty="0" smtClean="0">
                <a:solidFill>
                  <a:srgbClr val="FF0000"/>
                </a:solidFill>
                <a:latin typeface="Comic Sans MS" pitchFamily="66" charset="0"/>
              </a:rPr>
              <a:t>opposite</a:t>
            </a:r>
            <a:r>
              <a:rPr lang="en-US" dirty="0" smtClean="0">
                <a:latin typeface="Comic Sans MS" pitchFamily="66" charset="0"/>
              </a:rPr>
              <a:t>.</a:t>
            </a:r>
            <a:endParaRPr lang="en-US" dirty="0">
              <a:solidFill>
                <a:srgbClr val="FF0000"/>
              </a:solidFill>
              <a:latin typeface="Comic Sans MS" pitchFamily="66" charset="0"/>
            </a:endParaRPr>
          </a:p>
        </p:txBody>
      </p:sp>
      <p:sp>
        <p:nvSpPr>
          <p:cNvPr id="14" name="TextBox 13"/>
          <p:cNvSpPr txBox="1"/>
          <p:nvPr/>
        </p:nvSpPr>
        <p:spPr>
          <a:xfrm>
            <a:off x="457200" y="4361765"/>
            <a:ext cx="6705600" cy="923330"/>
          </a:xfrm>
          <a:prstGeom prst="rect">
            <a:avLst/>
          </a:prstGeom>
          <a:noFill/>
        </p:spPr>
        <p:txBody>
          <a:bodyPr wrap="square" rtlCol="0">
            <a:spAutoFit/>
          </a:bodyPr>
          <a:lstStyle/>
          <a:p>
            <a:r>
              <a:rPr lang="en-US" dirty="0" smtClean="0">
                <a:latin typeface="Comic Sans MS" pitchFamily="66" charset="0"/>
              </a:rPr>
              <a:t>Two numbers that are the same with opposite signs are known as </a:t>
            </a:r>
            <a:r>
              <a:rPr lang="en-US" dirty="0" smtClean="0">
                <a:solidFill>
                  <a:srgbClr val="FF0000"/>
                </a:solidFill>
                <a:latin typeface="Comic Sans MS" pitchFamily="66" charset="0"/>
              </a:rPr>
              <a:t>opposites</a:t>
            </a:r>
            <a:r>
              <a:rPr lang="en-US" dirty="0" smtClean="0">
                <a:latin typeface="Comic Sans MS" pitchFamily="66" charset="0"/>
              </a:rPr>
              <a:t>.</a:t>
            </a:r>
          </a:p>
          <a:p>
            <a:r>
              <a:rPr lang="en-US" dirty="0" smtClean="0">
                <a:latin typeface="Comic Sans MS" pitchFamily="66" charset="0"/>
              </a:rPr>
              <a:t>For example, 5 and -5 are </a:t>
            </a:r>
            <a:r>
              <a:rPr lang="en-US" dirty="0" smtClean="0">
                <a:solidFill>
                  <a:srgbClr val="FF0000"/>
                </a:solidFill>
                <a:latin typeface="Comic Sans MS" pitchFamily="66" charset="0"/>
              </a:rPr>
              <a:t>opposites</a:t>
            </a:r>
            <a:r>
              <a:rPr lang="en-US" dirty="0" smtClean="0">
                <a:latin typeface="Comic Sans MS" pitchFamily="66" charset="0"/>
              </a:rPr>
              <a:t>. </a:t>
            </a:r>
            <a:endParaRPr lang="en-US" dirty="0">
              <a:latin typeface="Comic Sans MS" pitchFamily="66" charset="0"/>
            </a:endParaRPr>
          </a:p>
        </p:txBody>
      </p:sp>
      <p:pic>
        <p:nvPicPr>
          <p:cNvPr id="76802" name="Picture 2" descr="http://www.clker.com/cliparts/6/3/1/d/1194994451442272258arrowheads.svg.med.png"/>
          <p:cNvPicPr>
            <a:picLocks noChangeAspect="1" noChangeArrowheads="1"/>
          </p:cNvPicPr>
          <p:nvPr/>
        </p:nvPicPr>
        <p:blipFill>
          <a:blip r:embed="rId7" cstate="print"/>
          <a:srcRect/>
          <a:stretch>
            <a:fillRect/>
          </a:stretch>
        </p:blipFill>
        <p:spPr bwMode="auto">
          <a:xfrm flipH="1">
            <a:off x="5715000" y="877886"/>
            <a:ext cx="2857500" cy="26955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wheel(1)">
                                      <p:cBhvr>
                                        <p:cTn id="7" dur="2000"/>
                                        <p:tgtEl>
                                          <p:spTgt spid="7680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age Title"/>
          <p:cNvSpPr>
            <a:spLocks noGrp="1"/>
          </p:cNvSpPr>
          <p:nvPr>
            <p:ph type="title" idx="4294967295"/>
          </p:nvPr>
        </p:nvSpPr>
        <p:spPr>
          <a:xfrm>
            <a:off x="152400" y="127000"/>
            <a:ext cx="8229600" cy="639763"/>
          </a:xfrm>
        </p:spPr>
        <p:txBody>
          <a:bodyPr/>
          <a:lstStyle/>
          <a:p>
            <a:pPr algn="l"/>
            <a:r>
              <a:rPr lang="en-US" sz="3200" b="1" smtClean="0">
                <a:solidFill>
                  <a:schemeClr val="bg1"/>
                </a:solidFill>
                <a:ea typeface="ＭＳ Ｐゴシック" charset="-128"/>
              </a:rPr>
              <a:t>Launch</a:t>
            </a:r>
          </a:p>
        </p:txBody>
      </p:sp>
      <p:sp>
        <p:nvSpPr>
          <p:cNvPr id="4" name="Agenda Link">
            <a:hlinkClick r:id="rId3"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11</a:t>
            </a:fld>
            <a:endParaRPr lang="en-US" smtClean="0">
              <a:solidFill>
                <a:schemeClr val="bg1"/>
              </a:solidFill>
            </a:endParaRPr>
          </a:p>
        </p:txBody>
      </p:sp>
      <p:sp>
        <p:nvSpPr>
          <p:cNvPr id="6"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6" name="Picture 4" descr="red.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7" name="Picture 6"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1" name="TextBox 10"/>
          <p:cNvSpPr txBox="1"/>
          <p:nvPr/>
        </p:nvSpPr>
        <p:spPr>
          <a:xfrm>
            <a:off x="609600" y="1174195"/>
            <a:ext cx="7772400" cy="369332"/>
          </a:xfrm>
          <a:prstGeom prst="rect">
            <a:avLst/>
          </a:prstGeom>
          <a:noFill/>
        </p:spPr>
        <p:txBody>
          <a:bodyPr wrap="square" rtlCol="0">
            <a:spAutoFit/>
          </a:bodyPr>
          <a:lstStyle/>
          <a:p>
            <a:r>
              <a:rPr lang="en-US" dirty="0" smtClean="0"/>
              <a:t>What do we get when we add two </a:t>
            </a:r>
            <a:r>
              <a:rPr lang="en-US" dirty="0" smtClean="0">
                <a:solidFill>
                  <a:srgbClr val="FF0000"/>
                </a:solidFill>
              </a:rPr>
              <a:t>opposites</a:t>
            </a:r>
            <a:r>
              <a:rPr lang="en-US" dirty="0" smtClean="0"/>
              <a:t>?</a:t>
            </a:r>
            <a:endParaRPr lang="en-US" dirty="0"/>
          </a:p>
        </p:txBody>
      </p:sp>
      <p:sp>
        <p:nvSpPr>
          <p:cNvPr id="12" name="TextBox 11"/>
          <p:cNvSpPr txBox="1"/>
          <p:nvPr/>
        </p:nvSpPr>
        <p:spPr>
          <a:xfrm>
            <a:off x="838200" y="1981200"/>
            <a:ext cx="6324600" cy="1862048"/>
          </a:xfrm>
          <a:prstGeom prst="rect">
            <a:avLst/>
          </a:prstGeom>
          <a:noFill/>
        </p:spPr>
        <p:txBody>
          <a:bodyPr wrap="square" rtlCol="0">
            <a:spAutoFit/>
          </a:bodyPr>
          <a:lstStyle/>
          <a:p>
            <a:r>
              <a:rPr lang="en-US" sz="11500" dirty="0" smtClean="0"/>
              <a:t>5 +(-5)=</a:t>
            </a:r>
            <a:endParaRPr lang="en-US" sz="11500" dirty="0"/>
          </a:p>
        </p:txBody>
      </p:sp>
      <p:sp>
        <p:nvSpPr>
          <p:cNvPr id="13" name="Rectangle 12"/>
          <p:cNvSpPr/>
          <p:nvPr/>
        </p:nvSpPr>
        <p:spPr>
          <a:xfrm>
            <a:off x="5638239" y="2209800"/>
            <a:ext cx="1524374" cy="1447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TextBox 13"/>
          <p:cNvSpPr txBox="1"/>
          <p:nvPr/>
        </p:nvSpPr>
        <p:spPr>
          <a:xfrm>
            <a:off x="5791200" y="1981200"/>
            <a:ext cx="1143000" cy="1862048"/>
          </a:xfrm>
          <a:prstGeom prst="rect">
            <a:avLst/>
          </a:prstGeom>
          <a:noFill/>
        </p:spPr>
        <p:txBody>
          <a:bodyPr wrap="square" rtlCol="0">
            <a:spAutoFit/>
          </a:bodyPr>
          <a:lstStyle/>
          <a:p>
            <a:r>
              <a:rPr lang="en-US" sz="11500" dirty="0" smtClean="0"/>
              <a:t>?</a:t>
            </a:r>
            <a:endParaRPr lang="en-US" sz="11500" dirty="0"/>
          </a:p>
        </p:txBody>
      </p:sp>
      <p:sp>
        <p:nvSpPr>
          <p:cNvPr id="15" name="TextBox 14"/>
          <p:cNvSpPr txBox="1"/>
          <p:nvPr/>
        </p:nvSpPr>
        <p:spPr>
          <a:xfrm>
            <a:off x="5868144" y="1957387"/>
            <a:ext cx="609226" cy="1862048"/>
          </a:xfrm>
          <a:prstGeom prst="rect">
            <a:avLst/>
          </a:prstGeom>
          <a:noFill/>
        </p:spPr>
        <p:txBody>
          <a:bodyPr wrap="square" rtlCol="0">
            <a:spAutoFit/>
          </a:bodyPr>
          <a:lstStyle/>
          <a:p>
            <a:r>
              <a:rPr lang="en-US" sz="11500" dirty="0" smtClean="0"/>
              <a:t>0</a:t>
            </a:r>
            <a:endParaRPr lang="en-US" sz="11500" dirty="0"/>
          </a:p>
        </p:txBody>
      </p:sp>
      <p:sp>
        <p:nvSpPr>
          <p:cNvPr id="16" name="TextBox 15"/>
          <p:cNvSpPr txBox="1"/>
          <p:nvPr/>
        </p:nvSpPr>
        <p:spPr>
          <a:xfrm>
            <a:off x="609600" y="4419600"/>
            <a:ext cx="7086600" cy="369332"/>
          </a:xfrm>
          <a:prstGeom prst="rect">
            <a:avLst/>
          </a:prstGeom>
          <a:noFill/>
        </p:spPr>
        <p:txBody>
          <a:bodyPr wrap="square" rtlCol="0">
            <a:spAutoFit/>
          </a:bodyPr>
          <a:lstStyle/>
          <a:p>
            <a:r>
              <a:rPr lang="en-US" dirty="0" smtClean="0"/>
              <a:t>When you add two </a:t>
            </a:r>
            <a:r>
              <a:rPr lang="en-US" dirty="0" smtClean="0">
                <a:solidFill>
                  <a:srgbClr val="FF0000"/>
                </a:solidFill>
              </a:rPr>
              <a:t>opposites</a:t>
            </a:r>
            <a:r>
              <a:rPr lang="en-US" dirty="0" smtClean="0"/>
              <a:t>, you get the </a:t>
            </a:r>
            <a:r>
              <a:rPr lang="en-US" dirty="0" smtClean="0">
                <a:solidFill>
                  <a:srgbClr val="FF0000"/>
                </a:solidFill>
              </a:rPr>
              <a:t>additive identity</a:t>
            </a:r>
            <a:r>
              <a:rPr lang="en-US" dirty="0" smtClean="0"/>
              <a:t>!</a:t>
            </a:r>
            <a:endParaRPr lang="en-US" dirty="0"/>
          </a:p>
        </p:txBody>
      </p:sp>
      <p:sp>
        <p:nvSpPr>
          <p:cNvPr id="17" name="TextBox 16"/>
          <p:cNvSpPr txBox="1"/>
          <p:nvPr/>
        </p:nvSpPr>
        <p:spPr>
          <a:xfrm>
            <a:off x="609600" y="4953000"/>
            <a:ext cx="7086600" cy="369332"/>
          </a:xfrm>
          <a:prstGeom prst="rect">
            <a:avLst/>
          </a:prstGeom>
          <a:noFill/>
        </p:spPr>
        <p:txBody>
          <a:bodyPr wrap="square" rtlCol="0">
            <a:spAutoFit/>
          </a:bodyPr>
          <a:lstStyle/>
          <a:p>
            <a:r>
              <a:rPr lang="en-US" dirty="0" smtClean="0"/>
              <a:t>Can you think of two other numbers that are opposites?</a:t>
            </a:r>
            <a:endParaRPr lang="en-US" dirty="0"/>
          </a:p>
        </p:txBody>
      </p:sp>
      <p:sp>
        <p:nvSpPr>
          <p:cNvPr id="18" name="TextBox 17"/>
          <p:cNvSpPr txBox="1"/>
          <p:nvPr/>
        </p:nvSpPr>
        <p:spPr>
          <a:xfrm>
            <a:off x="6400426" y="3819435"/>
            <a:ext cx="2311774" cy="15696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400" dirty="0" smtClean="0"/>
              <a:t>*Remember!*</a:t>
            </a:r>
          </a:p>
          <a:p>
            <a:endParaRPr lang="en-US" sz="2400" dirty="0" smtClean="0"/>
          </a:p>
          <a:p>
            <a:r>
              <a:rPr lang="en-US" sz="2400" dirty="0" smtClean="0"/>
              <a:t>     Zero is the additive identity!</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4"/>
                                        </p:tgtEl>
                                        <p:attrNameLst>
                                          <p:attrName>ppt_x</p:attrName>
                                        </p:attrNameLst>
                                      </p:cBhvr>
                                      <p:tavLst>
                                        <p:tav tm="0">
                                          <p:val>
                                            <p:strVal val="ppt_x"/>
                                          </p:val>
                                        </p:tav>
                                        <p:tav tm="100000">
                                          <p:val>
                                            <p:strVal val="ppt_x"/>
                                          </p:val>
                                        </p:tav>
                                      </p:tavLst>
                                    </p:anim>
                                    <p:anim calcmode="lin" valueType="num">
                                      <p:cBhvr additive="base">
                                        <p:cTn id="7" dur="500"/>
                                        <p:tgtEl>
                                          <p:spTgt spid="14"/>
                                        </p:tgtEl>
                                        <p:attrNameLst>
                                          <p:attrName>ppt_y</p:attrName>
                                        </p:attrNameLst>
                                      </p:cBhvr>
                                      <p:tavLst>
                                        <p:tav tm="0">
                                          <p:val>
                                            <p:strVal val="ppt_y"/>
                                          </p:val>
                                        </p:tav>
                                        <p:tav tm="100000">
                                          <p:val>
                                            <p:strVal val="1+ppt_h/2"/>
                                          </p:val>
                                        </p:tav>
                                      </p:tavLst>
                                    </p:anim>
                                    <p:set>
                                      <p:cBhvr>
                                        <p:cTn id="8" dur="1" fill="hold">
                                          <p:stCondLst>
                                            <p:cond delay="499"/>
                                          </p:stCondLst>
                                        </p:cTn>
                                        <p:tgtEl>
                                          <p:spTgt spid="1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16"/>
                                        </p:tgtEl>
                                        <p:attrNameLst>
                                          <p:attrName>style.visibility</p:attrName>
                                        </p:attrNameLst>
                                      </p:cBhvr>
                                      <p:to>
                                        <p:strVal val="visible"/>
                                      </p:to>
                                    </p:set>
                                    <p:anim by="(-#ppt_w*2)" calcmode="lin" valueType="num">
                                      <p:cBhvr rctx="PPT">
                                        <p:cTn id="19" dur="250" autoRev="1" fill="hold">
                                          <p:stCondLst>
                                            <p:cond delay="0"/>
                                          </p:stCondLst>
                                        </p:cTn>
                                        <p:tgtEl>
                                          <p:spTgt spid="16"/>
                                        </p:tgtEl>
                                        <p:attrNameLst>
                                          <p:attrName>ppt_w</p:attrName>
                                        </p:attrNameLst>
                                      </p:cBhvr>
                                    </p:anim>
                                    <p:anim by="(#ppt_w*0.50)" calcmode="lin" valueType="num">
                                      <p:cBhvr>
                                        <p:cTn id="20" dur="250" decel="50000" autoRev="1" fill="hold">
                                          <p:stCondLst>
                                            <p:cond delay="0"/>
                                          </p:stCondLst>
                                        </p:cTn>
                                        <p:tgtEl>
                                          <p:spTgt spid="16"/>
                                        </p:tgtEl>
                                        <p:attrNameLst>
                                          <p:attrName>ppt_x</p:attrName>
                                        </p:attrNameLst>
                                      </p:cBhvr>
                                    </p:anim>
                                    <p:anim from="(-#ppt_h/2)" to="(#ppt_y)" calcmode="lin" valueType="num">
                                      <p:cBhvr>
                                        <p:cTn id="21" dur="500" fill="hold">
                                          <p:stCondLst>
                                            <p:cond delay="0"/>
                                          </p:stCondLst>
                                        </p:cTn>
                                        <p:tgtEl>
                                          <p:spTgt spid="16"/>
                                        </p:tgtEl>
                                        <p:attrNameLst>
                                          <p:attrName>ppt_y</p:attrName>
                                        </p:attrNameLst>
                                      </p:cBhvr>
                                    </p:anim>
                                    <p:animRot by="21600000">
                                      <p:cBhvr>
                                        <p:cTn id="22" dur="500" fill="hold">
                                          <p:stCondLst>
                                            <p:cond delay="0"/>
                                          </p:stCondLst>
                                        </p:cTn>
                                        <p:tgtEl>
                                          <p:spTgt spid="16"/>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amond(in)">
                                      <p:cBhvr>
                                        <p:cTn id="27" dur="2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56" presetClass="entr" presetSubtype="0" fill="hold" grpId="0" nodeType="clickEffect">
                                  <p:stCondLst>
                                    <p:cond delay="0"/>
                                  </p:stCondLst>
                                  <p:iterate type="lt">
                                    <p:tmPct val="10000"/>
                                  </p:iterate>
                                  <p:childTnLst>
                                    <p:set>
                                      <p:cBhvr>
                                        <p:cTn id="31" dur="1" fill="hold">
                                          <p:stCondLst>
                                            <p:cond delay="0"/>
                                          </p:stCondLst>
                                        </p:cTn>
                                        <p:tgtEl>
                                          <p:spTgt spid="17"/>
                                        </p:tgtEl>
                                        <p:attrNameLst>
                                          <p:attrName>style.visibility</p:attrName>
                                        </p:attrNameLst>
                                      </p:cBhvr>
                                      <p:to>
                                        <p:strVal val="visible"/>
                                      </p:to>
                                    </p:set>
                                    <p:anim by="(-#ppt_w*2)" calcmode="lin" valueType="num">
                                      <p:cBhvr rctx="PPT">
                                        <p:cTn id="32" dur="250" autoRev="1" fill="hold">
                                          <p:stCondLst>
                                            <p:cond delay="0"/>
                                          </p:stCondLst>
                                        </p:cTn>
                                        <p:tgtEl>
                                          <p:spTgt spid="17"/>
                                        </p:tgtEl>
                                        <p:attrNameLst>
                                          <p:attrName>ppt_w</p:attrName>
                                        </p:attrNameLst>
                                      </p:cBhvr>
                                    </p:anim>
                                    <p:anim by="(#ppt_w*0.50)" calcmode="lin" valueType="num">
                                      <p:cBhvr>
                                        <p:cTn id="33" dur="250" decel="50000" autoRev="1" fill="hold">
                                          <p:stCondLst>
                                            <p:cond delay="0"/>
                                          </p:stCondLst>
                                        </p:cTn>
                                        <p:tgtEl>
                                          <p:spTgt spid="17"/>
                                        </p:tgtEl>
                                        <p:attrNameLst>
                                          <p:attrName>ppt_x</p:attrName>
                                        </p:attrNameLst>
                                      </p:cBhvr>
                                    </p:anim>
                                    <p:anim from="(-#ppt_h/2)" to="(#ppt_y)" calcmode="lin" valueType="num">
                                      <p:cBhvr>
                                        <p:cTn id="34" dur="500" fill="hold">
                                          <p:stCondLst>
                                            <p:cond delay="0"/>
                                          </p:stCondLst>
                                        </p:cTn>
                                        <p:tgtEl>
                                          <p:spTgt spid="17"/>
                                        </p:tgtEl>
                                        <p:attrNameLst>
                                          <p:attrName>ppt_y</p:attrName>
                                        </p:attrNameLst>
                                      </p:cBhvr>
                                    </p:anim>
                                    <p:animRot by="21600000">
                                      <p:cBhvr>
                                        <p:cTn id="35" dur="500" fill="hold">
                                          <p:stCondLst>
                                            <p:cond delay="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age Title"/>
          <p:cNvSpPr>
            <a:spLocks noGrp="1"/>
          </p:cNvSpPr>
          <p:nvPr>
            <p:ph type="title" idx="4294967295"/>
          </p:nvPr>
        </p:nvSpPr>
        <p:spPr>
          <a:xfrm>
            <a:off x="152400" y="127000"/>
            <a:ext cx="8229600" cy="639763"/>
          </a:xfrm>
        </p:spPr>
        <p:txBody>
          <a:bodyPr/>
          <a:lstStyle/>
          <a:p>
            <a:pPr algn="l"/>
            <a:r>
              <a:rPr lang="en-US" sz="3200" b="1" smtClean="0">
                <a:solidFill>
                  <a:schemeClr val="bg1"/>
                </a:solidFill>
                <a:ea typeface="ＭＳ Ｐゴシック" charset="-128"/>
              </a:rPr>
              <a:t>Launch</a:t>
            </a:r>
          </a:p>
        </p:txBody>
      </p:sp>
      <p:sp>
        <p:nvSpPr>
          <p:cNvPr id="4" name="Agenda Link">
            <a:hlinkClick r:id="rId3"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12</a:t>
            </a:fld>
            <a:endParaRPr lang="en-US" smtClean="0">
              <a:solidFill>
                <a:schemeClr val="bg1"/>
              </a:solidFill>
            </a:endParaRPr>
          </a:p>
        </p:txBody>
      </p:sp>
      <p:sp>
        <p:nvSpPr>
          <p:cNvPr id="6"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6" name="Picture 4" descr="red.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7" name="Picture 6"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1" name="TextBox 10"/>
          <p:cNvSpPr txBox="1"/>
          <p:nvPr/>
        </p:nvSpPr>
        <p:spPr>
          <a:xfrm>
            <a:off x="457200" y="989528"/>
            <a:ext cx="8102600" cy="369332"/>
          </a:xfrm>
          <a:prstGeom prst="rect">
            <a:avLst/>
          </a:prstGeom>
          <a:noFill/>
        </p:spPr>
        <p:txBody>
          <a:bodyPr wrap="square" rtlCol="0">
            <a:spAutoFit/>
          </a:bodyPr>
          <a:lstStyle/>
          <a:p>
            <a:r>
              <a:rPr lang="en-US" dirty="0" smtClean="0"/>
              <a:t>Find the </a:t>
            </a:r>
            <a:r>
              <a:rPr lang="en-US" dirty="0" smtClean="0">
                <a:solidFill>
                  <a:srgbClr val="FF0000"/>
                </a:solidFill>
              </a:rPr>
              <a:t>opposites</a:t>
            </a:r>
            <a:r>
              <a:rPr lang="en-US" dirty="0" smtClean="0"/>
              <a:t> for the following numbers, so they add up to the </a:t>
            </a:r>
            <a:r>
              <a:rPr lang="en-US" dirty="0" smtClean="0">
                <a:solidFill>
                  <a:srgbClr val="FF0000"/>
                </a:solidFill>
              </a:rPr>
              <a:t>additive identity</a:t>
            </a:r>
            <a:r>
              <a:rPr lang="en-US" dirty="0" smtClean="0"/>
              <a:t>:</a:t>
            </a:r>
            <a:endParaRPr lang="en-US" dirty="0"/>
          </a:p>
        </p:txBody>
      </p:sp>
      <p:sp>
        <p:nvSpPr>
          <p:cNvPr id="17" name="TextBox 16"/>
          <p:cNvSpPr txBox="1"/>
          <p:nvPr/>
        </p:nvSpPr>
        <p:spPr>
          <a:xfrm>
            <a:off x="609600" y="1358860"/>
            <a:ext cx="2743200" cy="523220"/>
          </a:xfrm>
          <a:prstGeom prst="rect">
            <a:avLst/>
          </a:prstGeom>
          <a:noFill/>
        </p:spPr>
        <p:txBody>
          <a:bodyPr wrap="square" rtlCol="0">
            <a:spAutoFit/>
          </a:bodyPr>
          <a:lstStyle/>
          <a:p>
            <a:r>
              <a:rPr lang="en-US" sz="2800" dirty="0" smtClean="0"/>
              <a:t>1)   12   and  ____     </a:t>
            </a:r>
            <a:endParaRPr lang="en-US" sz="2800" dirty="0"/>
          </a:p>
        </p:txBody>
      </p:sp>
      <p:sp>
        <p:nvSpPr>
          <p:cNvPr id="18" name="TextBox 17"/>
          <p:cNvSpPr txBox="1"/>
          <p:nvPr/>
        </p:nvSpPr>
        <p:spPr>
          <a:xfrm>
            <a:off x="4343774" y="1358861"/>
            <a:ext cx="2819026" cy="523220"/>
          </a:xfrm>
          <a:prstGeom prst="rect">
            <a:avLst/>
          </a:prstGeom>
          <a:noFill/>
        </p:spPr>
        <p:txBody>
          <a:bodyPr wrap="square" rtlCol="0">
            <a:spAutoFit/>
          </a:bodyPr>
          <a:lstStyle/>
          <a:p>
            <a:r>
              <a:rPr lang="en-US" sz="2800" dirty="0" smtClean="0"/>
              <a:t>2)   -3   and ____</a:t>
            </a:r>
            <a:endParaRPr lang="en-US" sz="2800" dirty="0"/>
          </a:p>
        </p:txBody>
      </p:sp>
      <p:sp>
        <p:nvSpPr>
          <p:cNvPr id="19" name="TextBox 18"/>
          <p:cNvSpPr txBox="1"/>
          <p:nvPr/>
        </p:nvSpPr>
        <p:spPr>
          <a:xfrm>
            <a:off x="609600" y="2710190"/>
            <a:ext cx="2743200" cy="523220"/>
          </a:xfrm>
          <a:prstGeom prst="rect">
            <a:avLst/>
          </a:prstGeom>
          <a:noFill/>
        </p:spPr>
        <p:txBody>
          <a:bodyPr wrap="square" rtlCol="0">
            <a:spAutoFit/>
          </a:bodyPr>
          <a:lstStyle/>
          <a:p>
            <a:r>
              <a:rPr lang="en-US" sz="2800" dirty="0" smtClean="0"/>
              <a:t>3)   ¾  and ____</a:t>
            </a:r>
            <a:endParaRPr lang="en-US" sz="2800" dirty="0"/>
          </a:p>
        </p:txBody>
      </p:sp>
      <p:sp>
        <p:nvSpPr>
          <p:cNvPr id="20" name="TextBox 19"/>
          <p:cNvSpPr txBox="1"/>
          <p:nvPr/>
        </p:nvSpPr>
        <p:spPr>
          <a:xfrm>
            <a:off x="4343774" y="2710190"/>
            <a:ext cx="2819026" cy="523220"/>
          </a:xfrm>
          <a:prstGeom prst="rect">
            <a:avLst/>
          </a:prstGeom>
          <a:noFill/>
        </p:spPr>
        <p:txBody>
          <a:bodyPr wrap="square" rtlCol="0">
            <a:spAutoFit/>
          </a:bodyPr>
          <a:lstStyle/>
          <a:p>
            <a:r>
              <a:rPr lang="en-US" sz="2800" dirty="0" smtClean="0"/>
              <a:t>4)   0 and ____</a:t>
            </a:r>
            <a:endParaRPr lang="en-US" sz="2800" dirty="0"/>
          </a:p>
        </p:txBody>
      </p:sp>
      <p:sp>
        <p:nvSpPr>
          <p:cNvPr id="21" name="TextBox 20"/>
          <p:cNvSpPr txBox="1"/>
          <p:nvPr/>
        </p:nvSpPr>
        <p:spPr>
          <a:xfrm>
            <a:off x="609600" y="3998893"/>
            <a:ext cx="7772400" cy="954107"/>
          </a:xfrm>
          <a:prstGeom prst="rect">
            <a:avLst/>
          </a:prstGeom>
          <a:noFill/>
        </p:spPr>
        <p:txBody>
          <a:bodyPr wrap="square" rtlCol="0">
            <a:spAutoFit/>
          </a:bodyPr>
          <a:lstStyle/>
          <a:p>
            <a:r>
              <a:rPr lang="en-US" sz="2800" dirty="0" smtClean="0"/>
              <a:t>5) Bonus – What is the opposite of an opposite? </a:t>
            </a:r>
          </a:p>
          <a:p>
            <a:r>
              <a:rPr lang="en-US" sz="2800" dirty="0" smtClean="0"/>
              <a:t>    (For example -(-5)?)</a:t>
            </a:r>
            <a:endParaRPr lang="en-US" sz="2800" dirty="0"/>
          </a:p>
        </p:txBody>
      </p:sp>
      <p:sp>
        <p:nvSpPr>
          <p:cNvPr id="22" name="TextBox 21"/>
          <p:cNvSpPr txBox="1"/>
          <p:nvPr/>
        </p:nvSpPr>
        <p:spPr>
          <a:xfrm>
            <a:off x="990600" y="4876800"/>
            <a:ext cx="8991600" cy="523220"/>
          </a:xfrm>
          <a:prstGeom prst="rect">
            <a:avLst/>
          </a:prstGeom>
          <a:noFill/>
        </p:spPr>
        <p:txBody>
          <a:bodyPr wrap="square" rtlCol="0">
            <a:spAutoFit/>
          </a:bodyPr>
          <a:lstStyle/>
          <a:p>
            <a:r>
              <a:rPr lang="en-US" sz="2800" dirty="0" smtClean="0">
                <a:solidFill>
                  <a:srgbClr val="FF0000"/>
                </a:solidFill>
              </a:rPr>
              <a:t>You end up back with the original number! -(-5) = 5!</a:t>
            </a:r>
            <a:endParaRPr lang="en-US" sz="2800" dirty="0">
              <a:solidFill>
                <a:srgbClr val="FF0000"/>
              </a:solidFill>
            </a:endParaRPr>
          </a:p>
        </p:txBody>
      </p:sp>
      <p:sp>
        <p:nvSpPr>
          <p:cNvPr id="24" name="TextBox 23"/>
          <p:cNvSpPr txBox="1"/>
          <p:nvPr/>
        </p:nvSpPr>
        <p:spPr>
          <a:xfrm>
            <a:off x="1143000" y="1905000"/>
            <a:ext cx="2971800" cy="523220"/>
          </a:xfrm>
          <a:prstGeom prst="rect">
            <a:avLst/>
          </a:prstGeom>
          <a:noFill/>
        </p:spPr>
        <p:txBody>
          <a:bodyPr wrap="square" rtlCol="0">
            <a:spAutoFit/>
          </a:bodyPr>
          <a:lstStyle/>
          <a:p>
            <a:r>
              <a:rPr lang="en-US" sz="2800" dirty="0" smtClean="0"/>
              <a:t>12 + (</a:t>
            </a:r>
            <a:r>
              <a:rPr lang="en-US" sz="2800" dirty="0" smtClean="0">
                <a:solidFill>
                  <a:srgbClr val="FF0000"/>
                </a:solidFill>
              </a:rPr>
              <a:t>-12</a:t>
            </a:r>
            <a:r>
              <a:rPr lang="en-US" sz="2800" dirty="0" smtClean="0"/>
              <a:t>) = 0</a:t>
            </a:r>
            <a:endParaRPr lang="en-US" sz="2800" dirty="0"/>
          </a:p>
        </p:txBody>
      </p:sp>
      <p:sp>
        <p:nvSpPr>
          <p:cNvPr id="25" name="TextBox 24"/>
          <p:cNvSpPr txBox="1"/>
          <p:nvPr/>
        </p:nvSpPr>
        <p:spPr>
          <a:xfrm>
            <a:off x="4876800" y="1828800"/>
            <a:ext cx="2971800" cy="523220"/>
          </a:xfrm>
          <a:prstGeom prst="rect">
            <a:avLst/>
          </a:prstGeom>
          <a:noFill/>
        </p:spPr>
        <p:txBody>
          <a:bodyPr wrap="square" rtlCol="0">
            <a:spAutoFit/>
          </a:bodyPr>
          <a:lstStyle/>
          <a:p>
            <a:r>
              <a:rPr lang="en-US" sz="2800" dirty="0" smtClean="0"/>
              <a:t>-3 + </a:t>
            </a:r>
            <a:r>
              <a:rPr lang="en-US" sz="2800" dirty="0" smtClean="0">
                <a:solidFill>
                  <a:srgbClr val="FF0000"/>
                </a:solidFill>
              </a:rPr>
              <a:t>3</a:t>
            </a:r>
            <a:r>
              <a:rPr lang="en-US" sz="2800" dirty="0" smtClean="0"/>
              <a:t> = 0</a:t>
            </a:r>
            <a:endParaRPr lang="en-US" sz="2800" dirty="0"/>
          </a:p>
        </p:txBody>
      </p:sp>
      <p:sp>
        <p:nvSpPr>
          <p:cNvPr id="26" name="TextBox 25"/>
          <p:cNvSpPr txBox="1"/>
          <p:nvPr/>
        </p:nvSpPr>
        <p:spPr>
          <a:xfrm>
            <a:off x="1143000" y="3200400"/>
            <a:ext cx="2971800" cy="523220"/>
          </a:xfrm>
          <a:prstGeom prst="rect">
            <a:avLst/>
          </a:prstGeom>
          <a:noFill/>
        </p:spPr>
        <p:txBody>
          <a:bodyPr wrap="square" rtlCol="0">
            <a:spAutoFit/>
          </a:bodyPr>
          <a:lstStyle/>
          <a:p>
            <a:r>
              <a:rPr lang="en-US" sz="2800" dirty="0" smtClean="0"/>
              <a:t>¾  + (</a:t>
            </a:r>
            <a:r>
              <a:rPr lang="en-US" sz="2800" dirty="0" smtClean="0">
                <a:solidFill>
                  <a:srgbClr val="FF0000"/>
                </a:solidFill>
              </a:rPr>
              <a:t>- ¾ </a:t>
            </a:r>
            <a:r>
              <a:rPr lang="en-US" sz="2800" dirty="0" smtClean="0"/>
              <a:t>) = 0</a:t>
            </a:r>
            <a:endParaRPr lang="en-US" sz="2800" dirty="0"/>
          </a:p>
        </p:txBody>
      </p:sp>
      <p:sp>
        <p:nvSpPr>
          <p:cNvPr id="27" name="TextBox 26"/>
          <p:cNvSpPr txBox="1"/>
          <p:nvPr/>
        </p:nvSpPr>
        <p:spPr>
          <a:xfrm>
            <a:off x="4876800" y="3200400"/>
            <a:ext cx="2971800" cy="523220"/>
          </a:xfrm>
          <a:prstGeom prst="rect">
            <a:avLst/>
          </a:prstGeom>
          <a:noFill/>
        </p:spPr>
        <p:txBody>
          <a:bodyPr wrap="square" rtlCol="0">
            <a:spAutoFit/>
          </a:bodyPr>
          <a:lstStyle/>
          <a:p>
            <a:r>
              <a:rPr lang="en-US" sz="2800" dirty="0" smtClean="0"/>
              <a:t>0 + </a:t>
            </a:r>
            <a:r>
              <a:rPr lang="en-US" sz="2800" dirty="0" smtClean="0">
                <a:solidFill>
                  <a:srgbClr val="FF0000"/>
                </a:solidFill>
              </a:rPr>
              <a:t>0</a:t>
            </a:r>
            <a:r>
              <a:rPr lang="en-US" sz="2800" dirty="0" smtClean="0"/>
              <a:t> = 0</a:t>
            </a:r>
            <a:endParaRPr lang="en-US" sz="2800" dirty="0"/>
          </a:p>
        </p:txBody>
      </p:sp>
      <p:sp>
        <p:nvSpPr>
          <p:cNvPr id="28" name="TextBox 27"/>
          <p:cNvSpPr txBox="1"/>
          <p:nvPr/>
        </p:nvSpPr>
        <p:spPr>
          <a:xfrm>
            <a:off x="2438583" y="1358860"/>
            <a:ext cx="914217" cy="523220"/>
          </a:xfrm>
          <a:prstGeom prst="rect">
            <a:avLst/>
          </a:prstGeom>
          <a:noFill/>
        </p:spPr>
        <p:txBody>
          <a:bodyPr wrap="square" rtlCol="0">
            <a:spAutoFit/>
          </a:bodyPr>
          <a:lstStyle/>
          <a:p>
            <a:r>
              <a:rPr lang="en-US" sz="2800" dirty="0" smtClean="0">
                <a:solidFill>
                  <a:srgbClr val="FF0000"/>
                </a:solidFill>
              </a:rPr>
              <a:t>-12</a:t>
            </a:r>
            <a:endParaRPr lang="en-US" sz="2800" dirty="0">
              <a:solidFill>
                <a:srgbClr val="FF0000"/>
              </a:solidFill>
            </a:endParaRPr>
          </a:p>
        </p:txBody>
      </p:sp>
      <p:sp>
        <p:nvSpPr>
          <p:cNvPr id="29" name="TextBox 28"/>
          <p:cNvSpPr txBox="1"/>
          <p:nvPr/>
        </p:nvSpPr>
        <p:spPr>
          <a:xfrm>
            <a:off x="6172740" y="1358860"/>
            <a:ext cx="914217" cy="523220"/>
          </a:xfrm>
          <a:prstGeom prst="rect">
            <a:avLst/>
          </a:prstGeom>
          <a:noFill/>
        </p:spPr>
        <p:txBody>
          <a:bodyPr wrap="square" rtlCol="0">
            <a:spAutoFit/>
          </a:bodyPr>
          <a:lstStyle/>
          <a:p>
            <a:r>
              <a:rPr lang="en-US" sz="2800" dirty="0" smtClean="0">
                <a:solidFill>
                  <a:srgbClr val="FF0000"/>
                </a:solidFill>
              </a:rPr>
              <a:t>3</a:t>
            </a:r>
            <a:endParaRPr lang="en-US" sz="2800" dirty="0">
              <a:solidFill>
                <a:srgbClr val="FF0000"/>
              </a:solidFill>
            </a:endParaRPr>
          </a:p>
        </p:txBody>
      </p:sp>
      <p:sp>
        <p:nvSpPr>
          <p:cNvPr id="30" name="TextBox 29"/>
          <p:cNvSpPr txBox="1"/>
          <p:nvPr/>
        </p:nvSpPr>
        <p:spPr>
          <a:xfrm>
            <a:off x="2133874" y="2710100"/>
            <a:ext cx="914217" cy="523220"/>
          </a:xfrm>
          <a:prstGeom prst="rect">
            <a:avLst/>
          </a:prstGeom>
          <a:noFill/>
        </p:spPr>
        <p:txBody>
          <a:bodyPr wrap="square" rtlCol="0">
            <a:spAutoFit/>
          </a:bodyPr>
          <a:lstStyle/>
          <a:p>
            <a:r>
              <a:rPr lang="en-US" sz="2800" dirty="0" smtClean="0">
                <a:solidFill>
                  <a:srgbClr val="FF0000"/>
                </a:solidFill>
              </a:rPr>
              <a:t> - ¾ </a:t>
            </a:r>
            <a:endParaRPr lang="en-US" sz="2800" dirty="0">
              <a:solidFill>
                <a:srgbClr val="FF0000"/>
              </a:solidFill>
            </a:endParaRPr>
          </a:p>
        </p:txBody>
      </p:sp>
      <p:sp>
        <p:nvSpPr>
          <p:cNvPr id="31" name="TextBox 30"/>
          <p:cNvSpPr txBox="1"/>
          <p:nvPr/>
        </p:nvSpPr>
        <p:spPr>
          <a:xfrm>
            <a:off x="5715648" y="2710100"/>
            <a:ext cx="914217" cy="523220"/>
          </a:xfrm>
          <a:prstGeom prst="rect">
            <a:avLst/>
          </a:prstGeom>
          <a:noFill/>
        </p:spPr>
        <p:txBody>
          <a:bodyPr wrap="square" rtlCol="0">
            <a:spAutoFit/>
          </a:bodyPr>
          <a:lstStyle/>
          <a:p>
            <a:r>
              <a:rPr lang="en-US" sz="2800" dirty="0" smtClean="0">
                <a:solidFill>
                  <a:srgbClr val="FF0000"/>
                </a:solidFill>
              </a:rPr>
              <a:t>  0</a:t>
            </a:r>
            <a:endParaRPr lang="en-US" sz="2800" dirty="0">
              <a:solidFill>
                <a:srgbClr val="FF0000"/>
              </a:solidFill>
            </a:endParaRPr>
          </a:p>
        </p:txBody>
      </p:sp>
      <p:sp>
        <p:nvSpPr>
          <p:cNvPr id="32" name="TextBox 31"/>
          <p:cNvSpPr txBox="1"/>
          <p:nvPr/>
        </p:nvSpPr>
        <p:spPr>
          <a:xfrm>
            <a:off x="6959600" y="2787044"/>
            <a:ext cx="1752600"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400" dirty="0" smtClean="0"/>
              <a:t>Remember!</a:t>
            </a:r>
          </a:p>
          <a:p>
            <a:endParaRPr lang="en-US" sz="2400" dirty="0" smtClean="0"/>
          </a:p>
          <a:p>
            <a:r>
              <a:rPr lang="en-US" sz="2400" dirty="0" smtClean="0"/>
              <a:t>     -0 = 0</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dissolv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ppt_x"/>
                                          </p:val>
                                        </p:tav>
                                        <p:tav tm="100000">
                                          <p:val>
                                            <p:strVal val="#ppt_x"/>
                                          </p:val>
                                        </p:tav>
                                      </p:tavLst>
                                    </p:anim>
                                    <p:anim calcmode="lin" valueType="num">
                                      <p:cBhvr additive="base">
                                        <p:cTn id="1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dissolv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ppt_x"/>
                                          </p:val>
                                        </p:tav>
                                        <p:tav tm="100000">
                                          <p:val>
                                            <p:strVal val="#ppt_x"/>
                                          </p:val>
                                        </p:tav>
                                      </p:tavLst>
                                    </p:anim>
                                    <p:anim calcmode="lin" valueType="num">
                                      <p:cBhvr additive="base">
                                        <p:cTn id="3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dissolve">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ppt_x"/>
                                          </p:val>
                                        </p:tav>
                                        <p:tav tm="100000">
                                          <p:val>
                                            <p:strVal val="#ppt_x"/>
                                          </p:val>
                                        </p:tav>
                                      </p:tavLst>
                                    </p:anim>
                                    <p:anim calcmode="lin" valueType="num">
                                      <p:cBhvr additive="base">
                                        <p:cTn id="41"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diamond(in)">
                                      <p:cBhvr>
                                        <p:cTn id="46" dur="20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dissolve">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dissolve">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5" grpId="0"/>
      <p:bldP spid="26" grpId="0"/>
      <p:bldP spid="27" grpId="0"/>
      <p:bldP spid="28" grpId="0"/>
      <p:bldP spid="29" grpId="0"/>
      <p:bldP spid="30" grpId="0"/>
      <p:bldP spid="31" grpId="0"/>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age Title"/>
          <p:cNvSpPr>
            <a:spLocks noGrp="1"/>
          </p:cNvSpPr>
          <p:nvPr>
            <p:ph type="title" idx="4294967295"/>
          </p:nvPr>
        </p:nvSpPr>
        <p:spPr>
          <a:xfrm>
            <a:off x="152400" y="127000"/>
            <a:ext cx="8229600" cy="639763"/>
          </a:xfrm>
        </p:spPr>
        <p:txBody>
          <a:bodyPr/>
          <a:lstStyle/>
          <a:p>
            <a:pPr algn="l"/>
            <a:r>
              <a:rPr lang="en-US" sz="3200" b="1" smtClean="0">
                <a:solidFill>
                  <a:schemeClr val="bg1"/>
                </a:solidFill>
                <a:ea typeface="ＭＳ Ｐゴシック" charset="-128"/>
              </a:rPr>
              <a:t>Launch</a:t>
            </a:r>
          </a:p>
        </p:txBody>
      </p:sp>
      <p:sp>
        <p:nvSpPr>
          <p:cNvPr id="4" name="Agenda Link">
            <a:hlinkClick r:id="rId3"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13</a:t>
            </a:fld>
            <a:endParaRPr lang="en-US" smtClean="0">
              <a:solidFill>
                <a:schemeClr val="bg1"/>
              </a:solidFill>
            </a:endParaRPr>
          </a:p>
        </p:txBody>
      </p:sp>
      <p:sp>
        <p:nvSpPr>
          <p:cNvPr id="6"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6" name="Picture 4" descr="red.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7" name="Picture 6"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3" name="TextBox 32"/>
          <p:cNvSpPr txBox="1"/>
          <p:nvPr/>
        </p:nvSpPr>
        <p:spPr>
          <a:xfrm>
            <a:off x="609600" y="1676400"/>
            <a:ext cx="7924800" cy="584776"/>
          </a:xfrm>
          <a:prstGeom prst="rect">
            <a:avLst/>
          </a:prstGeom>
          <a:noFill/>
        </p:spPr>
        <p:txBody>
          <a:bodyPr wrap="square" rtlCol="0">
            <a:spAutoFit/>
          </a:bodyPr>
          <a:lstStyle/>
          <a:p>
            <a:pPr algn="ctr"/>
            <a:r>
              <a:rPr lang="en-US" sz="3200" dirty="0" smtClean="0"/>
              <a:t>Where does the name </a:t>
            </a:r>
            <a:r>
              <a:rPr lang="en-US" sz="3200" dirty="0" smtClean="0">
                <a:solidFill>
                  <a:srgbClr val="FF0000"/>
                </a:solidFill>
              </a:rPr>
              <a:t>opposite</a:t>
            </a:r>
            <a:r>
              <a:rPr lang="en-US" sz="3200" dirty="0" smtClean="0"/>
              <a:t> come from? </a:t>
            </a:r>
            <a:endParaRPr lang="en-US" sz="3200" dirty="0"/>
          </a:p>
        </p:txBody>
      </p:sp>
      <p:sp>
        <p:nvSpPr>
          <p:cNvPr id="34" name="TextBox 33"/>
          <p:cNvSpPr txBox="1"/>
          <p:nvPr/>
        </p:nvSpPr>
        <p:spPr>
          <a:xfrm>
            <a:off x="1905001" y="2743200"/>
            <a:ext cx="5410200" cy="2062103"/>
          </a:xfrm>
          <a:prstGeom prst="rect">
            <a:avLst/>
          </a:prstGeom>
          <a:noFill/>
        </p:spPr>
        <p:txBody>
          <a:bodyPr wrap="square" rtlCol="0">
            <a:spAutoFit/>
          </a:bodyPr>
          <a:lstStyle/>
          <a:p>
            <a:pPr algn="ctr"/>
            <a:r>
              <a:rPr lang="en-US" sz="3200" dirty="0" smtClean="0"/>
              <a:t>We are going to explore this question with a partner, and try to come up with the answer on our own!</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8"/>
          <p:cNvSpPr>
            <a:spLocks noGrp="1"/>
          </p:cNvSpPr>
          <p:nvPr>
            <p:ph type="title" idx="4294967295"/>
          </p:nvPr>
        </p:nvSpPr>
        <p:spPr>
          <a:xfrm>
            <a:off x="152400" y="127000"/>
            <a:ext cx="8229600" cy="639763"/>
          </a:xfrm>
        </p:spPr>
        <p:txBody>
          <a:bodyPr/>
          <a:lstStyle/>
          <a:p>
            <a:pPr algn="l"/>
            <a:r>
              <a:rPr lang="en-US" sz="3200" b="1" smtClean="0">
                <a:solidFill>
                  <a:schemeClr val="bg1"/>
                </a:solidFill>
                <a:ea typeface="ＭＳ Ｐゴシック" pitchFamily="34" charset="-128"/>
              </a:rPr>
              <a:t>Explore</a:t>
            </a:r>
          </a:p>
        </p:txBody>
      </p:sp>
      <p:sp>
        <p:nvSpPr>
          <p:cNvPr id="25603" name="AutoShape 34"/>
          <p:cNvSpPr>
            <a:spLocks noChangeArrowheads="1"/>
          </p:cNvSpPr>
          <p:nvPr/>
        </p:nvSpPr>
        <p:spPr bwMode="auto">
          <a:xfrm>
            <a:off x="228600" y="804863"/>
            <a:ext cx="8686800" cy="4910137"/>
          </a:xfrm>
          <a:prstGeom prst="roundRect">
            <a:avLst>
              <a:gd name="adj" fmla="val 7954"/>
            </a:avLst>
          </a:prstGeom>
          <a:solidFill>
            <a:schemeClr val="tx1">
              <a:alpha val="50195"/>
            </a:schemeClr>
          </a:solidFill>
          <a:ln w="19050">
            <a:solidFill>
              <a:schemeClr val="bg1"/>
            </a:solidFill>
            <a:round/>
            <a:headEnd/>
            <a:tailEnd/>
          </a:ln>
        </p:spPr>
        <p:txBody>
          <a:bodyPr wrap="none" anchor="ctr"/>
          <a:lstStyle/>
          <a:p>
            <a:endParaRPr lang="en-US"/>
          </a:p>
        </p:txBody>
      </p:sp>
      <p:sp>
        <p:nvSpPr>
          <p:cNvPr id="4" name="TextBox 3">
            <a:hlinkClick r:id="rId3" action="ppaction://hlinksldjump"/>
          </p:cNvPr>
          <p:cNvSpPr txBox="1"/>
          <p:nvPr/>
        </p:nvSpPr>
        <p:spPr>
          <a:xfrm>
            <a:off x="7696200" y="60960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5605" name="Slide Number Placeholder 4"/>
          <p:cNvSpPr>
            <a:spLocks noGrp="1"/>
          </p:cNvSpPr>
          <p:nvPr>
            <p:ph type="sldNum" sz="quarter" idx="12"/>
          </p:nvPr>
        </p:nvSpPr>
        <p:spPr bwMode="auto">
          <a:noFill/>
          <a:ln>
            <a:miter lim="800000"/>
            <a:headEnd/>
            <a:tailEnd/>
          </a:ln>
        </p:spPr>
        <p:txBody>
          <a:bodyPr/>
          <a:lstStyle/>
          <a:p>
            <a:pPr algn="ctr"/>
            <a:fld id="{E4C1AA7B-36D0-470D-92EB-21281A3761B0}" type="slidenum">
              <a:rPr lang="en-US" smtClean="0">
                <a:latin typeface="Calibri" pitchFamily="34" charset="0"/>
                <a:ea typeface="ＭＳ Ｐゴシック" pitchFamily="34" charset="-128"/>
              </a:rPr>
              <a:pPr algn="ctr"/>
              <a:t>14</a:t>
            </a:fld>
            <a:endParaRPr lang="en-US" smtClean="0">
              <a:latin typeface="Calibri" pitchFamily="34" charset="0"/>
              <a:ea typeface="ＭＳ Ｐゴシック" pitchFamily="34" charset="-128"/>
            </a:endParaRPr>
          </a:p>
        </p:txBody>
      </p:sp>
      <p:pic>
        <p:nvPicPr>
          <p:cNvPr id="1027" name="Picture 3" descr="C:\Users\cwareadmin\Desktop\to-do-list.jpg"/>
          <p:cNvPicPr>
            <a:picLocks noChangeAspect="1" noChangeArrowheads="1"/>
          </p:cNvPicPr>
          <p:nvPr/>
        </p:nvPicPr>
        <p:blipFill>
          <a:blip r:embed="rId4" cstate="print">
            <a:extLst/>
          </a:blip>
          <a:srcRect/>
          <a:stretch>
            <a:fillRect/>
          </a:stretch>
        </p:blipFill>
        <p:spPr bwMode="auto">
          <a:xfrm>
            <a:off x="838200" y="2209800"/>
            <a:ext cx="2973024" cy="2624685"/>
          </a:xfrm>
          <a:prstGeom prst="rect">
            <a:avLst/>
          </a:prstGeom>
          <a:noFill/>
          <a:ln>
            <a:noFill/>
          </a:ln>
          <a:effectLst>
            <a:glow rad="101600">
              <a:schemeClr val="bg2">
                <a:lumMod val="10000"/>
                <a:alpha val="60000"/>
              </a:schemeClr>
            </a:glow>
          </a:effectLst>
          <a:extLst/>
        </p:spPr>
      </p:pic>
      <p:sp>
        <p:nvSpPr>
          <p:cNvPr id="45062" name="TextBox 11"/>
          <p:cNvSpPr txBox="1">
            <a:spLocks noChangeArrowheads="1"/>
          </p:cNvSpPr>
          <p:nvPr/>
        </p:nvSpPr>
        <p:spPr bwMode="auto">
          <a:xfrm>
            <a:off x="4114800" y="914400"/>
            <a:ext cx="4724400" cy="4062651"/>
          </a:xfrm>
          <a:prstGeom prst="rect">
            <a:avLst/>
          </a:prstGeom>
          <a:noFill/>
          <a:ln w="9525">
            <a:noFill/>
            <a:miter lim="800000"/>
            <a:headEnd/>
            <a:tailEnd/>
          </a:ln>
        </p:spPr>
        <p:txBody>
          <a:bodyPr>
            <a:spAutoFit/>
          </a:bodyPr>
          <a:lstStyle/>
          <a:p>
            <a:pPr>
              <a:defRPr/>
            </a:pPr>
            <a:endParaRPr lang="en-US" sz="2400" b="1" dirty="0">
              <a:solidFill>
                <a:schemeClr val="bg1"/>
              </a:solidFill>
            </a:endParaRPr>
          </a:p>
          <a:p>
            <a:pPr>
              <a:defRPr/>
            </a:pPr>
            <a:r>
              <a:rPr lang="en-US" sz="2400" b="1" dirty="0">
                <a:solidFill>
                  <a:schemeClr val="accent6"/>
                </a:solidFill>
              </a:rPr>
              <a:t>Work with your </a:t>
            </a:r>
            <a:r>
              <a:rPr lang="en-US" sz="2400" b="1" dirty="0" smtClean="0">
                <a:solidFill>
                  <a:schemeClr val="accent6"/>
                </a:solidFill>
              </a:rPr>
              <a:t>partner. You will see five examples of opposites. Plot them on the number lines given.</a:t>
            </a:r>
            <a:endParaRPr lang="en-US" sz="2400" b="1" dirty="0">
              <a:solidFill>
                <a:schemeClr val="bg1"/>
              </a:solidFill>
            </a:endParaRPr>
          </a:p>
          <a:p>
            <a:pPr>
              <a:defRPr/>
            </a:pPr>
            <a:r>
              <a:rPr lang="en-US" sz="2400" b="1" dirty="0">
                <a:solidFill>
                  <a:schemeClr val="bg1"/>
                </a:solidFill>
              </a:rPr>
              <a:t>You will get </a:t>
            </a:r>
            <a:r>
              <a:rPr lang="en-US" sz="2400" b="1" dirty="0" smtClean="0">
                <a:solidFill>
                  <a:schemeClr val="bg1"/>
                </a:solidFill>
              </a:rPr>
              <a:t>a worksheet a ruler and some number lines.  </a:t>
            </a:r>
          </a:p>
          <a:p>
            <a:pPr>
              <a:defRPr/>
            </a:pPr>
            <a:endParaRPr lang="en-US" sz="2400" b="1" dirty="0">
              <a:solidFill>
                <a:schemeClr val="bg1"/>
              </a:solidFill>
            </a:endParaRPr>
          </a:p>
          <a:p>
            <a:pPr>
              <a:defRPr/>
            </a:pPr>
            <a:r>
              <a:rPr lang="en-US" sz="2400" b="1" dirty="0" smtClean="0">
                <a:solidFill>
                  <a:schemeClr val="bg1"/>
                </a:solidFill>
              </a:rPr>
              <a:t>You should:</a:t>
            </a:r>
            <a:endParaRPr lang="en-US" sz="2400" b="1" dirty="0">
              <a:solidFill>
                <a:schemeClr val="bg1"/>
              </a:solidFill>
            </a:endParaRPr>
          </a:p>
          <a:p>
            <a:pPr lvl="1">
              <a:buFontTx/>
              <a:buChar char="-"/>
              <a:defRPr/>
            </a:pPr>
            <a:r>
              <a:rPr lang="en-US" sz="2200" b="1" dirty="0" smtClean="0">
                <a:solidFill>
                  <a:schemeClr val="bg1"/>
                </a:solidFill>
              </a:rPr>
              <a:t>Read each scenario</a:t>
            </a:r>
            <a:endParaRPr lang="en-US" sz="2200" b="1" dirty="0">
              <a:solidFill>
                <a:schemeClr val="bg1"/>
              </a:solidFill>
            </a:endParaRPr>
          </a:p>
          <a:p>
            <a:pPr lvl="1">
              <a:buFontTx/>
              <a:buChar char="-"/>
              <a:defRPr/>
            </a:pPr>
            <a:r>
              <a:rPr lang="en-US" sz="2200" b="1" dirty="0" smtClean="0">
                <a:solidFill>
                  <a:schemeClr val="bg1"/>
                </a:solidFill>
              </a:rPr>
              <a:t>Plot the points on the number line</a:t>
            </a:r>
            <a:endParaRPr lang="en-US" sz="2200" b="1" dirty="0">
              <a:solidFill>
                <a:schemeClr val="bg1"/>
              </a:solidFill>
            </a:endParaRPr>
          </a:p>
          <a:p>
            <a:pPr lvl="1">
              <a:buFontTx/>
              <a:buChar char="-"/>
              <a:defRPr/>
            </a:pPr>
            <a:r>
              <a:rPr lang="en-US" sz="2200" b="1" dirty="0" smtClean="0">
                <a:solidFill>
                  <a:schemeClr val="bg1"/>
                </a:solidFill>
              </a:rPr>
              <a:t>Answer the questions!</a:t>
            </a:r>
            <a:endParaRPr lang="en-US" sz="2200" b="1" dirty="0">
              <a:solidFill>
                <a:schemeClr val="bg1"/>
              </a:solidFill>
            </a:endParaRPr>
          </a:p>
        </p:txBody>
      </p:sp>
      <p:sp>
        <p:nvSpPr>
          <p:cNvPr id="25608" name="TextBox 8"/>
          <p:cNvSpPr txBox="1">
            <a:spLocks noChangeArrowheads="1"/>
          </p:cNvSpPr>
          <p:nvPr/>
        </p:nvSpPr>
        <p:spPr bwMode="auto">
          <a:xfrm>
            <a:off x="1487488" y="3098800"/>
            <a:ext cx="1625600" cy="400050"/>
          </a:xfrm>
          <a:prstGeom prst="rect">
            <a:avLst/>
          </a:prstGeom>
          <a:noFill/>
          <a:ln w="9525">
            <a:noFill/>
            <a:miter lim="800000"/>
            <a:headEnd/>
            <a:tailEnd/>
          </a:ln>
        </p:spPr>
        <p:txBody>
          <a:bodyPr>
            <a:spAutoFit/>
          </a:bodyPr>
          <a:lstStyle/>
          <a:p>
            <a:r>
              <a:rPr lang="en-US" sz="2000" b="1">
                <a:latin typeface="Bradley Hand ITC" pitchFamily="66" charset="0"/>
              </a:rPr>
              <a:t>1-Partners</a:t>
            </a:r>
            <a:endParaRPr lang="en-US" sz="2000">
              <a:latin typeface="Bradley Hand ITC" pitchFamily="66" charset="0"/>
            </a:endParaRPr>
          </a:p>
        </p:txBody>
      </p:sp>
      <p:sp>
        <p:nvSpPr>
          <p:cNvPr id="25609" name="TextBox 9"/>
          <p:cNvSpPr txBox="1">
            <a:spLocks noChangeArrowheads="1"/>
          </p:cNvSpPr>
          <p:nvPr/>
        </p:nvSpPr>
        <p:spPr bwMode="auto">
          <a:xfrm>
            <a:off x="1333500" y="3429000"/>
            <a:ext cx="2206625" cy="400050"/>
          </a:xfrm>
          <a:prstGeom prst="rect">
            <a:avLst/>
          </a:prstGeom>
          <a:noFill/>
          <a:ln w="9525">
            <a:noFill/>
            <a:miter lim="800000"/>
            <a:headEnd/>
            <a:tailEnd/>
          </a:ln>
        </p:spPr>
        <p:txBody>
          <a:bodyPr>
            <a:spAutoFit/>
          </a:bodyPr>
          <a:lstStyle/>
          <a:p>
            <a:r>
              <a:rPr lang="en-US" sz="2000" b="1">
                <a:latin typeface="Bradley Hand ITC" pitchFamily="66" charset="0"/>
              </a:rPr>
              <a:t>2-Share Out</a:t>
            </a:r>
            <a:endParaRPr lang="en-US" sz="2000">
              <a:latin typeface="Bradley Hand ITC" pitchFamily="66" charset="0"/>
            </a:endParaRPr>
          </a:p>
        </p:txBody>
      </p:sp>
      <p:sp>
        <p:nvSpPr>
          <p:cNvPr id="25610" name="TextBox 10"/>
          <p:cNvSpPr txBox="1">
            <a:spLocks noChangeArrowheads="1"/>
          </p:cNvSpPr>
          <p:nvPr/>
        </p:nvSpPr>
        <p:spPr bwMode="auto">
          <a:xfrm>
            <a:off x="1511300" y="3802063"/>
            <a:ext cx="1625600" cy="400050"/>
          </a:xfrm>
          <a:prstGeom prst="rect">
            <a:avLst/>
          </a:prstGeom>
          <a:noFill/>
          <a:ln w="9525">
            <a:noFill/>
            <a:miter lim="800000"/>
            <a:headEnd/>
            <a:tailEnd/>
          </a:ln>
        </p:spPr>
        <p:txBody>
          <a:bodyPr>
            <a:spAutoFit/>
          </a:bodyPr>
          <a:lstStyle/>
          <a:p>
            <a:r>
              <a:rPr lang="en-US" sz="2000" b="1" dirty="0" smtClean="0">
                <a:latin typeface="Bradley Hand ITC" pitchFamily="66" charset="0"/>
              </a:rPr>
              <a:t>3-Discussion</a:t>
            </a:r>
            <a:endParaRPr lang="en-US" sz="2000" dirty="0">
              <a:latin typeface="Bradley Hand ITC" pitchFamily="66" charset="0"/>
            </a:endParaRPr>
          </a:p>
        </p:txBody>
      </p:sp>
      <p:grpSp>
        <p:nvGrpSpPr>
          <p:cNvPr id="2" name="Group 24"/>
          <p:cNvGrpSpPr>
            <a:grpSpLocks noChangeAspect="1"/>
          </p:cNvGrpSpPr>
          <p:nvPr/>
        </p:nvGrpSpPr>
        <p:grpSpPr bwMode="auto">
          <a:xfrm>
            <a:off x="8194675" y="114300"/>
            <a:ext cx="555625" cy="561975"/>
            <a:chOff x="4275" y="1143"/>
            <a:chExt cx="1341" cy="1358"/>
          </a:xfrm>
        </p:grpSpPr>
        <p:sp>
          <p:nvSpPr>
            <p:cNvPr id="25616" name="AutoShape 25"/>
            <p:cNvSpPr>
              <a:spLocks noChangeArrowheads="1"/>
            </p:cNvSpPr>
            <p:nvPr/>
          </p:nvSpPr>
          <p:spPr bwMode="auto">
            <a:xfrm>
              <a:off x="4275" y="1143"/>
              <a:ext cx="1341" cy="1358"/>
            </a:xfrm>
            <a:prstGeom prst="roundRect">
              <a:avLst>
                <a:gd name="adj" fmla="val 9259"/>
              </a:avLst>
            </a:prstGeom>
            <a:solidFill>
              <a:schemeClr val="bg1"/>
            </a:solidFill>
            <a:ln w="19050">
              <a:solidFill>
                <a:srgbClr val="FFFF00"/>
              </a:solidFill>
              <a:round/>
              <a:headEnd/>
              <a:tailEnd/>
            </a:ln>
          </p:spPr>
          <p:txBody>
            <a:bodyPr wrap="none" anchor="ctr"/>
            <a:lstStyle/>
            <a:p>
              <a:endParaRPr lang="en-US" sz="2000">
                <a:latin typeface="Arial" charset="0"/>
              </a:endParaRPr>
            </a:p>
          </p:txBody>
        </p:sp>
        <p:pic>
          <p:nvPicPr>
            <p:cNvPr id="25617" name="Picture 26" descr="stopwatch">
              <a:hlinkClick r:id="rId5"/>
            </p:cNvPr>
            <p:cNvPicPr>
              <a:picLocks noChangeAspect="1" noChangeArrowheads="1"/>
            </p:cNvPicPr>
            <p:nvPr/>
          </p:nvPicPr>
          <p:blipFill>
            <a:blip r:embed="rId6" cstate="print"/>
            <a:srcRect/>
            <a:stretch>
              <a:fillRect/>
            </a:stretch>
          </p:blipFill>
          <p:spPr bwMode="auto">
            <a:xfrm>
              <a:off x="4405" y="1282"/>
              <a:ext cx="1080" cy="1080"/>
            </a:xfrm>
            <a:prstGeom prst="rect">
              <a:avLst/>
            </a:prstGeom>
            <a:noFill/>
            <a:ln w="9525">
              <a:noFill/>
              <a:miter lim="800000"/>
              <a:headEnd/>
              <a:tailEnd/>
            </a:ln>
          </p:spPr>
        </p:pic>
      </p:grpSp>
      <p:sp>
        <p:nvSpPr>
          <p:cNvPr id="14" name="TextBox 11"/>
          <p:cNvSpPr txBox="1">
            <a:spLocks noChangeArrowheads="1"/>
          </p:cNvSpPr>
          <p:nvPr/>
        </p:nvSpPr>
        <p:spPr bwMode="auto">
          <a:xfrm>
            <a:off x="304800" y="5029200"/>
            <a:ext cx="8610600" cy="492443"/>
          </a:xfrm>
          <a:prstGeom prst="rect">
            <a:avLst/>
          </a:prstGeom>
          <a:noFill/>
          <a:ln w="9525">
            <a:noFill/>
            <a:miter lim="800000"/>
            <a:headEnd/>
            <a:tailEnd/>
          </a:ln>
        </p:spPr>
        <p:txBody>
          <a:bodyPr wrap="square">
            <a:spAutoFit/>
          </a:bodyPr>
          <a:lstStyle/>
          <a:p>
            <a:pPr algn="ctr"/>
            <a:r>
              <a:rPr lang="en-US" sz="2600" b="1" dirty="0">
                <a:solidFill>
                  <a:srgbClr val="C00000"/>
                </a:solidFill>
              </a:rPr>
              <a:t>In 10 minutes you will be asked to stop and </a:t>
            </a:r>
            <a:r>
              <a:rPr lang="en-US" sz="2600" b="1" dirty="0" smtClean="0">
                <a:solidFill>
                  <a:srgbClr val="C00000"/>
                </a:solidFill>
              </a:rPr>
              <a:t>present!</a:t>
            </a:r>
            <a:endParaRPr lang="en-US" sz="2600" b="1" dirty="0">
              <a:solidFill>
                <a:srgbClr val="C00000"/>
              </a:solidFill>
            </a:endParaRPr>
          </a:p>
        </p:txBody>
      </p:sp>
      <p:pic>
        <p:nvPicPr>
          <p:cNvPr id="25614" name="Picture 2" descr="C:\Users\cwareadmin\Desktop\timer-icon.png">
            <a:hlinkClick r:id="rId5"/>
          </p:cNvPr>
          <p:cNvPicPr>
            <a:picLocks noChangeAspect="1" noChangeArrowheads="1"/>
          </p:cNvPicPr>
          <p:nvPr/>
        </p:nvPicPr>
        <p:blipFill>
          <a:blip r:embed="rId7" cstate="print"/>
          <a:srcRect/>
          <a:stretch>
            <a:fillRect/>
          </a:stretch>
        </p:blipFill>
        <p:spPr bwMode="auto">
          <a:xfrm>
            <a:off x="120650" y="912813"/>
            <a:ext cx="1655763" cy="1655762"/>
          </a:xfrm>
          <a:prstGeom prst="rect">
            <a:avLst/>
          </a:prstGeom>
          <a:noFill/>
          <a:ln w="9525">
            <a:noFill/>
            <a:miter lim="800000"/>
            <a:headEnd/>
            <a:tailEnd/>
          </a:ln>
        </p:spPr>
      </p:pic>
      <p:sp>
        <p:nvSpPr>
          <p:cNvPr id="25615" name="TextBox 2"/>
          <p:cNvSpPr txBox="1">
            <a:spLocks noChangeArrowheads="1"/>
          </p:cNvSpPr>
          <p:nvPr/>
        </p:nvSpPr>
        <p:spPr bwMode="auto">
          <a:xfrm>
            <a:off x="1333500" y="990600"/>
            <a:ext cx="1970088" cy="369888"/>
          </a:xfrm>
          <a:prstGeom prst="rect">
            <a:avLst/>
          </a:prstGeom>
          <a:noFill/>
          <a:ln w="9525">
            <a:noFill/>
            <a:miter lim="800000"/>
            <a:headEnd/>
            <a:tailEnd/>
          </a:ln>
        </p:spPr>
        <p:txBody>
          <a:bodyPr wrap="none">
            <a:spAutoFit/>
          </a:bodyPr>
          <a:lstStyle/>
          <a:p>
            <a:r>
              <a:rPr lang="en-US">
                <a:solidFill>
                  <a:schemeClr val="bg1"/>
                </a:solidFill>
              </a:rPr>
              <a:t>Click on the timer!</a:t>
            </a:r>
          </a:p>
        </p:txBody>
      </p:sp>
      <p:grpSp>
        <p:nvGrpSpPr>
          <p:cNvPr id="3" name="Group 8"/>
          <p:cNvGrpSpPr>
            <a:grpSpLocks/>
          </p:cNvGrpSpPr>
          <p:nvPr/>
        </p:nvGrpSpPr>
        <p:grpSpPr bwMode="auto">
          <a:xfrm>
            <a:off x="609600" y="6413500"/>
            <a:ext cx="7402513" cy="387350"/>
            <a:chOff x="609600" y="6414018"/>
            <a:chExt cx="7401771" cy="386725"/>
          </a:xfrm>
        </p:grpSpPr>
        <p:pic>
          <p:nvPicPr>
            <p:cNvPr id="19" name="Picture 9" descr="blue.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0" descr="red.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11" descr="black.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062">
                                            <p:txEl>
                                              <p:pRg st="2" end="2"/>
                                            </p:txEl>
                                          </p:spTgt>
                                        </p:tgtEl>
                                        <p:attrNameLst>
                                          <p:attrName>style.visibility</p:attrName>
                                        </p:attrNameLst>
                                      </p:cBhvr>
                                      <p:to>
                                        <p:strVal val="visible"/>
                                      </p:to>
                                    </p:set>
                                    <p:animEffect transition="in" filter="fade">
                                      <p:cBhvr>
                                        <p:cTn id="7" dur="500"/>
                                        <p:tgtEl>
                                          <p:spTgt spid="4506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062">
                                            <p:txEl>
                                              <p:pRg st="4" end="4"/>
                                            </p:txEl>
                                          </p:spTgt>
                                        </p:tgtEl>
                                        <p:attrNameLst>
                                          <p:attrName>style.visibility</p:attrName>
                                        </p:attrNameLst>
                                      </p:cBhvr>
                                      <p:to>
                                        <p:strVal val="visible"/>
                                      </p:to>
                                    </p:set>
                                    <p:animEffect transition="in" filter="fade">
                                      <p:cBhvr>
                                        <p:cTn id="12" dur="500"/>
                                        <p:tgtEl>
                                          <p:spTgt spid="45062">
                                            <p:txEl>
                                              <p:pRg st="4" end="4"/>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5062">
                                            <p:txEl>
                                              <p:pRg st="5" end="5"/>
                                            </p:txEl>
                                          </p:spTgt>
                                        </p:tgtEl>
                                        <p:attrNameLst>
                                          <p:attrName>style.visibility</p:attrName>
                                        </p:attrNameLst>
                                      </p:cBhvr>
                                      <p:to>
                                        <p:strVal val="visible"/>
                                      </p:to>
                                    </p:set>
                                    <p:animEffect transition="in" filter="fade">
                                      <p:cBhvr>
                                        <p:cTn id="16" dur="1000"/>
                                        <p:tgtEl>
                                          <p:spTgt spid="45062">
                                            <p:txEl>
                                              <p:pRg st="5" end="5"/>
                                            </p:txEl>
                                          </p:spTgt>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45062">
                                            <p:txEl>
                                              <p:pRg st="6" end="6"/>
                                            </p:txEl>
                                          </p:spTgt>
                                        </p:tgtEl>
                                        <p:attrNameLst>
                                          <p:attrName>style.visibility</p:attrName>
                                        </p:attrNameLst>
                                      </p:cBhvr>
                                      <p:to>
                                        <p:strVal val="visible"/>
                                      </p:to>
                                    </p:set>
                                    <p:animEffect transition="in" filter="fade">
                                      <p:cBhvr>
                                        <p:cTn id="20" dur="1000"/>
                                        <p:tgtEl>
                                          <p:spTgt spid="45062">
                                            <p:txEl>
                                              <p:pRg st="6" end="6"/>
                                            </p:txEl>
                                          </p:spTgt>
                                        </p:tgtEl>
                                      </p:cBhvr>
                                    </p:animEffect>
                                  </p:childTnLst>
                                </p:cTn>
                              </p:par>
                            </p:childTnLst>
                          </p:cTn>
                        </p:par>
                        <p:par>
                          <p:cTn id="21" fill="hold">
                            <p:stCondLst>
                              <p:cond delay="2500"/>
                            </p:stCondLst>
                            <p:childTnLst>
                              <p:par>
                                <p:cTn id="22" presetID="10" presetClass="entr" presetSubtype="0" fill="hold" nodeType="afterEffect">
                                  <p:stCondLst>
                                    <p:cond delay="0"/>
                                  </p:stCondLst>
                                  <p:childTnLst>
                                    <p:set>
                                      <p:cBhvr>
                                        <p:cTn id="23" dur="1" fill="hold">
                                          <p:stCondLst>
                                            <p:cond delay="0"/>
                                          </p:stCondLst>
                                        </p:cTn>
                                        <p:tgtEl>
                                          <p:spTgt spid="45062">
                                            <p:txEl>
                                              <p:pRg st="7" end="7"/>
                                            </p:txEl>
                                          </p:spTgt>
                                        </p:tgtEl>
                                        <p:attrNameLst>
                                          <p:attrName>style.visibility</p:attrName>
                                        </p:attrNameLst>
                                      </p:cBhvr>
                                      <p:to>
                                        <p:strVal val="visible"/>
                                      </p:to>
                                    </p:set>
                                    <p:animEffect transition="in" filter="fade">
                                      <p:cBhvr>
                                        <p:cTn id="24" dur="1000"/>
                                        <p:tgtEl>
                                          <p:spTgt spid="45062">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pic>
        <p:nvPicPr>
          <p:cNvPr id="17" name="Picture 16"/>
          <p:cNvPicPr/>
          <p:nvPr/>
        </p:nvPicPr>
        <p:blipFill>
          <a:blip r:embed="rId3" cstate="print"/>
          <a:srcRect l="3427" t="8122" r="16405" b="77046"/>
          <a:stretch>
            <a:fillRect/>
          </a:stretch>
        </p:blipFill>
        <p:spPr bwMode="auto">
          <a:xfrm>
            <a:off x="457200" y="1943501"/>
            <a:ext cx="8255000" cy="1959908"/>
          </a:xfrm>
          <a:prstGeom prst="rect">
            <a:avLst/>
          </a:prstGeom>
          <a:noFill/>
          <a:ln w="9525">
            <a:noFill/>
            <a:miter lim="800000"/>
            <a:headEnd/>
            <a:tailEnd/>
          </a:ln>
        </p:spPr>
      </p:pic>
      <p:sp>
        <p:nvSpPr>
          <p:cNvPr id="23554" name="Page Title"/>
          <p:cNvSpPr>
            <a:spLocks noGrp="1"/>
          </p:cNvSpPr>
          <p:nvPr>
            <p:ph type="title" idx="4294967295"/>
          </p:nvPr>
        </p:nvSpPr>
        <p:spPr>
          <a:xfrm>
            <a:off x="152400" y="127000"/>
            <a:ext cx="8229600" cy="639763"/>
          </a:xfrm>
        </p:spPr>
        <p:txBody>
          <a:bodyPr/>
          <a:lstStyle/>
          <a:p>
            <a:pPr algn="l"/>
            <a:r>
              <a:rPr lang="en-US" sz="3200" b="1" smtClean="0">
                <a:solidFill>
                  <a:schemeClr val="bg1"/>
                </a:solidFill>
                <a:ea typeface="ＭＳ Ｐゴシック" charset="-128"/>
              </a:rPr>
              <a:t>Explore</a:t>
            </a:r>
          </a:p>
        </p:txBody>
      </p:sp>
      <p:sp>
        <p:nvSpPr>
          <p:cNvPr id="23555"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15</a:t>
            </a:fld>
            <a:endParaRPr lang="en-US" smtClean="0">
              <a:solidFill>
                <a:schemeClr val="bg1"/>
              </a:solidFill>
            </a:endParaRPr>
          </a:p>
        </p:txBody>
      </p:sp>
      <p:sp>
        <p:nvSpPr>
          <p:cNvPr id="19" name="Agenda Link">
            <a:hlinkClick r:id="rId4"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grpSp>
        <p:nvGrpSpPr>
          <p:cNvPr id="23558"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0" name="Picture 8" descr="red.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1" name="Picture 9"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5" name="TextBox 14"/>
          <p:cNvSpPr txBox="1"/>
          <p:nvPr/>
        </p:nvSpPr>
        <p:spPr>
          <a:xfrm>
            <a:off x="457200" y="990600"/>
            <a:ext cx="4191000" cy="646331"/>
          </a:xfrm>
          <a:prstGeom prst="rect">
            <a:avLst/>
          </a:prstGeom>
          <a:noFill/>
        </p:spPr>
        <p:txBody>
          <a:bodyPr wrap="square" rtlCol="0">
            <a:spAutoFit/>
          </a:bodyPr>
          <a:lstStyle/>
          <a:p>
            <a:r>
              <a:rPr lang="en-US" dirty="0" smtClean="0"/>
              <a:t>Example: You have $10.</a:t>
            </a:r>
          </a:p>
          <a:p>
            <a:r>
              <a:rPr lang="en-US" dirty="0" smtClean="0"/>
              <a:t>You owe the pizza delivery boy $10. </a:t>
            </a:r>
            <a:endParaRPr lang="en-US" dirty="0"/>
          </a:p>
        </p:txBody>
      </p:sp>
      <p:sp>
        <p:nvSpPr>
          <p:cNvPr id="16" name="TextBox 15"/>
          <p:cNvSpPr txBox="1"/>
          <p:nvPr/>
        </p:nvSpPr>
        <p:spPr>
          <a:xfrm>
            <a:off x="457200" y="3950733"/>
            <a:ext cx="6858000" cy="369332"/>
          </a:xfrm>
          <a:prstGeom prst="rect">
            <a:avLst/>
          </a:prstGeom>
          <a:noFill/>
        </p:spPr>
        <p:txBody>
          <a:bodyPr wrap="square" rtlCol="0">
            <a:spAutoFit/>
          </a:bodyPr>
          <a:lstStyle/>
          <a:p>
            <a:r>
              <a:rPr lang="en-US" dirty="0" smtClean="0"/>
              <a:t>a) Plot 10 and -10 on a number line. </a:t>
            </a:r>
            <a:endParaRPr lang="en-US" dirty="0"/>
          </a:p>
        </p:txBody>
      </p:sp>
      <p:pic>
        <p:nvPicPr>
          <p:cNvPr id="18" name="Picture 17" descr="https://encrypted-tbn1.gstatic.com/images?q=tbn:ANd9GcSw0oMwz8t_Wq0XfXyG2c8TGoYm1XRo_hJt7PuHuyhuHFuPb1lqRF9tVWhG"/>
          <p:cNvPicPr/>
          <p:nvPr/>
        </p:nvPicPr>
        <p:blipFill>
          <a:blip r:embed="rId8" cstate="print"/>
          <a:srcRect/>
          <a:stretch>
            <a:fillRect/>
          </a:stretch>
        </p:blipFill>
        <p:spPr bwMode="auto">
          <a:xfrm>
            <a:off x="5697902" y="304800"/>
            <a:ext cx="2324601" cy="1816501"/>
          </a:xfrm>
          <a:prstGeom prst="rect">
            <a:avLst/>
          </a:prstGeom>
          <a:noFill/>
          <a:ln w="9525">
            <a:noFill/>
            <a:miter lim="800000"/>
            <a:headEnd/>
            <a:tailEnd/>
          </a:ln>
        </p:spPr>
      </p:pic>
      <p:sp>
        <p:nvSpPr>
          <p:cNvPr id="26625" name="Oval 1"/>
          <p:cNvSpPr>
            <a:spLocks noChangeArrowheads="1"/>
          </p:cNvSpPr>
          <p:nvPr/>
        </p:nvSpPr>
        <p:spPr bwMode="auto">
          <a:xfrm>
            <a:off x="816768" y="2590801"/>
            <a:ext cx="319088" cy="304800"/>
          </a:xfrm>
          <a:prstGeom prst="ellipse">
            <a:avLst/>
          </a:prstGeom>
          <a:solidFill>
            <a:srgbClr val="000000"/>
          </a:solidFill>
          <a:ln w="381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6626" name="Oval 2"/>
          <p:cNvSpPr>
            <a:spLocks noChangeArrowheads="1"/>
          </p:cNvSpPr>
          <p:nvPr/>
        </p:nvSpPr>
        <p:spPr bwMode="auto">
          <a:xfrm>
            <a:off x="8022503" y="2590801"/>
            <a:ext cx="319084" cy="304800"/>
          </a:xfrm>
          <a:prstGeom prst="ellipse">
            <a:avLst/>
          </a:prstGeom>
          <a:solidFill>
            <a:srgbClr val="000000"/>
          </a:solidFill>
          <a:ln w="38100">
            <a:noFill/>
            <a:round/>
            <a:headEnd/>
            <a:tailEnd/>
          </a:ln>
          <a:effectLst/>
        </p:spPr>
        <p:txBody>
          <a:bodyPr vert="horz" wrap="square" lIns="91440" tIns="45720" rIns="91440" bIns="45720" numCol="1" anchor="t" anchorCtr="0" compatLnSpc="1">
            <a:prstTxWarp prst="textNoShape">
              <a:avLst/>
            </a:prstTxWarp>
          </a:bodyPr>
          <a:lstStyle/>
          <a:p>
            <a:endParaRPr lang="en-US"/>
          </a:p>
        </p:txBody>
      </p:sp>
      <p:cxnSp>
        <p:nvCxnSpPr>
          <p:cNvPr id="34" name="Straight Connector 33"/>
          <p:cNvCxnSpPr/>
          <p:nvPr/>
        </p:nvCxnSpPr>
        <p:spPr>
          <a:xfrm>
            <a:off x="4648200" y="1636931"/>
            <a:ext cx="1" cy="2313802"/>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57200" y="4320065"/>
            <a:ext cx="6858000" cy="369332"/>
          </a:xfrm>
          <a:prstGeom prst="rect">
            <a:avLst/>
          </a:prstGeom>
          <a:noFill/>
        </p:spPr>
        <p:txBody>
          <a:bodyPr wrap="square" rtlCol="0">
            <a:spAutoFit/>
          </a:bodyPr>
          <a:lstStyle/>
          <a:p>
            <a:r>
              <a:rPr lang="en-US" dirty="0" smtClean="0"/>
              <a:t>b) Draw a line from 10 to 0, and a line from -10 to 0. </a:t>
            </a:r>
            <a:endParaRPr lang="en-US" dirty="0"/>
          </a:p>
        </p:txBody>
      </p:sp>
      <p:sp>
        <p:nvSpPr>
          <p:cNvPr id="37" name="TextBox 36"/>
          <p:cNvSpPr txBox="1"/>
          <p:nvPr/>
        </p:nvSpPr>
        <p:spPr>
          <a:xfrm>
            <a:off x="457200" y="4689398"/>
            <a:ext cx="6858000" cy="369332"/>
          </a:xfrm>
          <a:prstGeom prst="rect">
            <a:avLst/>
          </a:prstGeom>
          <a:noFill/>
        </p:spPr>
        <p:txBody>
          <a:bodyPr wrap="square" rtlCol="0">
            <a:spAutoFit/>
          </a:bodyPr>
          <a:lstStyle/>
          <a:p>
            <a:r>
              <a:rPr lang="en-US" dirty="0" smtClean="0"/>
              <a:t>c) Fold the number line at 0 to compare the length of each line.</a:t>
            </a:r>
          </a:p>
        </p:txBody>
      </p:sp>
      <p:cxnSp>
        <p:nvCxnSpPr>
          <p:cNvPr id="23" name="Straight Arrow Connector 22"/>
          <p:cNvCxnSpPr/>
          <p:nvPr/>
        </p:nvCxnSpPr>
        <p:spPr>
          <a:xfrm>
            <a:off x="990600" y="2743201"/>
            <a:ext cx="3657600" cy="0"/>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26626" idx="6"/>
          </p:cNvCxnSpPr>
          <p:nvPr/>
        </p:nvCxnSpPr>
        <p:spPr>
          <a:xfrm>
            <a:off x="4584700" y="2743201"/>
            <a:ext cx="3756887" cy="0"/>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6"/>
                                        </p:tgtEl>
                                        <p:attrNameLst>
                                          <p:attrName>style.visibility</p:attrName>
                                        </p:attrNameLst>
                                      </p:cBhvr>
                                      <p:to>
                                        <p:strVal val="visible"/>
                                      </p:to>
                                    </p:set>
                                    <p:anim calcmode="lin" valueType="num">
                                      <p:cBhvr additive="base">
                                        <p:cTn id="13" dur="500" fill="hold"/>
                                        <p:tgtEl>
                                          <p:spTgt spid="26626"/>
                                        </p:tgtEl>
                                        <p:attrNameLst>
                                          <p:attrName>ppt_x</p:attrName>
                                        </p:attrNameLst>
                                      </p:cBhvr>
                                      <p:tavLst>
                                        <p:tav tm="0">
                                          <p:val>
                                            <p:strVal val="#ppt_x"/>
                                          </p:val>
                                        </p:tav>
                                        <p:tav tm="100000">
                                          <p:val>
                                            <p:strVal val="#ppt_x"/>
                                          </p:val>
                                        </p:tav>
                                      </p:tavLst>
                                    </p:anim>
                                    <p:anim calcmode="lin" valueType="num">
                                      <p:cBhvr additive="base">
                                        <p:cTn id="14" dur="500" fill="hold"/>
                                        <p:tgtEl>
                                          <p:spTgt spid="2662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6625"/>
                                        </p:tgtEl>
                                        <p:attrNameLst>
                                          <p:attrName>style.visibility</p:attrName>
                                        </p:attrNameLst>
                                      </p:cBhvr>
                                      <p:to>
                                        <p:strVal val="visible"/>
                                      </p:to>
                                    </p:set>
                                    <p:anim calcmode="lin" valueType="num">
                                      <p:cBhvr additive="base">
                                        <p:cTn id="17" dur="500" fill="hold"/>
                                        <p:tgtEl>
                                          <p:spTgt spid="26625"/>
                                        </p:tgtEl>
                                        <p:attrNameLst>
                                          <p:attrName>ppt_x</p:attrName>
                                        </p:attrNameLst>
                                      </p:cBhvr>
                                      <p:tavLst>
                                        <p:tav tm="0">
                                          <p:val>
                                            <p:strVal val="#ppt_x"/>
                                          </p:val>
                                        </p:tav>
                                        <p:tav tm="100000">
                                          <p:val>
                                            <p:strVal val="#ppt_x"/>
                                          </p:val>
                                        </p:tav>
                                      </p:tavLst>
                                    </p:anim>
                                    <p:anim calcmode="lin" valueType="num">
                                      <p:cBhvr additive="base">
                                        <p:cTn id="18" dur="500" fill="hold"/>
                                        <p:tgtEl>
                                          <p:spTgt spid="2662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ppt_x"/>
                                          </p:val>
                                        </p:tav>
                                        <p:tav tm="100000">
                                          <p:val>
                                            <p:strVal val="#ppt_x"/>
                                          </p:val>
                                        </p:tav>
                                      </p:tavLst>
                                    </p:anim>
                                    <p:anim calcmode="lin" valueType="num">
                                      <p:cBhvr additive="base">
                                        <p:cTn id="2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circle(in)">
                                      <p:cBhvr>
                                        <p:cTn id="29" dur="2000"/>
                                        <p:tgtEl>
                                          <p:spTgt spid="24"/>
                                        </p:tgtEl>
                                      </p:cBhvr>
                                    </p:animEffect>
                                  </p:childTnLst>
                                </p:cTn>
                              </p:par>
                              <p:par>
                                <p:cTn id="30" presetID="6"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circle(in)">
                                      <p:cBhvr>
                                        <p:cTn id="32" dur="20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dissolve">
                                      <p:cBhvr>
                                        <p:cTn id="4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625" grpId="0" animBg="1"/>
      <p:bldP spid="26626" grpId="0" animBg="1"/>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8"/>
          <p:cNvSpPr>
            <a:spLocks noGrp="1"/>
          </p:cNvSpPr>
          <p:nvPr>
            <p:ph type="title" idx="4294967295"/>
          </p:nvPr>
        </p:nvSpPr>
        <p:spPr>
          <a:xfrm>
            <a:off x="152400" y="127000"/>
            <a:ext cx="8229600" cy="639763"/>
          </a:xfrm>
        </p:spPr>
        <p:txBody>
          <a:bodyPr/>
          <a:lstStyle/>
          <a:p>
            <a:pPr algn="l"/>
            <a:r>
              <a:rPr lang="en-US" sz="3200" b="1" smtClean="0">
                <a:solidFill>
                  <a:schemeClr val="bg1"/>
                </a:solidFill>
                <a:ea typeface="ＭＳ Ｐゴシック" pitchFamily="34" charset="-128"/>
              </a:rPr>
              <a:t>Explore – Student Share Out</a:t>
            </a:r>
          </a:p>
        </p:txBody>
      </p:sp>
      <p:sp>
        <p:nvSpPr>
          <p:cNvPr id="26627" name="AutoShape 34"/>
          <p:cNvSpPr>
            <a:spLocks noChangeArrowheads="1"/>
          </p:cNvSpPr>
          <p:nvPr/>
        </p:nvSpPr>
        <p:spPr bwMode="auto">
          <a:xfrm>
            <a:off x="228600" y="804863"/>
            <a:ext cx="8686800" cy="4910137"/>
          </a:xfrm>
          <a:prstGeom prst="roundRect">
            <a:avLst>
              <a:gd name="adj" fmla="val 7954"/>
            </a:avLst>
          </a:prstGeom>
          <a:solidFill>
            <a:schemeClr val="tx1">
              <a:alpha val="50195"/>
            </a:schemeClr>
          </a:solidFill>
          <a:ln w="19050">
            <a:solidFill>
              <a:schemeClr val="bg1"/>
            </a:solidFill>
            <a:round/>
            <a:headEnd/>
            <a:tailEnd/>
          </a:ln>
        </p:spPr>
        <p:txBody>
          <a:bodyPr wrap="none" anchor="ctr"/>
          <a:lstStyle/>
          <a:p>
            <a:endParaRPr lang="en-US"/>
          </a:p>
        </p:txBody>
      </p:sp>
      <p:sp>
        <p:nvSpPr>
          <p:cNvPr id="4" name="TextBox 3">
            <a:hlinkClick r:id="rId3" action="ppaction://hlinksldjump"/>
          </p:cNvPr>
          <p:cNvSpPr txBox="1"/>
          <p:nvPr/>
        </p:nvSpPr>
        <p:spPr>
          <a:xfrm>
            <a:off x="7696200" y="60960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6629" name="Slide Number Placeholder 4"/>
          <p:cNvSpPr>
            <a:spLocks noGrp="1"/>
          </p:cNvSpPr>
          <p:nvPr>
            <p:ph type="sldNum" sz="quarter" idx="12"/>
          </p:nvPr>
        </p:nvSpPr>
        <p:spPr bwMode="auto">
          <a:noFill/>
          <a:ln>
            <a:miter lim="800000"/>
            <a:headEnd/>
            <a:tailEnd/>
          </a:ln>
        </p:spPr>
        <p:txBody>
          <a:bodyPr/>
          <a:lstStyle/>
          <a:p>
            <a:fld id="{36FCFCBD-50FA-48AD-8FC2-0DF62007A25A}" type="slidenum">
              <a:rPr lang="en-US" smtClean="0">
                <a:latin typeface="Calibri" pitchFamily="34" charset="0"/>
                <a:ea typeface="ＭＳ Ｐゴシック" pitchFamily="34" charset="-128"/>
              </a:rPr>
              <a:pPr/>
              <a:t>16</a:t>
            </a:fld>
            <a:endParaRPr lang="en-US" smtClean="0">
              <a:latin typeface="Calibri" pitchFamily="34" charset="0"/>
              <a:ea typeface="ＭＳ Ｐゴシック" pitchFamily="34" charset="-128"/>
            </a:endParaRPr>
          </a:p>
        </p:txBody>
      </p:sp>
      <p:sp>
        <p:nvSpPr>
          <p:cNvPr id="26630" name="TextBox 6"/>
          <p:cNvSpPr txBox="1">
            <a:spLocks noChangeArrowheads="1"/>
          </p:cNvSpPr>
          <p:nvPr/>
        </p:nvSpPr>
        <p:spPr bwMode="auto">
          <a:xfrm>
            <a:off x="609600" y="1143000"/>
            <a:ext cx="7772400" cy="1323975"/>
          </a:xfrm>
          <a:prstGeom prst="rect">
            <a:avLst/>
          </a:prstGeom>
          <a:noFill/>
          <a:ln w="9525">
            <a:noFill/>
            <a:miter lim="800000"/>
            <a:headEnd/>
            <a:tailEnd/>
          </a:ln>
        </p:spPr>
        <p:txBody>
          <a:bodyPr>
            <a:spAutoFit/>
          </a:bodyPr>
          <a:lstStyle/>
          <a:p>
            <a:r>
              <a:rPr lang="en-US" sz="3000" dirty="0">
                <a:solidFill>
                  <a:schemeClr val="bg1"/>
                </a:solidFill>
              </a:rPr>
              <a:t>			</a:t>
            </a:r>
            <a:r>
              <a:rPr lang="en-US" sz="3000" dirty="0" smtClean="0">
                <a:solidFill>
                  <a:schemeClr val="bg1"/>
                </a:solidFill>
              </a:rPr>
              <a:t>	</a:t>
            </a:r>
            <a:r>
              <a:rPr lang="en-US" sz="3200" b="1" u="sng" dirty="0" smtClean="0">
                <a:solidFill>
                  <a:schemeClr val="bg1"/>
                </a:solidFill>
              </a:rPr>
              <a:t>Discussion </a:t>
            </a:r>
            <a:r>
              <a:rPr lang="en-US" sz="3200" b="1" u="sng" dirty="0">
                <a:solidFill>
                  <a:schemeClr val="bg1"/>
                </a:solidFill>
              </a:rPr>
              <a:t>- </a:t>
            </a:r>
            <a:r>
              <a:rPr lang="en-US" sz="3200" b="1" u="sng" dirty="0" smtClean="0">
                <a:solidFill>
                  <a:schemeClr val="bg1"/>
                </a:solidFill>
              </a:rPr>
              <a:t>(5 Min)</a:t>
            </a:r>
            <a:endParaRPr lang="en-US" sz="3200" b="1" u="sng" dirty="0">
              <a:solidFill>
                <a:schemeClr val="bg1"/>
              </a:solidFill>
            </a:endParaRPr>
          </a:p>
          <a:p>
            <a:endParaRPr lang="en-US" sz="2400" dirty="0">
              <a:solidFill>
                <a:schemeClr val="bg1"/>
              </a:solidFill>
            </a:endParaRPr>
          </a:p>
          <a:p>
            <a:r>
              <a:rPr lang="en-US" sz="2400" dirty="0">
                <a:solidFill>
                  <a:schemeClr val="bg1"/>
                </a:solidFill>
              </a:rPr>
              <a:t>		          </a:t>
            </a:r>
            <a:r>
              <a:rPr lang="en-US" sz="2400" dirty="0" smtClean="0">
                <a:solidFill>
                  <a:schemeClr val="bg1"/>
                </a:solidFill>
              </a:rPr>
              <a:t>  		Students </a:t>
            </a:r>
            <a:r>
              <a:rPr lang="en-US" sz="2400" dirty="0">
                <a:solidFill>
                  <a:schemeClr val="bg1"/>
                </a:solidFill>
              </a:rPr>
              <a:t>share out work.</a:t>
            </a:r>
          </a:p>
        </p:txBody>
      </p:sp>
      <p:grpSp>
        <p:nvGrpSpPr>
          <p:cNvPr id="3" name="Group 2"/>
          <p:cNvGrpSpPr/>
          <p:nvPr/>
        </p:nvGrpSpPr>
        <p:grpSpPr>
          <a:xfrm>
            <a:off x="4724400" y="4648200"/>
            <a:ext cx="3352800" cy="609600"/>
            <a:chOff x="4724400" y="4648200"/>
            <a:chExt cx="3352800" cy="609600"/>
          </a:xfrm>
        </p:grpSpPr>
        <p:sp>
          <p:nvSpPr>
            <p:cNvPr id="8" name="Action Button: Forward or Next 7">
              <a:hlinkClick r:id="" action="ppaction://hlinkshowjump?jump=nextslide" highlightClick="1"/>
            </p:cNvPr>
            <p:cNvSpPr/>
            <p:nvPr/>
          </p:nvSpPr>
          <p:spPr>
            <a:xfrm>
              <a:off x="7315200" y="4648200"/>
              <a:ext cx="762000" cy="609600"/>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632" name="TextBox 8"/>
            <p:cNvSpPr txBox="1">
              <a:spLocks noChangeArrowheads="1"/>
            </p:cNvSpPr>
            <p:nvPr/>
          </p:nvSpPr>
          <p:spPr bwMode="auto">
            <a:xfrm>
              <a:off x="4724400" y="4724400"/>
              <a:ext cx="2667000" cy="430213"/>
            </a:xfrm>
            <a:prstGeom prst="rect">
              <a:avLst/>
            </a:prstGeom>
            <a:solidFill>
              <a:srgbClr val="00B0F0"/>
            </a:solidFill>
            <a:ln w="9525">
              <a:noFill/>
              <a:miter lim="800000"/>
              <a:headEnd/>
              <a:tailEnd/>
            </a:ln>
          </p:spPr>
          <p:txBody>
            <a:bodyPr>
              <a:spAutoFit/>
            </a:bodyPr>
            <a:lstStyle/>
            <a:p>
              <a:r>
                <a:rPr lang="en-US" sz="2200" b="1" dirty="0">
                  <a:solidFill>
                    <a:schemeClr val="bg1"/>
                  </a:solidFill>
                </a:rPr>
                <a:t>Classwork Questions</a:t>
              </a:r>
            </a:p>
          </p:txBody>
        </p:sp>
      </p:grpSp>
      <p:pic>
        <p:nvPicPr>
          <p:cNvPr id="26633" name="Picture 2" descr="C:\WINDOWS\Temporary Internet Files\Content.IE5\GBH5WT10\MC900056937[1].wmf"/>
          <p:cNvPicPr>
            <a:picLocks noChangeAspect="1" noChangeArrowheads="1"/>
          </p:cNvPicPr>
          <p:nvPr/>
        </p:nvPicPr>
        <p:blipFill>
          <a:blip r:embed="rId4" cstate="print"/>
          <a:srcRect/>
          <a:stretch>
            <a:fillRect/>
          </a:stretch>
        </p:blipFill>
        <p:spPr bwMode="auto">
          <a:xfrm>
            <a:off x="990600" y="2397125"/>
            <a:ext cx="2667000" cy="3241675"/>
          </a:xfrm>
          <a:prstGeom prst="rect">
            <a:avLst/>
          </a:prstGeom>
          <a:noFill/>
          <a:ln w="9525">
            <a:noFill/>
            <a:miter lim="800000"/>
            <a:headEnd/>
            <a:tailEnd/>
          </a:ln>
        </p:spPr>
      </p:pic>
      <p:sp>
        <p:nvSpPr>
          <p:cNvPr id="10" name="TextBox 9"/>
          <p:cNvSpPr txBox="1"/>
          <p:nvPr/>
        </p:nvSpPr>
        <p:spPr>
          <a:xfrm>
            <a:off x="4267200" y="2782669"/>
            <a:ext cx="3733800" cy="646331"/>
          </a:xfrm>
          <a:prstGeom prst="rect">
            <a:avLst/>
          </a:prstGeom>
          <a:noFill/>
        </p:spPr>
        <p:txBody>
          <a:bodyPr wrap="square" rtlCol="0">
            <a:spAutoFit/>
          </a:bodyPr>
          <a:lstStyle/>
          <a:p>
            <a:r>
              <a:rPr lang="en-US" dirty="0" smtClean="0">
                <a:solidFill>
                  <a:schemeClr val="bg1"/>
                </a:solidFill>
              </a:rPr>
              <a:t>Make sure to ask questions for anything you are unsure about!</a:t>
            </a:r>
            <a:endParaRPr lang="en-US" dirty="0">
              <a:solidFill>
                <a:schemeClr val="bg1"/>
              </a:solidFill>
            </a:endParaRPr>
          </a:p>
        </p:txBody>
      </p:sp>
      <p:grpSp>
        <p:nvGrpSpPr>
          <p:cNvPr id="2" name="Group 8"/>
          <p:cNvGrpSpPr>
            <a:grpSpLocks/>
          </p:cNvGrpSpPr>
          <p:nvPr/>
        </p:nvGrpSpPr>
        <p:grpSpPr bwMode="auto">
          <a:xfrm>
            <a:off x="609600" y="6413500"/>
            <a:ext cx="7402513" cy="387350"/>
            <a:chOff x="609600" y="6414018"/>
            <a:chExt cx="7401771" cy="386725"/>
          </a:xfrm>
        </p:grpSpPr>
        <p:pic>
          <p:nvPicPr>
            <p:cNvPr id="12" name="Picture 9" descr="blue.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0" descr="red.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1"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pic>
        <p:nvPicPr>
          <p:cNvPr id="17" name="Picture 16"/>
          <p:cNvPicPr/>
          <p:nvPr/>
        </p:nvPicPr>
        <p:blipFill>
          <a:blip r:embed="rId3" cstate="print"/>
          <a:srcRect l="3427" t="8122" r="16405" b="77046"/>
          <a:stretch>
            <a:fillRect/>
          </a:stretch>
        </p:blipFill>
        <p:spPr bwMode="auto">
          <a:xfrm>
            <a:off x="457200" y="1943501"/>
            <a:ext cx="8255000" cy="1959908"/>
          </a:xfrm>
          <a:prstGeom prst="rect">
            <a:avLst/>
          </a:prstGeom>
          <a:noFill/>
          <a:ln w="9525">
            <a:noFill/>
            <a:miter lim="800000"/>
            <a:headEnd/>
            <a:tailEnd/>
          </a:ln>
        </p:spPr>
      </p:pic>
      <p:sp>
        <p:nvSpPr>
          <p:cNvPr id="23554" name="Page Title"/>
          <p:cNvSpPr>
            <a:spLocks noGrp="1"/>
          </p:cNvSpPr>
          <p:nvPr>
            <p:ph type="title" idx="4294967295"/>
          </p:nvPr>
        </p:nvSpPr>
        <p:spPr>
          <a:xfrm>
            <a:off x="152400" y="127000"/>
            <a:ext cx="8229600" cy="639763"/>
          </a:xfrm>
        </p:spPr>
        <p:txBody>
          <a:bodyPr/>
          <a:lstStyle/>
          <a:p>
            <a:pPr algn="l"/>
            <a:r>
              <a:rPr lang="en-US" sz="3200" b="1" smtClean="0">
                <a:solidFill>
                  <a:schemeClr val="bg1"/>
                </a:solidFill>
                <a:ea typeface="ＭＳ Ｐゴシック" charset="-128"/>
              </a:rPr>
              <a:t>Explore</a:t>
            </a:r>
          </a:p>
        </p:txBody>
      </p:sp>
      <p:sp>
        <p:nvSpPr>
          <p:cNvPr id="23555"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17</a:t>
            </a:fld>
            <a:endParaRPr lang="en-US" smtClean="0">
              <a:solidFill>
                <a:schemeClr val="bg1"/>
              </a:solidFill>
            </a:endParaRPr>
          </a:p>
        </p:txBody>
      </p:sp>
      <p:sp>
        <p:nvSpPr>
          <p:cNvPr id="19" name="Agenda Link">
            <a:hlinkClick r:id="rId4"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0" name="Picture 8" descr="red.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1" name="Picture 9"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5" name="TextBox 14"/>
          <p:cNvSpPr txBox="1"/>
          <p:nvPr/>
        </p:nvSpPr>
        <p:spPr>
          <a:xfrm>
            <a:off x="457200" y="990600"/>
            <a:ext cx="4648200" cy="646331"/>
          </a:xfrm>
          <a:prstGeom prst="rect">
            <a:avLst/>
          </a:prstGeom>
          <a:noFill/>
        </p:spPr>
        <p:txBody>
          <a:bodyPr wrap="square" rtlCol="0">
            <a:spAutoFit/>
          </a:bodyPr>
          <a:lstStyle/>
          <a:p>
            <a:r>
              <a:rPr lang="en-US" dirty="0" smtClean="0"/>
              <a:t>1) You go to the store and want three apples. </a:t>
            </a:r>
          </a:p>
          <a:p>
            <a:r>
              <a:rPr lang="en-US" dirty="0" smtClean="0"/>
              <a:t>The store has three apples that you plan to buy!</a:t>
            </a:r>
            <a:endParaRPr lang="en-US" dirty="0"/>
          </a:p>
        </p:txBody>
      </p:sp>
      <p:sp>
        <p:nvSpPr>
          <p:cNvPr id="16" name="TextBox 15"/>
          <p:cNvSpPr txBox="1"/>
          <p:nvPr/>
        </p:nvSpPr>
        <p:spPr>
          <a:xfrm>
            <a:off x="457200" y="3950733"/>
            <a:ext cx="6858000" cy="369332"/>
          </a:xfrm>
          <a:prstGeom prst="rect">
            <a:avLst/>
          </a:prstGeom>
          <a:noFill/>
        </p:spPr>
        <p:txBody>
          <a:bodyPr wrap="square" rtlCol="0">
            <a:spAutoFit/>
          </a:bodyPr>
          <a:lstStyle/>
          <a:p>
            <a:r>
              <a:rPr lang="en-US" dirty="0" smtClean="0"/>
              <a:t>a) Plot the points 3 and -3 on the number line</a:t>
            </a:r>
            <a:endParaRPr lang="en-US" dirty="0"/>
          </a:p>
        </p:txBody>
      </p:sp>
      <p:sp>
        <p:nvSpPr>
          <p:cNvPr id="26625" name="Oval 1"/>
          <p:cNvSpPr>
            <a:spLocks noChangeArrowheads="1"/>
          </p:cNvSpPr>
          <p:nvPr/>
        </p:nvSpPr>
        <p:spPr bwMode="auto">
          <a:xfrm>
            <a:off x="3352800" y="2590801"/>
            <a:ext cx="319088" cy="304800"/>
          </a:xfrm>
          <a:prstGeom prst="ellipse">
            <a:avLst/>
          </a:prstGeom>
          <a:solidFill>
            <a:srgbClr val="FF0000"/>
          </a:solidFill>
          <a:ln w="381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6626" name="Oval 2"/>
          <p:cNvSpPr>
            <a:spLocks noChangeArrowheads="1"/>
          </p:cNvSpPr>
          <p:nvPr/>
        </p:nvSpPr>
        <p:spPr bwMode="auto">
          <a:xfrm>
            <a:off x="5562600" y="2590801"/>
            <a:ext cx="319084" cy="304800"/>
          </a:xfrm>
          <a:prstGeom prst="ellipse">
            <a:avLst/>
          </a:prstGeom>
          <a:solidFill>
            <a:srgbClr val="FF0000"/>
          </a:solidFill>
          <a:ln w="38100">
            <a:noFill/>
            <a:round/>
            <a:headEnd/>
            <a:tailEnd/>
          </a:ln>
          <a:effectLst/>
        </p:spPr>
        <p:txBody>
          <a:bodyPr vert="horz" wrap="square" lIns="91440" tIns="45720" rIns="91440" bIns="45720" numCol="1" anchor="t" anchorCtr="0" compatLnSpc="1">
            <a:prstTxWarp prst="textNoShape">
              <a:avLst/>
            </a:prstTxWarp>
          </a:bodyPr>
          <a:lstStyle/>
          <a:p>
            <a:endParaRPr lang="en-US"/>
          </a:p>
        </p:txBody>
      </p:sp>
      <p:cxnSp>
        <p:nvCxnSpPr>
          <p:cNvPr id="34" name="Straight Connector 33"/>
          <p:cNvCxnSpPr/>
          <p:nvPr/>
        </p:nvCxnSpPr>
        <p:spPr>
          <a:xfrm>
            <a:off x="4648200" y="1636931"/>
            <a:ext cx="1" cy="2313802"/>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57200" y="4320065"/>
            <a:ext cx="6858000" cy="369332"/>
          </a:xfrm>
          <a:prstGeom prst="rect">
            <a:avLst/>
          </a:prstGeom>
          <a:noFill/>
        </p:spPr>
        <p:txBody>
          <a:bodyPr wrap="square" rtlCol="0">
            <a:spAutoFit/>
          </a:bodyPr>
          <a:lstStyle/>
          <a:p>
            <a:r>
              <a:rPr lang="en-US" dirty="0" smtClean="0"/>
              <a:t>b) Draw a line from 3 to 0, and a line from -3 to 0.</a:t>
            </a:r>
            <a:endParaRPr lang="en-US" dirty="0"/>
          </a:p>
        </p:txBody>
      </p:sp>
      <p:sp>
        <p:nvSpPr>
          <p:cNvPr id="37" name="TextBox 36"/>
          <p:cNvSpPr txBox="1"/>
          <p:nvPr/>
        </p:nvSpPr>
        <p:spPr>
          <a:xfrm>
            <a:off x="457200" y="4689398"/>
            <a:ext cx="6858000" cy="369332"/>
          </a:xfrm>
          <a:prstGeom prst="rect">
            <a:avLst/>
          </a:prstGeom>
          <a:noFill/>
        </p:spPr>
        <p:txBody>
          <a:bodyPr wrap="square" rtlCol="0">
            <a:spAutoFit/>
          </a:bodyPr>
          <a:lstStyle/>
          <a:p>
            <a:r>
              <a:rPr lang="en-US" dirty="0" smtClean="0"/>
              <a:t>c) Fold the number line at 0 to compare the length of each line.</a:t>
            </a:r>
          </a:p>
        </p:txBody>
      </p:sp>
      <p:cxnSp>
        <p:nvCxnSpPr>
          <p:cNvPr id="23" name="Straight Arrow Connector 22"/>
          <p:cNvCxnSpPr/>
          <p:nvPr/>
        </p:nvCxnSpPr>
        <p:spPr>
          <a:xfrm>
            <a:off x="3505200" y="2743200"/>
            <a:ext cx="1143000" cy="0"/>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648201" y="2743200"/>
            <a:ext cx="1066799" cy="0"/>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pic>
        <p:nvPicPr>
          <p:cNvPr id="21" name="Picture 20" descr="https://encrypted-tbn2.gstatic.com/images?q=tbn:ANd9GcTQN80idlkjYKnyivPc19kEhddb8FX74Zz9wt1sxvXJkXA6JSU86mzuUzFK"/>
          <p:cNvPicPr/>
          <p:nvPr/>
        </p:nvPicPr>
        <p:blipFill>
          <a:blip r:embed="rId8" cstate="print"/>
          <a:srcRect/>
          <a:stretch>
            <a:fillRect/>
          </a:stretch>
        </p:blipFill>
        <p:spPr bwMode="auto">
          <a:xfrm>
            <a:off x="5410200" y="568527"/>
            <a:ext cx="1007043" cy="1068404"/>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6"/>
                                        </p:tgtEl>
                                        <p:attrNameLst>
                                          <p:attrName>style.visibility</p:attrName>
                                        </p:attrNameLst>
                                      </p:cBhvr>
                                      <p:to>
                                        <p:strVal val="visible"/>
                                      </p:to>
                                    </p:set>
                                    <p:anim calcmode="lin" valueType="num">
                                      <p:cBhvr additive="base">
                                        <p:cTn id="13" dur="500" fill="hold"/>
                                        <p:tgtEl>
                                          <p:spTgt spid="26626"/>
                                        </p:tgtEl>
                                        <p:attrNameLst>
                                          <p:attrName>ppt_x</p:attrName>
                                        </p:attrNameLst>
                                      </p:cBhvr>
                                      <p:tavLst>
                                        <p:tav tm="0">
                                          <p:val>
                                            <p:strVal val="#ppt_x"/>
                                          </p:val>
                                        </p:tav>
                                        <p:tav tm="100000">
                                          <p:val>
                                            <p:strVal val="#ppt_x"/>
                                          </p:val>
                                        </p:tav>
                                      </p:tavLst>
                                    </p:anim>
                                    <p:anim calcmode="lin" valueType="num">
                                      <p:cBhvr additive="base">
                                        <p:cTn id="14" dur="500" fill="hold"/>
                                        <p:tgtEl>
                                          <p:spTgt spid="2662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6625"/>
                                        </p:tgtEl>
                                        <p:attrNameLst>
                                          <p:attrName>style.visibility</p:attrName>
                                        </p:attrNameLst>
                                      </p:cBhvr>
                                      <p:to>
                                        <p:strVal val="visible"/>
                                      </p:to>
                                    </p:set>
                                    <p:anim calcmode="lin" valueType="num">
                                      <p:cBhvr additive="base">
                                        <p:cTn id="17" dur="500" fill="hold"/>
                                        <p:tgtEl>
                                          <p:spTgt spid="26625"/>
                                        </p:tgtEl>
                                        <p:attrNameLst>
                                          <p:attrName>ppt_x</p:attrName>
                                        </p:attrNameLst>
                                      </p:cBhvr>
                                      <p:tavLst>
                                        <p:tav tm="0">
                                          <p:val>
                                            <p:strVal val="#ppt_x"/>
                                          </p:val>
                                        </p:tav>
                                        <p:tav tm="100000">
                                          <p:val>
                                            <p:strVal val="#ppt_x"/>
                                          </p:val>
                                        </p:tav>
                                      </p:tavLst>
                                    </p:anim>
                                    <p:anim calcmode="lin" valueType="num">
                                      <p:cBhvr additive="base">
                                        <p:cTn id="18" dur="500" fill="hold"/>
                                        <p:tgtEl>
                                          <p:spTgt spid="2662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ppt_x"/>
                                          </p:val>
                                        </p:tav>
                                        <p:tav tm="100000">
                                          <p:val>
                                            <p:strVal val="#ppt_x"/>
                                          </p:val>
                                        </p:tav>
                                      </p:tavLst>
                                    </p:anim>
                                    <p:anim calcmode="lin" valueType="num">
                                      <p:cBhvr additive="base">
                                        <p:cTn id="2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circle(in)">
                                      <p:cBhvr>
                                        <p:cTn id="29" dur="2000"/>
                                        <p:tgtEl>
                                          <p:spTgt spid="24"/>
                                        </p:tgtEl>
                                      </p:cBhvr>
                                    </p:animEffect>
                                  </p:childTnLst>
                                </p:cTn>
                              </p:par>
                              <p:par>
                                <p:cTn id="30" presetID="6"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circle(in)">
                                      <p:cBhvr>
                                        <p:cTn id="32" dur="20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dissolve">
                                      <p:cBhvr>
                                        <p:cTn id="4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625" grpId="0" animBg="1"/>
      <p:bldP spid="26626" grpId="0" animBg="1"/>
      <p:bldP spid="3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pic>
        <p:nvPicPr>
          <p:cNvPr id="17" name="Picture 16"/>
          <p:cNvPicPr/>
          <p:nvPr/>
        </p:nvPicPr>
        <p:blipFill>
          <a:blip r:embed="rId3" cstate="print"/>
          <a:srcRect l="3427" t="8122" r="16405" b="77046"/>
          <a:stretch>
            <a:fillRect/>
          </a:stretch>
        </p:blipFill>
        <p:spPr bwMode="auto">
          <a:xfrm>
            <a:off x="457200" y="1943501"/>
            <a:ext cx="8255000" cy="1959908"/>
          </a:xfrm>
          <a:prstGeom prst="rect">
            <a:avLst/>
          </a:prstGeom>
          <a:noFill/>
          <a:ln w="9525">
            <a:noFill/>
            <a:miter lim="800000"/>
            <a:headEnd/>
            <a:tailEnd/>
          </a:ln>
        </p:spPr>
      </p:pic>
      <p:sp>
        <p:nvSpPr>
          <p:cNvPr id="23554" name="Page Title"/>
          <p:cNvSpPr>
            <a:spLocks noGrp="1"/>
          </p:cNvSpPr>
          <p:nvPr>
            <p:ph type="title" idx="4294967295"/>
          </p:nvPr>
        </p:nvSpPr>
        <p:spPr>
          <a:xfrm>
            <a:off x="152400" y="127000"/>
            <a:ext cx="8229600" cy="639763"/>
          </a:xfrm>
        </p:spPr>
        <p:txBody>
          <a:bodyPr/>
          <a:lstStyle/>
          <a:p>
            <a:pPr algn="l"/>
            <a:r>
              <a:rPr lang="en-US" sz="3200" b="1" smtClean="0">
                <a:solidFill>
                  <a:schemeClr val="bg1"/>
                </a:solidFill>
                <a:ea typeface="ＭＳ Ｐゴシック" charset="-128"/>
              </a:rPr>
              <a:t>Explore</a:t>
            </a:r>
          </a:p>
        </p:txBody>
      </p:sp>
      <p:sp>
        <p:nvSpPr>
          <p:cNvPr id="23555"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18</a:t>
            </a:fld>
            <a:endParaRPr lang="en-US" smtClean="0">
              <a:solidFill>
                <a:schemeClr val="bg1"/>
              </a:solidFill>
            </a:endParaRPr>
          </a:p>
        </p:txBody>
      </p:sp>
      <p:sp>
        <p:nvSpPr>
          <p:cNvPr id="19" name="Agenda Link">
            <a:hlinkClick r:id="rId4"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0" name="Picture 8" descr="red.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1" name="Picture 9"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5" name="TextBox 14"/>
          <p:cNvSpPr txBox="1"/>
          <p:nvPr/>
        </p:nvSpPr>
        <p:spPr>
          <a:xfrm>
            <a:off x="457200" y="990600"/>
            <a:ext cx="5257800" cy="923330"/>
          </a:xfrm>
          <a:prstGeom prst="rect">
            <a:avLst/>
          </a:prstGeom>
          <a:noFill/>
        </p:spPr>
        <p:txBody>
          <a:bodyPr wrap="square" rtlCol="0">
            <a:spAutoFit/>
          </a:bodyPr>
          <a:lstStyle/>
          <a:p>
            <a:r>
              <a:rPr lang="en-US" dirty="0" smtClean="0"/>
              <a:t>2) You stand on a diving board that is 6.5 feet high. </a:t>
            </a:r>
          </a:p>
          <a:p>
            <a:r>
              <a:rPr lang="en-US" dirty="0" smtClean="0"/>
              <a:t>When you dive off, you go down 6.5 feet under water.</a:t>
            </a:r>
          </a:p>
          <a:p>
            <a:endParaRPr lang="en-US" dirty="0"/>
          </a:p>
        </p:txBody>
      </p:sp>
      <p:sp>
        <p:nvSpPr>
          <p:cNvPr id="16" name="TextBox 15"/>
          <p:cNvSpPr txBox="1"/>
          <p:nvPr/>
        </p:nvSpPr>
        <p:spPr>
          <a:xfrm>
            <a:off x="457200" y="3950733"/>
            <a:ext cx="6858000" cy="369332"/>
          </a:xfrm>
          <a:prstGeom prst="rect">
            <a:avLst/>
          </a:prstGeom>
          <a:noFill/>
        </p:spPr>
        <p:txBody>
          <a:bodyPr wrap="square" rtlCol="0">
            <a:spAutoFit/>
          </a:bodyPr>
          <a:lstStyle/>
          <a:p>
            <a:r>
              <a:rPr lang="en-US" dirty="0" smtClean="0"/>
              <a:t>a) Plot the points -6.5 and 6.5 on the number line</a:t>
            </a:r>
            <a:endParaRPr lang="en-US" dirty="0"/>
          </a:p>
        </p:txBody>
      </p:sp>
      <p:sp>
        <p:nvSpPr>
          <p:cNvPr id="26625" name="Oval 1"/>
          <p:cNvSpPr>
            <a:spLocks noChangeArrowheads="1"/>
          </p:cNvSpPr>
          <p:nvPr/>
        </p:nvSpPr>
        <p:spPr bwMode="auto">
          <a:xfrm>
            <a:off x="2188551" y="2625431"/>
            <a:ext cx="166688" cy="190901"/>
          </a:xfrm>
          <a:prstGeom prst="ellipse">
            <a:avLst/>
          </a:prstGeom>
          <a:solidFill>
            <a:srgbClr val="FF0000"/>
          </a:solidFill>
          <a:ln w="381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6626" name="Oval 2"/>
          <p:cNvSpPr>
            <a:spLocks noChangeArrowheads="1"/>
          </p:cNvSpPr>
          <p:nvPr/>
        </p:nvSpPr>
        <p:spPr bwMode="auto">
          <a:xfrm>
            <a:off x="6864745" y="2590800"/>
            <a:ext cx="165891" cy="152400"/>
          </a:xfrm>
          <a:prstGeom prst="ellipse">
            <a:avLst/>
          </a:prstGeom>
          <a:solidFill>
            <a:srgbClr val="FF0000"/>
          </a:solidFill>
          <a:ln w="38100">
            <a:noFill/>
            <a:round/>
            <a:headEnd/>
            <a:tailEnd/>
          </a:ln>
          <a:effectLst/>
        </p:spPr>
        <p:txBody>
          <a:bodyPr vert="horz" wrap="square" lIns="91440" tIns="45720" rIns="91440" bIns="45720" numCol="1" anchor="t" anchorCtr="0" compatLnSpc="1">
            <a:prstTxWarp prst="textNoShape">
              <a:avLst/>
            </a:prstTxWarp>
          </a:bodyPr>
          <a:lstStyle/>
          <a:p>
            <a:endParaRPr lang="en-US"/>
          </a:p>
        </p:txBody>
      </p:sp>
      <p:cxnSp>
        <p:nvCxnSpPr>
          <p:cNvPr id="34" name="Straight Connector 33"/>
          <p:cNvCxnSpPr/>
          <p:nvPr/>
        </p:nvCxnSpPr>
        <p:spPr>
          <a:xfrm>
            <a:off x="4648200" y="1636931"/>
            <a:ext cx="1" cy="2313802"/>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57200" y="4320065"/>
            <a:ext cx="6858000" cy="369332"/>
          </a:xfrm>
          <a:prstGeom prst="rect">
            <a:avLst/>
          </a:prstGeom>
          <a:noFill/>
        </p:spPr>
        <p:txBody>
          <a:bodyPr wrap="square" rtlCol="0">
            <a:spAutoFit/>
          </a:bodyPr>
          <a:lstStyle/>
          <a:p>
            <a:r>
              <a:rPr lang="en-US" dirty="0" smtClean="0"/>
              <a:t>b) Draw a line from -6.5 to 0, and a line from 6.5 to 0. </a:t>
            </a:r>
            <a:endParaRPr lang="en-US" dirty="0"/>
          </a:p>
        </p:txBody>
      </p:sp>
      <p:sp>
        <p:nvSpPr>
          <p:cNvPr id="37" name="TextBox 36"/>
          <p:cNvSpPr txBox="1"/>
          <p:nvPr/>
        </p:nvSpPr>
        <p:spPr>
          <a:xfrm>
            <a:off x="457200" y="4689398"/>
            <a:ext cx="6858000" cy="369332"/>
          </a:xfrm>
          <a:prstGeom prst="rect">
            <a:avLst/>
          </a:prstGeom>
          <a:noFill/>
        </p:spPr>
        <p:txBody>
          <a:bodyPr wrap="square" rtlCol="0">
            <a:spAutoFit/>
          </a:bodyPr>
          <a:lstStyle/>
          <a:p>
            <a:r>
              <a:rPr lang="en-US" dirty="0" smtClean="0"/>
              <a:t>c) Fold the number line at 0 to compare the length of each line.</a:t>
            </a:r>
          </a:p>
        </p:txBody>
      </p:sp>
      <p:cxnSp>
        <p:nvCxnSpPr>
          <p:cNvPr id="23" name="Straight Arrow Connector 22"/>
          <p:cNvCxnSpPr>
            <a:stCxn id="26625" idx="6"/>
          </p:cNvCxnSpPr>
          <p:nvPr/>
        </p:nvCxnSpPr>
        <p:spPr>
          <a:xfrm>
            <a:off x="2355239" y="2720882"/>
            <a:ext cx="2292961" cy="0"/>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26626" idx="3"/>
          </p:cNvCxnSpPr>
          <p:nvPr/>
        </p:nvCxnSpPr>
        <p:spPr>
          <a:xfrm>
            <a:off x="4648200" y="2720882"/>
            <a:ext cx="2240839" cy="0"/>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pic>
        <p:nvPicPr>
          <p:cNvPr id="22" name="Picture 21" descr="https://encrypted-tbn2.gstatic.com/images?q=tbn:ANd9GcTRDnQyuHHLjVQ49QGGpvDHZ8dZLTzKuKuM0daoyuMYLz_XY2WWB_rH7Qzm"/>
          <p:cNvPicPr/>
          <p:nvPr/>
        </p:nvPicPr>
        <p:blipFill>
          <a:blip r:embed="rId8" cstate="print"/>
          <a:srcRect/>
          <a:stretch>
            <a:fillRect/>
          </a:stretch>
        </p:blipFill>
        <p:spPr bwMode="auto">
          <a:xfrm>
            <a:off x="6553200" y="914400"/>
            <a:ext cx="2007068" cy="1295400"/>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6"/>
                                        </p:tgtEl>
                                        <p:attrNameLst>
                                          <p:attrName>style.visibility</p:attrName>
                                        </p:attrNameLst>
                                      </p:cBhvr>
                                      <p:to>
                                        <p:strVal val="visible"/>
                                      </p:to>
                                    </p:set>
                                    <p:anim calcmode="lin" valueType="num">
                                      <p:cBhvr additive="base">
                                        <p:cTn id="13" dur="500" fill="hold"/>
                                        <p:tgtEl>
                                          <p:spTgt spid="26626"/>
                                        </p:tgtEl>
                                        <p:attrNameLst>
                                          <p:attrName>ppt_x</p:attrName>
                                        </p:attrNameLst>
                                      </p:cBhvr>
                                      <p:tavLst>
                                        <p:tav tm="0">
                                          <p:val>
                                            <p:strVal val="#ppt_x"/>
                                          </p:val>
                                        </p:tav>
                                        <p:tav tm="100000">
                                          <p:val>
                                            <p:strVal val="#ppt_x"/>
                                          </p:val>
                                        </p:tav>
                                      </p:tavLst>
                                    </p:anim>
                                    <p:anim calcmode="lin" valueType="num">
                                      <p:cBhvr additive="base">
                                        <p:cTn id="14" dur="500" fill="hold"/>
                                        <p:tgtEl>
                                          <p:spTgt spid="2662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6625"/>
                                        </p:tgtEl>
                                        <p:attrNameLst>
                                          <p:attrName>style.visibility</p:attrName>
                                        </p:attrNameLst>
                                      </p:cBhvr>
                                      <p:to>
                                        <p:strVal val="visible"/>
                                      </p:to>
                                    </p:set>
                                    <p:anim calcmode="lin" valueType="num">
                                      <p:cBhvr additive="base">
                                        <p:cTn id="17" dur="500" fill="hold"/>
                                        <p:tgtEl>
                                          <p:spTgt spid="26625"/>
                                        </p:tgtEl>
                                        <p:attrNameLst>
                                          <p:attrName>ppt_x</p:attrName>
                                        </p:attrNameLst>
                                      </p:cBhvr>
                                      <p:tavLst>
                                        <p:tav tm="0">
                                          <p:val>
                                            <p:strVal val="#ppt_x"/>
                                          </p:val>
                                        </p:tav>
                                        <p:tav tm="100000">
                                          <p:val>
                                            <p:strVal val="#ppt_x"/>
                                          </p:val>
                                        </p:tav>
                                      </p:tavLst>
                                    </p:anim>
                                    <p:anim calcmode="lin" valueType="num">
                                      <p:cBhvr additive="base">
                                        <p:cTn id="18" dur="500" fill="hold"/>
                                        <p:tgtEl>
                                          <p:spTgt spid="2662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ppt_x"/>
                                          </p:val>
                                        </p:tav>
                                        <p:tav tm="100000">
                                          <p:val>
                                            <p:strVal val="#ppt_x"/>
                                          </p:val>
                                        </p:tav>
                                      </p:tavLst>
                                    </p:anim>
                                    <p:anim calcmode="lin" valueType="num">
                                      <p:cBhvr additive="base">
                                        <p:cTn id="2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circle(in)">
                                      <p:cBhvr>
                                        <p:cTn id="29" dur="2000"/>
                                        <p:tgtEl>
                                          <p:spTgt spid="24"/>
                                        </p:tgtEl>
                                      </p:cBhvr>
                                    </p:animEffect>
                                  </p:childTnLst>
                                </p:cTn>
                              </p:par>
                              <p:par>
                                <p:cTn id="30" presetID="6"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circle(in)">
                                      <p:cBhvr>
                                        <p:cTn id="32" dur="20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dissolve">
                                      <p:cBhvr>
                                        <p:cTn id="4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625" grpId="0" animBg="1"/>
      <p:bldP spid="26626" grpId="0" animBg="1"/>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pic>
        <p:nvPicPr>
          <p:cNvPr id="17" name="Picture 16"/>
          <p:cNvPicPr/>
          <p:nvPr/>
        </p:nvPicPr>
        <p:blipFill>
          <a:blip r:embed="rId3" cstate="print"/>
          <a:srcRect l="3427" t="8122" r="16405" b="77046"/>
          <a:stretch>
            <a:fillRect/>
          </a:stretch>
        </p:blipFill>
        <p:spPr bwMode="auto">
          <a:xfrm>
            <a:off x="457200" y="1943501"/>
            <a:ext cx="8255000" cy="1959908"/>
          </a:xfrm>
          <a:prstGeom prst="rect">
            <a:avLst/>
          </a:prstGeom>
          <a:noFill/>
          <a:ln w="9525">
            <a:noFill/>
            <a:miter lim="800000"/>
            <a:headEnd/>
            <a:tailEnd/>
          </a:ln>
        </p:spPr>
      </p:pic>
      <p:sp>
        <p:nvSpPr>
          <p:cNvPr id="23554" name="Page Title"/>
          <p:cNvSpPr>
            <a:spLocks noGrp="1"/>
          </p:cNvSpPr>
          <p:nvPr>
            <p:ph type="title" idx="4294967295"/>
          </p:nvPr>
        </p:nvSpPr>
        <p:spPr>
          <a:xfrm>
            <a:off x="152400" y="127000"/>
            <a:ext cx="8229600" cy="639763"/>
          </a:xfrm>
        </p:spPr>
        <p:txBody>
          <a:bodyPr/>
          <a:lstStyle/>
          <a:p>
            <a:pPr algn="l"/>
            <a:r>
              <a:rPr lang="en-US" sz="3200" b="1" smtClean="0">
                <a:solidFill>
                  <a:schemeClr val="bg1"/>
                </a:solidFill>
                <a:ea typeface="ＭＳ Ｐゴシック" charset="-128"/>
              </a:rPr>
              <a:t>Explore</a:t>
            </a:r>
          </a:p>
        </p:txBody>
      </p:sp>
      <p:sp>
        <p:nvSpPr>
          <p:cNvPr id="23555"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19</a:t>
            </a:fld>
            <a:endParaRPr lang="en-US" smtClean="0">
              <a:solidFill>
                <a:schemeClr val="bg1"/>
              </a:solidFill>
            </a:endParaRPr>
          </a:p>
        </p:txBody>
      </p:sp>
      <p:sp>
        <p:nvSpPr>
          <p:cNvPr id="19" name="Agenda Link">
            <a:hlinkClick r:id="rId4"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0" name="Picture 8" descr="red.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1" name="Picture 9"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5" name="TextBox 14"/>
          <p:cNvSpPr txBox="1"/>
          <p:nvPr/>
        </p:nvSpPr>
        <p:spPr>
          <a:xfrm>
            <a:off x="457200" y="990600"/>
            <a:ext cx="4648200" cy="1200329"/>
          </a:xfrm>
          <a:prstGeom prst="rect">
            <a:avLst/>
          </a:prstGeom>
          <a:noFill/>
        </p:spPr>
        <p:txBody>
          <a:bodyPr wrap="square" rtlCol="0">
            <a:spAutoFit/>
          </a:bodyPr>
          <a:lstStyle/>
          <a:p>
            <a:r>
              <a:rPr lang="en-US" dirty="0" smtClean="0"/>
              <a:t>3) You need 3 ¼ cups of flour to bake a cake. </a:t>
            </a:r>
          </a:p>
          <a:p>
            <a:r>
              <a:rPr lang="en-US" dirty="0" smtClean="0"/>
              <a:t>Your neighbor has 3 ¼ cups that you can borrow.</a:t>
            </a:r>
          </a:p>
          <a:p>
            <a:endParaRPr lang="en-US" dirty="0"/>
          </a:p>
        </p:txBody>
      </p:sp>
      <p:sp>
        <p:nvSpPr>
          <p:cNvPr id="16" name="TextBox 15"/>
          <p:cNvSpPr txBox="1"/>
          <p:nvPr/>
        </p:nvSpPr>
        <p:spPr>
          <a:xfrm>
            <a:off x="457200" y="3950733"/>
            <a:ext cx="6858000" cy="369332"/>
          </a:xfrm>
          <a:prstGeom prst="rect">
            <a:avLst/>
          </a:prstGeom>
          <a:noFill/>
        </p:spPr>
        <p:txBody>
          <a:bodyPr wrap="square" rtlCol="0">
            <a:spAutoFit/>
          </a:bodyPr>
          <a:lstStyle/>
          <a:p>
            <a:r>
              <a:rPr lang="en-US" dirty="0" smtClean="0"/>
              <a:t>a) Plot the points 3 ¼  and -3 ¼  on the number line</a:t>
            </a:r>
            <a:endParaRPr lang="en-US" dirty="0"/>
          </a:p>
        </p:txBody>
      </p:sp>
      <p:sp>
        <p:nvSpPr>
          <p:cNvPr id="26625" name="Oval 1"/>
          <p:cNvSpPr>
            <a:spLocks noChangeArrowheads="1"/>
          </p:cNvSpPr>
          <p:nvPr/>
        </p:nvSpPr>
        <p:spPr bwMode="auto">
          <a:xfrm>
            <a:off x="3352800" y="2629301"/>
            <a:ext cx="166688" cy="190901"/>
          </a:xfrm>
          <a:prstGeom prst="ellipse">
            <a:avLst/>
          </a:prstGeom>
          <a:solidFill>
            <a:srgbClr val="FF0000"/>
          </a:solidFill>
          <a:ln w="381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6626" name="Oval 2"/>
          <p:cNvSpPr>
            <a:spLocks noChangeArrowheads="1"/>
          </p:cNvSpPr>
          <p:nvPr/>
        </p:nvSpPr>
        <p:spPr bwMode="auto">
          <a:xfrm>
            <a:off x="5638800" y="2629301"/>
            <a:ext cx="165891" cy="152400"/>
          </a:xfrm>
          <a:prstGeom prst="ellipse">
            <a:avLst/>
          </a:prstGeom>
          <a:solidFill>
            <a:srgbClr val="FF0000"/>
          </a:solidFill>
          <a:ln w="38100">
            <a:noFill/>
            <a:round/>
            <a:headEnd/>
            <a:tailEnd/>
          </a:ln>
          <a:effectLst/>
        </p:spPr>
        <p:txBody>
          <a:bodyPr vert="horz" wrap="square" lIns="91440" tIns="45720" rIns="91440" bIns="45720" numCol="1" anchor="t" anchorCtr="0" compatLnSpc="1">
            <a:prstTxWarp prst="textNoShape">
              <a:avLst/>
            </a:prstTxWarp>
          </a:bodyPr>
          <a:lstStyle/>
          <a:p>
            <a:endParaRPr lang="en-US"/>
          </a:p>
        </p:txBody>
      </p:sp>
      <p:cxnSp>
        <p:nvCxnSpPr>
          <p:cNvPr id="34" name="Straight Connector 33"/>
          <p:cNvCxnSpPr/>
          <p:nvPr/>
        </p:nvCxnSpPr>
        <p:spPr>
          <a:xfrm>
            <a:off x="4648200" y="1636931"/>
            <a:ext cx="1" cy="2313802"/>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57200" y="4320065"/>
            <a:ext cx="6858000" cy="369332"/>
          </a:xfrm>
          <a:prstGeom prst="rect">
            <a:avLst/>
          </a:prstGeom>
          <a:noFill/>
        </p:spPr>
        <p:txBody>
          <a:bodyPr wrap="square" rtlCol="0">
            <a:spAutoFit/>
          </a:bodyPr>
          <a:lstStyle/>
          <a:p>
            <a:r>
              <a:rPr lang="en-US" dirty="0" smtClean="0"/>
              <a:t>b) Draw a line from 3 ¼  to 0, and a line from -3 ¼  to 0. </a:t>
            </a:r>
            <a:endParaRPr lang="en-US" dirty="0"/>
          </a:p>
        </p:txBody>
      </p:sp>
      <p:sp>
        <p:nvSpPr>
          <p:cNvPr id="37" name="TextBox 36"/>
          <p:cNvSpPr txBox="1"/>
          <p:nvPr/>
        </p:nvSpPr>
        <p:spPr>
          <a:xfrm>
            <a:off x="457200" y="4689398"/>
            <a:ext cx="6858000" cy="369332"/>
          </a:xfrm>
          <a:prstGeom prst="rect">
            <a:avLst/>
          </a:prstGeom>
          <a:noFill/>
        </p:spPr>
        <p:txBody>
          <a:bodyPr wrap="square" rtlCol="0">
            <a:spAutoFit/>
          </a:bodyPr>
          <a:lstStyle/>
          <a:p>
            <a:r>
              <a:rPr lang="en-US" dirty="0" smtClean="0"/>
              <a:t>c) Fold the number line at 0 to compare the length of each line.</a:t>
            </a:r>
          </a:p>
        </p:txBody>
      </p:sp>
      <p:cxnSp>
        <p:nvCxnSpPr>
          <p:cNvPr id="23" name="Straight Arrow Connector 22"/>
          <p:cNvCxnSpPr>
            <a:stCxn id="26625" idx="7"/>
          </p:cNvCxnSpPr>
          <p:nvPr/>
        </p:nvCxnSpPr>
        <p:spPr>
          <a:xfrm>
            <a:off x="3495077" y="2657258"/>
            <a:ext cx="1153123" cy="0"/>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26626" idx="1"/>
          </p:cNvCxnSpPr>
          <p:nvPr/>
        </p:nvCxnSpPr>
        <p:spPr>
          <a:xfrm flipV="1">
            <a:off x="4648200" y="2651619"/>
            <a:ext cx="1014894" cy="5640"/>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pic>
        <p:nvPicPr>
          <p:cNvPr id="21" name="Picture 20" descr="https://encrypted-tbn1.gstatic.com/images?q=tbn:ANd9GcRQU-ZSnU917dPUPxa4Zve-UTzJsKKd-Zmxj-8Ekvj3pn6IZGeYuG16rCAo"/>
          <p:cNvPicPr/>
          <p:nvPr/>
        </p:nvPicPr>
        <p:blipFill>
          <a:blip r:embed="rId8" cstate="print"/>
          <a:srcRect/>
          <a:stretch>
            <a:fillRect/>
          </a:stretch>
        </p:blipFill>
        <p:spPr bwMode="auto">
          <a:xfrm>
            <a:off x="5105400" y="971350"/>
            <a:ext cx="1472866" cy="972151"/>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6"/>
                                        </p:tgtEl>
                                        <p:attrNameLst>
                                          <p:attrName>style.visibility</p:attrName>
                                        </p:attrNameLst>
                                      </p:cBhvr>
                                      <p:to>
                                        <p:strVal val="visible"/>
                                      </p:to>
                                    </p:set>
                                    <p:anim calcmode="lin" valueType="num">
                                      <p:cBhvr additive="base">
                                        <p:cTn id="13" dur="500" fill="hold"/>
                                        <p:tgtEl>
                                          <p:spTgt spid="26626"/>
                                        </p:tgtEl>
                                        <p:attrNameLst>
                                          <p:attrName>ppt_x</p:attrName>
                                        </p:attrNameLst>
                                      </p:cBhvr>
                                      <p:tavLst>
                                        <p:tav tm="0">
                                          <p:val>
                                            <p:strVal val="#ppt_x"/>
                                          </p:val>
                                        </p:tav>
                                        <p:tav tm="100000">
                                          <p:val>
                                            <p:strVal val="#ppt_x"/>
                                          </p:val>
                                        </p:tav>
                                      </p:tavLst>
                                    </p:anim>
                                    <p:anim calcmode="lin" valueType="num">
                                      <p:cBhvr additive="base">
                                        <p:cTn id="14" dur="500" fill="hold"/>
                                        <p:tgtEl>
                                          <p:spTgt spid="2662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6625"/>
                                        </p:tgtEl>
                                        <p:attrNameLst>
                                          <p:attrName>style.visibility</p:attrName>
                                        </p:attrNameLst>
                                      </p:cBhvr>
                                      <p:to>
                                        <p:strVal val="visible"/>
                                      </p:to>
                                    </p:set>
                                    <p:anim calcmode="lin" valueType="num">
                                      <p:cBhvr additive="base">
                                        <p:cTn id="17" dur="500" fill="hold"/>
                                        <p:tgtEl>
                                          <p:spTgt spid="26625"/>
                                        </p:tgtEl>
                                        <p:attrNameLst>
                                          <p:attrName>ppt_x</p:attrName>
                                        </p:attrNameLst>
                                      </p:cBhvr>
                                      <p:tavLst>
                                        <p:tav tm="0">
                                          <p:val>
                                            <p:strVal val="#ppt_x"/>
                                          </p:val>
                                        </p:tav>
                                        <p:tav tm="100000">
                                          <p:val>
                                            <p:strVal val="#ppt_x"/>
                                          </p:val>
                                        </p:tav>
                                      </p:tavLst>
                                    </p:anim>
                                    <p:anim calcmode="lin" valueType="num">
                                      <p:cBhvr additive="base">
                                        <p:cTn id="18" dur="500" fill="hold"/>
                                        <p:tgtEl>
                                          <p:spTgt spid="2662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ppt_x"/>
                                          </p:val>
                                        </p:tav>
                                        <p:tav tm="100000">
                                          <p:val>
                                            <p:strVal val="#ppt_x"/>
                                          </p:val>
                                        </p:tav>
                                      </p:tavLst>
                                    </p:anim>
                                    <p:anim calcmode="lin" valueType="num">
                                      <p:cBhvr additive="base">
                                        <p:cTn id="2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circle(in)">
                                      <p:cBhvr>
                                        <p:cTn id="29" dur="2000"/>
                                        <p:tgtEl>
                                          <p:spTgt spid="24"/>
                                        </p:tgtEl>
                                      </p:cBhvr>
                                    </p:animEffect>
                                  </p:childTnLst>
                                </p:cTn>
                              </p:par>
                              <p:par>
                                <p:cTn id="30" presetID="6"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circle(in)">
                                      <p:cBhvr>
                                        <p:cTn id="32" dur="20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dissolve">
                                      <p:cBhvr>
                                        <p:cTn id="4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625" grpId="0" animBg="1"/>
      <p:bldP spid="26626" grpId="0" animBg="1"/>
      <p:bldP spid="36"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Black Background"/>
          <p:cNvSpPr>
            <a:spLocks noChangeArrowheads="1"/>
          </p:cNvSpPr>
          <p:nvPr/>
        </p:nvSpPr>
        <p:spPr bwMode="auto">
          <a:xfrm>
            <a:off x="122238" y="619125"/>
            <a:ext cx="8869362" cy="5172075"/>
          </a:xfrm>
          <a:prstGeom prst="roundRect">
            <a:avLst>
              <a:gd name="adj" fmla="val 7954"/>
            </a:avLst>
          </a:prstGeom>
          <a:solidFill>
            <a:schemeClr val="tx1"/>
          </a:solidFill>
          <a:ln w="19050">
            <a:solidFill>
              <a:schemeClr val="bg1"/>
            </a:solidFill>
            <a:round/>
            <a:headEnd/>
            <a:tailEnd/>
          </a:ln>
        </p:spPr>
        <p:txBody>
          <a:bodyPr wrap="none" anchor="ctr"/>
          <a:lstStyle/>
          <a:p>
            <a:endParaRPr lang="en-US"/>
          </a:p>
        </p:txBody>
      </p:sp>
      <p:sp>
        <p:nvSpPr>
          <p:cNvPr id="15363" name="Slide Numbe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0DF474B2-E23B-439A-8DD6-F9D367CFFE01}" type="slidenum">
              <a:rPr lang="en-US" smtClean="0">
                <a:solidFill>
                  <a:schemeClr val="bg1"/>
                </a:solidFill>
              </a:rPr>
              <a:pPr eaLnBrk="1" hangingPunct="1"/>
              <a:t>2</a:t>
            </a:fld>
            <a:endParaRPr lang="en-US" smtClean="0">
              <a:solidFill>
                <a:schemeClr val="bg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91134511"/>
              </p:ext>
            </p:extLst>
          </p:nvPr>
        </p:nvGraphicFramePr>
        <p:xfrm>
          <a:off x="250825" y="685800"/>
          <a:ext cx="8610600" cy="5044440"/>
        </p:xfrm>
        <a:graphic>
          <a:graphicData uri="http://schemas.openxmlformats.org/drawingml/2006/table">
            <a:tbl>
              <a:tblPr/>
              <a:tblGrid>
                <a:gridCol w="2438400"/>
                <a:gridCol w="6172200"/>
              </a:tblGrid>
              <a:tr h="175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00"/>
                          </a:solidFill>
                          <a:effectLst/>
                          <a:latin typeface="Cambria" charset="0"/>
                          <a:ea typeface="Cambria" charset="0"/>
                        </a:rPr>
                        <a:t>Lesson Objective</a:t>
                      </a: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b="1" i="1" dirty="0" smtClean="0">
                          <a:solidFill>
                            <a:schemeClr val="bg1"/>
                          </a:solidFill>
                          <a:latin typeface="Calibri" pitchFamily="34" charset="0"/>
                          <a:cs typeface="Arial" charset="0"/>
                        </a:rPr>
                        <a:t>SWBAT identify additive inverses as reflections about zero on a number line.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chemeClr val="bg1"/>
                        </a:solidFill>
                        <a:effectLst/>
                        <a:latin typeface="Calibri" pitchFamily="34" charset="0"/>
                        <a:ea typeface="Cambria"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chemeClr val="bg1"/>
                          </a:solidFill>
                          <a:effectLst/>
                          <a:latin typeface="Calibri" pitchFamily="34" charset="0"/>
                          <a:ea typeface="Cambria" charset="0"/>
                          <a:cs typeface="Arial" charset="0"/>
                        </a:rPr>
                        <a:t>Language Objective: Students will be familiar with the words additive identity, and opposite, and understand the properties of these words. </a:t>
                      </a:r>
                      <a:endParaRPr kumimoji="0" lang="en-US" sz="1800" b="0" i="0" u="none" strike="noStrike" cap="none" normalizeH="0" baseline="0" dirty="0" smtClean="0">
                        <a:ln>
                          <a:noFill/>
                        </a:ln>
                        <a:solidFill>
                          <a:schemeClr val="bg1"/>
                        </a:solidFill>
                        <a:effectLst/>
                        <a:latin typeface="Cambria" charset="0"/>
                        <a:ea typeface="Cambria" charset="0"/>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0991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00"/>
                          </a:solidFill>
                          <a:effectLst/>
                          <a:latin typeface="Cambria" charset="0"/>
                          <a:ea typeface="Cambria" charset="0"/>
                        </a:rPr>
                        <a:t>Lesson Description</a:t>
                      </a: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Cambria" charset="0"/>
                          <a:ea typeface="Cambria" charset="0"/>
                        </a:rPr>
                        <a:t>The lesson begins with a review on number lines as a do now. After, it goes right into defining additive identity and opposite. There are a few practice problems to make sure students understand these vocabulary words.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Cambria" charset="0"/>
                        <a:ea typeface="Cambria"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Cambria" charset="0"/>
                          <a:ea typeface="Cambria" charset="0"/>
                        </a:rPr>
                        <a:t>The heart of the lesson is in the exploration. Students will be guided to understanding where the name opposite comes from, and why they are important in math. Following the exploration, a summary of what students found will take place, proceeded by practice and an individual exit ticket. Homework is also provided to further enhance students understanding. </a:t>
                      </a: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15369" name="TextBox 6"/>
          <p:cNvSpPr txBox="1">
            <a:spLocks noChangeArrowheads="1"/>
          </p:cNvSpPr>
          <p:nvPr/>
        </p:nvSpPr>
        <p:spPr bwMode="auto">
          <a:xfrm>
            <a:off x="152400" y="95250"/>
            <a:ext cx="4038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r>
              <a:rPr lang="en-US" sz="2800" b="1">
                <a:solidFill>
                  <a:schemeClr val="bg1"/>
                </a:solidFill>
              </a:rPr>
              <a:t>Lesson Overview (1 of 4)</a:t>
            </a:r>
            <a:endParaRPr lang="en-US" sz="2000">
              <a:solidFill>
                <a:schemeClr val="bg1"/>
              </a:solidFill>
            </a:endParaRPr>
          </a:p>
        </p:txBody>
      </p:sp>
      <p:grpSp>
        <p:nvGrpSpPr>
          <p:cNvPr id="6" name="Group 9"/>
          <p:cNvGrpSpPr>
            <a:grpSpLocks/>
          </p:cNvGrpSpPr>
          <p:nvPr/>
        </p:nvGrpSpPr>
        <p:grpSpPr bwMode="auto">
          <a:xfrm>
            <a:off x="522660" y="6433706"/>
            <a:ext cx="7402513" cy="387350"/>
            <a:chOff x="609600" y="6414018"/>
            <a:chExt cx="7401771" cy="386725"/>
          </a:xfrm>
        </p:grpSpPr>
        <p:pic>
          <p:nvPicPr>
            <p:cNvPr id="7" name="Picture 10" descr="blu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1" descr="red.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2" descr="black.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pic>
        <p:nvPicPr>
          <p:cNvPr id="17" name="Picture 16"/>
          <p:cNvPicPr/>
          <p:nvPr/>
        </p:nvPicPr>
        <p:blipFill>
          <a:blip r:embed="rId3" cstate="print"/>
          <a:srcRect l="3427" t="8122" r="16405" b="77046"/>
          <a:stretch>
            <a:fillRect/>
          </a:stretch>
        </p:blipFill>
        <p:spPr bwMode="auto">
          <a:xfrm>
            <a:off x="457200" y="1943501"/>
            <a:ext cx="8255000" cy="1959908"/>
          </a:xfrm>
          <a:prstGeom prst="rect">
            <a:avLst/>
          </a:prstGeom>
          <a:noFill/>
          <a:ln w="9525">
            <a:noFill/>
            <a:miter lim="800000"/>
            <a:headEnd/>
            <a:tailEnd/>
          </a:ln>
        </p:spPr>
      </p:pic>
      <p:sp>
        <p:nvSpPr>
          <p:cNvPr id="23554" name="Page Title"/>
          <p:cNvSpPr>
            <a:spLocks noGrp="1"/>
          </p:cNvSpPr>
          <p:nvPr>
            <p:ph type="title" idx="4294967295"/>
          </p:nvPr>
        </p:nvSpPr>
        <p:spPr>
          <a:xfrm>
            <a:off x="152400" y="127000"/>
            <a:ext cx="8229600" cy="639763"/>
          </a:xfrm>
        </p:spPr>
        <p:txBody>
          <a:bodyPr/>
          <a:lstStyle/>
          <a:p>
            <a:pPr algn="l"/>
            <a:r>
              <a:rPr lang="en-US" sz="3200" b="1" smtClean="0">
                <a:solidFill>
                  <a:schemeClr val="bg1"/>
                </a:solidFill>
                <a:ea typeface="ＭＳ Ｐゴシック" charset="-128"/>
              </a:rPr>
              <a:t>Explore</a:t>
            </a:r>
          </a:p>
        </p:txBody>
      </p:sp>
      <p:sp>
        <p:nvSpPr>
          <p:cNvPr id="23555"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20</a:t>
            </a:fld>
            <a:endParaRPr lang="en-US" smtClean="0">
              <a:solidFill>
                <a:schemeClr val="bg1"/>
              </a:solidFill>
            </a:endParaRPr>
          </a:p>
        </p:txBody>
      </p:sp>
      <p:sp>
        <p:nvSpPr>
          <p:cNvPr id="19" name="Agenda Link">
            <a:hlinkClick r:id="rId4"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0" name="Picture 8" descr="red.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1" name="Picture 9"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5" name="TextBox 14"/>
          <p:cNvSpPr txBox="1"/>
          <p:nvPr/>
        </p:nvSpPr>
        <p:spPr>
          <a:xfrm>
            <a:off x="457200" y="990600"/>
            <a:ext cx="5371785" cy="1200329"/>
          </a:xfrm>
          <a:prstGeom prst="rect">
            <a:avLst/>
          </a:prstGeom>
          <a:noFill/>
        </p:spPr>
        <p:txBody>
          <a:bodyPr wrap="square" rtlCol="0">
            <a:spAutoFit/>
          </a:bodyPr>
          <a:lstStyle/>
          <a:p>
            <a:r>
              <a:rPr lang="en-US" dirty="0" smtClean="0"/>
              <a:t>4) You ride your bike 3.75 miles to a friend’s house.</a:t>
            </a:r>
          </a:p>
          <a:p>
            <a:r>
              <a:rPr lang="en-US" dirty="0" smtClean="0"/>
              <a:t>You ride your bike 3.75 miles in the opposite direction to get back home.</a:t>
            </a:r>
          </a:p>
          <a:p>
            <a:endParaRPr lang="en-US" dirty="0"/>
          </a:p>
        </p:txBody>
      </p:sp>
      <p:sp>
        <p:nvSpPr>
          <p:cNvPr id="16" name="TextBox 15"/>
          <p:cNvSpPr txBox="1"/>
          <p:nvPr/>
        </p:nvSpPr>
        <p:spPr>
          <a:xfrm>
            <a:off x="457200" y="3950733"/>
            <a:ext cx="6858000" cy="369332"/>
          </a:xfrm>
          <a:prstGeom prst="rect">
            <a:avLst/>
          </a:prstGeom>
          <a:noFill/>
        </p:spPr>
        <p:txBody>
          <a:bodyPr wrap="square" rtlCol="0">
            <a:spAutoFit/>
          </a:bodyPr>
          <a:lstStyle/>
          <a:p>
            <a:r>
              <a:rPr lang="en-US" dirty="0" smtClean="0"/>
              <a:t>a) Plot the points 3.75 and -3.75 on the number line</a:t>
            </a:r>
            <a:endParaRPr lang="en-US" dirty="0"/>
          </a:p>
        </p:txBody>
      </p:sp>
      <p:sp>
        <p:nvSpPr>
          <p:cNvPr id="26625" name="Oval 1"/>
          <p:cNvSpPr>
            <a:spLocks noChangeArrowheads="1"/>
          </p:cNvSpPr>
          <p:nvPr/>
        </p:nvSpPr>
        <p:spPr bwMode="auto">
          <a:xfrm>
            <a:off x="3186112" y="2590800"/>
            <a:ext cx="166688" cy="190901"/>
          </a:xfrm>
          <a:prstGeom prst="ellipse">
            <a:avLst/>
          </a:prstGeom>
          <a:solidFill>
            <a:srgbClr val="FF0000"/>
          </a:solidFill>
          <a:ln w="381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6626" name="Oval 2"/>
          <p:cNvSpPr>
            <a:spLocks noChangeArrowheads="1"/>
          </p:cNvSpPr>
          <p:nvPr/>
        </p:nvSpPr>
        <p:spPr bwMode="auto">
          <a:xfrm>
            <a:off x="5828985" y="2629301"/>
            <a:ext cx="165891" cy="152400"/>
          </a:xfrm>
          <a:prstGeom prst="ellipse">
            <a:avLst/>
          </a:prstGeom>
          <a:solidFill>
            <a:srgbClr val="FF0000"/>
          </a:solidFill>
          <a:ln w="38100">
            <a:noFill/>
            <a:round/>
            <a:headEnd/>
            <a:tailEnd/>
          </a:ln>
          <a:effectLst/>
        </p:spPr>
        <p:txBody>
          <a:bodyPr vert="horz" wrap="square" lIns="91440" tIns="45720" rIns="91440" bIns="45720" numCol="1" anchor="t" anchorCtr="0" compatLnSpc="1">
            <a:prstTxWarp prst="textNoShape">
              <a:avLst/>
            </a:prstTxWarp>
          </a:bodyPr>
          <a:lstStyle/>
          <a:p>
            <a:endParaRPr lang="en-US"/>
          </a:p>
        </p:txBody>
      </p:sp>
      <p:cxnSp>
        <p:nvCxnSpPr>
          <p:cNvPr id="34" name="Straight Connector 33"/>
          <p:cNvCxnSpPr/>
          <p:nvPr/>
        </p:nvCxnSpPr>
        <p:spPr>
          <a:xfrm>
            <a:off x="4648200" y="1636931"/>
            <a:ext cx="1" cy="2313802"/>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57200" y="4320065"/>
            <a:ext cx="6858000" cy="369332"/>
          </a:xfrm>
          <a:prstGeom prst="rect">
            <a:avLst/>
          </a:prstGeom>
          <a:noFill/>
        </p:spPr>
        <p:txBody>
          <a:bodyPr wrap="square" rtlCol="0">
            <a:spAutoFit/>
          </a:bodyPr>
          <a:lstStyle/>
          <a:p>
            <a:r>
              <a:rPr lang="en-US" dirty="0" smtClean="0"/>
              <a:t>b) Draw a line from 3.75 to 0, and a line from -3.75 to 0. </a:t>
            </a:r>
            <a:endParaRPr lang="en-US" dirty="0"/>
          </a:p>
        </p:txBody>
      </p:sp>
      <p:sp>
        <p:nvSpPr>
          <p:cNvPr id="37" name="TextBox 36"/>
          <p:cNvSpPr txBox="1"/>
          <p:nvPr/>
        </p:nvSpPr>
        <p:spPr>
          <a:xfrm>
            <a:off x="457200" y="4689398"/>
            <a:ext cx="6858000" cy="369332"/>
          </a:xfrm>
          <a:prstGeom prst="rect">
            <a:avLst/>
          </a:prstGeom>
          <a:noFill/>
        </p:spPr>
        <p:txBody>
          <a:bodyPr wrap="square" rtlCol="0">
            <a:spAutoFit/>
          </a:bodyPr>
          <a:lstStyle/>
          <a:p>
            <a:r>
              <a:rPr lang="en-US" dirty="0" smtClean="0"/>
              <a:t>c) Fold the number line at 0 to compare the length of each line.</a:t>
            </a:r>
          </a:p>
        </p:txBody>
      </p:sp>
      <p:cxnSp>
        <p:nvCxnSpPr>
          <p:cNvPr id="23" name="Straight Arrow Connector 22"/>
          <p:cNvCxnSpPr>
            <a:stCxn id="26625" idx="2"/>
          </p:cNvCxnSpPr>
          <p:nvPr/>
        </p:nvCxnSpPr>
        <p:spPr>
          <a:xfrm>
            <a:off x="3186112" y="2686251"/>
            <a:ext cx="1462088" cy="0"/>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26626" idx="6"/>
          </p:cNvCxnSpPr>
          <p:nvPr/>
        </p:nvCxnSpPr>
        <p:spPr>
          <a:xfrm>
            <a:off x="4648201" y="2686251"/>
            <a:ext cx="1346675" cy="19250"/>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pic>
        <p:nvPicPr>
          <p:cNvPr id="22" name="Picture 21" descr="http://www.railtrailactive.co.nz/resources/bike-cartoon.gif"/>
          <p:cNvPicPr/>
          <p:nvPr/>
        </p:nvPicPr>
        <p:blipFill>
          <a:blip r:embed="rId8" cstate="print"/>
          <a:srcRect/>
          <a:stretch>
            <a:fillRect/>
          </a:stretch>
        </p:blipFill>
        <p:spPr bwMode="auto">
          <a:xfrm>
            <a:off x="7197090" y="920015"/>
            <a:ext cx="1261110" cy="1289785"/>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6"/>
                                        </p:tgtEl>
                                        <p:attrNameLst>
                                          <p:attrName>style.visibility</p:attrName>
                                        </p:attrNameLst>
                                      </p:cBhvr>
                                      <p:to>
                                        <p:strVal val="visible"/>
                                      </p:to>
                                    </p:set>
                                    <p:anim calcmode="lin" valueType="num">
                                      <p:cBhvr additive="base">
                                        <p:cTn id="13" dur="500" fill="hold"/>
                                        <p:tgtEl>
                                          <p:spTgt spid="26626"/>
                                        </p:tgtEl>
                                        <p:attrNameLst>
                                          <p:attrName>ppt_x</p:attrName>
                                        </p:attrNameLst>
                                      </p:cBhvr>
                                      <p:tavLst>
                                        <p:tav tm="0">
                                          <p:val>
                                            <p:strVal val="#ppt_x"/>
                                          </p:val>
                                        </p:tav>
                                        <p:tav tm="100000">
                                          <p:val>
                                            <p:strVal val="#ppt_x"/>
                                          </p:val>
                                        </p:tav>
                                      </p:tavLst>
                                    </p:anim>
                                    <p:anim calcmode="lin" valueType="num">
                                      <p:cBhvr additive="base">
                                        <p:cTn id="14" dur="500" fill="hold"/>
                                        <p:tgtEl>
                                          <p:spTgt spid="2662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6625"/>
                                        </p:tgtEl>
                                        <p:attrNameLst>
                                          <p:attrName>style.visibility</p:attrName>
                                        </p:attrNameLst>
                                      </p:cBhvr>
                                      <p:to>
                                        <p:strVal val="visible"/>
                                      </p:to>
                                    </p:set>
                                    <p:anim calcmode="lin" valueType="num">
                                      <p:cBhvr additive="base">
                                        <p:cTn id="17" dur="500" fill="hold"/>
                                        <p:tgtEl>
                                          <p:spTgt spid="26625"/>
                                        </p:tgtEl>
                                        <p:attrNameLst>
                                          <p:attrName>ppt_x</p:attrName>
                                        </p:attrNameLst>
                                      </p:cBhvr>
                                      <p:tavLst>
                                        <p:tav tm="0">
                                          <p:val>
                                            <p:strVal val="#ppt_x"/>
                                          </p:val>
                                        </p:tav>
                                        <p:tav tm="100000">
                                          <p:val>
                                            <p:strVal val="#ppt_x"/>
                                          </p:val>
                                        </p:tav>
                                      </p:tavLst>
                                    </p:anim>
                                    <p:anim calcmode="lin" valueType="num">
                                      <p:cBhvr additive="base">
                                        <p:cTn id="18" dur="500" fill="hold"/>
                                        <p:tgtEl>
                                          <p:spTgt spid="2662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ppt_x"/>
                                          </p:val>
                                        </p:tav>
                                        <p:tav tm="100000">
                                          <p:val>
                                            <p:strVal val="#ppt_x"/>
                                          </p:val>
                                        </p:tav>
                                      </p:tavLst>
                                    </p:anim>
                                    <p:anim calcmode="lin" valueType="num">
                                      <p:cBhvr additive="base">
                                        <p:cTn id="2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circle(in)">
                                      <p:cBhvr>
                                        <p:cTn id="29" dur="2000"/>
                                        <p:tgtEl>
                                          <p:spTgt spid="24"/>
                                        </p:tgtEl>
                                      </p:cBhvr>
                                    </p:animEffect>
                                  </p:childTnLst>
                                </p:cTn>
                              </p:par>
                              <p:par>
                                <p:cTn id="30" presetID="6"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circle(in)">
                                      <p:cBhvr>
                                        <p:cTn id="32" dur="20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dissolve">
                                      <p:cBhvr>
                                        <p:cTn id="4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625" grpId="0" animBg="1"/>
      <p:bldP spid="26626" grpId="0" animBg="1"/>
      <p:bldP spid="36"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pic>
        <p:nvPicPr>
          <p:cNvPr id="17" name="Picture 16"/>
          <p:cNvPicPr/>
          <p:nvPr/>
        </p:nvPicPr>
        <p:blipFill>
          <a:blip r:embed="rId3" cstate="print"/>
          <a:srcRect l="3427" t="8122" r="16405" b="77046"/>
          <a:stretch>
            <a:fillRect/>
          </a:stretch>
        </p:blipFill>
        <p:spPr bwMode="auto">
          <a:xfrm>
            <a:off x="457200" y="1943501"/>
            <a:ext cx="8255000" cy="1959908"/>
          </a:xfrm>
          <a:prstGeom prst="rect">
            <a:avLst/>
          </a:prstGeom>
          <a:noFill/>
          <a:ln w="9525">
            <a:noFill/>
            <a:miter lim="800000"/>
            <a:headEnd/>
            <a:tailEnd/>
          </a:ln>
        </p:spPr>
      </p:pic>
      <p:sp>
        <p:nvSpPr>
          <p:cNvPr id="23554" name="Page Title"/>
          <p:cNvSpPr>
            <a:spLocks noGrp="1"/>
          </p:cNvSpPr>
          <p:nvPr>
            <p:ph type="title" idx="4294967295"/>
          </p:nvPr>
        </p:nvSpPr>
        <p:spPr>
          <a:xfrm>
            <a:off x="152400" y="127000"/>
            <a:ext cx="8229600" cy="639763"/>
          </a:xfrm>
        </p:spPr>
        <p:txBody>
          <a:bodyPr/>
          <a:lstStyle/>
          <a:p>
            <a:pPr algn="l"/>
            <a:r>
              <a:rPr lang="en-US" sz="3200" b="1" smtClean="0">
                <a:solidFill>
                  <a:schemeClr val="bg1"/>
                </a:solidFill>
                <a:ea typeface="ＭＳ Ｐゴシック" charset="-128"/>
              </a:rPr>
              <a:t>Explore</a:t>
            </a:r>
          </a:p>
        </p:txBody>
      </p:sp>
      <p:sp>
        <p:nvSpPr>
          <p:cNvPr id="23555"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21</a:t>
            </a:fld>
            <a:endParaRPr lang="en-US" smtClean="0">
              <a:solidFill>
                <a:schemeClr val="bg1"/>
              </a:solidFill>
            </a:endParaRPr>
          </a:p>
        </p:txBody>
      </p:sp>
      <p:sp>
        <p:nvSpPr>
          <p:cNvPr id="19" name="Agenda Link">
            <a:hlinkClick r:id="rId4"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0" name="Picture 8" descr="red.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1" name="Picture 9"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5" name="TextBox 14"/>
          <p:cNvSpPr txBox="1"/>
          <p:nvPr/>
        </p:nvSpPr>
        <p:spPr>
          <a:xfrm>
            <a:off x="457200" y="990600"/>
            <a:ext cx="4648200" cy="923330"/>
          </a:xfrm>
          <a:prstGeom prst="rect">
            <a:avLst/>
          </a:prstGeom>
          <a:noFill/>
        </p:spPr>
        <p:txBody>
          <a:bodyPr wrap="square" rtlCol="0">
            <a:spAutoFit/>
          </a:bodyPr>
          <a:lstStyle/>
          <a:p>
            <a:r>
              <a:rPr lang="en-US" dirty="0" smtClean="0"/>
              <a:t>5) A friend let’s you borrow $7.50. </a:t>
            </a:r>
          </a:p>
          <a:p>
            <a:r>
              <a:rPr lang="en-US" dirty="0" smtClean="0"/>
              <a:t>You pay her back all $7.50 a week later.</a:t>
            </a:r>
          </a:p>
          <a:p>
            <a:endParaRPr lang="en-US" dirty="0"/>
          </a:p>
        </p:txBody>
      </p:sp>
      <p:sp>
        <p:nvSpPr>
          <p:cNvPr id="16" name="TextBox 15"/>
          <p:cNvSpPr txBox="1"/>
          <p:nvPr/>
        </p:nvSpPr>
        <p:spPr>
          <a:xfrm>
            <a:off x="457200" y="3950733"/>
            <a:ext cx="6858000" cy="369332"/>
          </a:xfrm>
          <a:prstGeom prst="rect">
            <a:avLst/>
          </a:prstGeom>
          <a:noFill/>
        </p:spPr>
        <p:txBody>
          <a:bodyPr wrap="square" rtlCol="0">
            <a:spAutoFit/>
          </a:bodyPr>
          <a:lstStyle/>
          <a:p>
            <a:r>
              <a:rPr lang="en-US" dirty="0" smtClean="0"/>
              <a:t>a) Plot the points -7.50 and 7.50 on the number line</a:t>
            </a:r>
            <a:endParaRPr lang="en-US" dirty="0"/>
          </a:p>
        </p:txBody>
      </p:sp>
      <p:sp>
        <p:nvSpPr>
          <p:cNvPr id="26625" name="Oval 1"/>
          <p:cNvSpPr>
            <a:spLocks noChangeArrowheads="1"/>
          </p:cNvSpPr>
          <p:nvPr/>
        </p:nvSpPr>
        <p:spPr bwMode="auto">
          <a:xfrm>
            <a:off x="1828800" y="2610050"/>
            <a:ext cx="166688" cy="190901"/>
          </a:xfrm>
          <a:prstGeom prst="ellipse">
            <a:avLst/>
          </a:prstGeom>
          <a:solidFill>
            <a:srgbClr val="FF0000"/>
          </a:solidFill>
          <a:ln w="381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6626" name="Oval 2"/>
          <p:cNvSpPr>
            <a:spLocks noChangeArrowheads="1"/>
          </p:cNvSpPr>
          <p:nvPr/>
        </p:nvSpPr>
        <p:spPr bwMode="auto">
          <a:xfrm>
            <a:off x="7175660" y="2629301"/>
            <a:ext cx="165891" cy="152400"/>
          </a:xfrm>
          <a:prstGeom prst="ellipse">
            <a:avLst/>
          </a:prstGeom>
          <a:solidFill>
            <a:srgbClr val="FF0000"/>
          </a:solidFill>
          <a:ln w="38100">
            <a:noFill/>
            <a:round/>
            <a:headEnd/>
            <a:tailEnd/>
          </a:ln>
          <a:effectLst/>
        </p:spPr>
        <p:txBody>
          <a:bodyPr vert="horz" wrap="square" lIns="91440" tIns="45720" rIns="91440" bIns="45720" numCol="1" anchor="t" anchorCtr="0" compatLnSpc="1">
            <a:prstTxWarp prst="textNoShape">
              <a:avLst/>
            </a:prstTxWarp>
          </a:bodyPr>
          <a:lstStyle/>
          <a:p>
            <a:endParaRPr lang="en-US"/>
          </a:p>
        </p:txBody>
      </p:sp>
      <p:cxnSp>
        <p:nvCxnSpPr>
          <p:cNvPr id="34" name="Straight Connector 33"/>
          <p:cNvCxnSpPr/>
          <p:nvPr/>
        </p:nvCxnSpPr>
        <p:spPr>
          <a:xfrm>
            <a:off x="4648200" y="1636931"/>
            <a:ext cx="1" cy="2313802"/>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57200" y="4320065"/>
            <a:ext cx="6858000" cy="369332"/>
          </a:xfrm>
          <a:prstGeom prst="rect">
            <a:avLst/>
          </a:prstGeom>
          <a:noFill/>
        </p:spPr>
        <p:txBody>
          <a:bodyPr wrap="square" rtlCol="0">
            <a:spAutoFit/>
          </a:bodyPr>
          <a:lstStyle/>
          <a:p>
            <a:r>
              <a:rPr lang="en-US" dirty="0" smtClean="0"/>
              <a:t>b) Draw a line from -7.50 to 0, and a line from 7.50 to 0. </a:t>
            </a:r>
            <a:endParaRPr lang="en-US" dirty="0"/>
          </a:p>
        </p:txBody>
      </p:sp>
      <p:sp>
        <p:nvSpPr>
          <p:cNvPr id="37" name="TextBox 36"/>
          <p:cNvSpPr txBox="1"/>
          <p:nvPr/>
        </p:nvSpPr>
        <p:spPr>
          <a:xfrm>
            <a:off x="457200" y="4689398"/>
            <a:ext cx="6858000" cy="369332"/>
          </a:xfrm>
          <a:prstGeom prst="rect">
            <a:avLst/>
          </a:prstGeom>
          <a:noFill/>
        </p:spPr>
        <p:txBody>
          <a:bodyPr wrap="square" rtlCol="0">
            <a:spAutoFit/>
          </a:bodyPr>
          <a:lstStyle/>
          <a:p>
            <a:r>
              <a:rPr lang="en-US" dirty="0" smtClean="0"/>
              <a:t>c) Fold the number line at 0 to compare the length of each line.</a:t>
            </a:r>
          </a:p>
        </p:txBody>
      </p:sp>
      <p:cxnSp>
        <p:nvCxnSpPr>
          <p:cNvPr id="23" name="Straight Arrow Connector 22"/>
          <p:cNvCxnSpPr>
            <a:stCxn id="26625" idx="6"/>
          </p:cNvCxnSpPr>
          <p:nvPr/>
        </p:nvCxnSpPr>
        <p:spPr>
          <a:xfrm flipV="1">
            <a:off x="1995488" y="2686251"/>
            <a:ext cx="2652712" cy="19250"/>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26626" idx="6"/>
          </p:cNvCxnSpPr>
          <p:nvPr/>
        </p:nvCxnSpPr>
        <p:spPr>
          <a:xfrm>
            <a:off x="4648201" y="2686251"/>
            <a:ext cx="2693350" cy="19250"/>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pic>
        <p:nvPicPr>
          <p:cNvPr id="21" name="Picture 20" descr="http://thumbs.dreamstime.com/z/laptop-cash-register-e-commerce-11526864.jpg"/>
          <p:cNvPicPr/>
          <p:nvPr/>
        </p:nvPicPr>
        <p:blipFill>
          <a:blip r:embed="rId8" cstate="print"/>
          <a:srcRect/>
          <a:stretch>
            <a:fillRect/>
          </a:stretch>
        </p:blipFill>
        <p:spPr bwMode="auto">
          <a:xfrm>
            <a:off x="5907186" y="990599"/>
            <a:ext cx="1434365" cy="1248427"/>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6"/>
                                        </p:tgtEl>
                                        <p:attrNameLst>
                                          <p:attrName>style.visibility</p:attrName>
                                        </p:attrNameLst>
                                      </p:cBhvr>
                                      <p:to>
                                        <p:strVal val="visible"/>
                                      </p:to>
                                    </p:set>
                                    <p:anim calcmode="lin" valueType="num">
                                      <p:cBhvr additive="base">
                                        <p:cTn id="13" dur="500" fill="hold"/>
                                        <p:tgtEl>
                                          <p:spTgt spid="26626"/>
                                        </p:tgtEl>
                                        <p:attrNameLst>
                                          <p:attrName>ppt_x</p:attrName>
                                        </p:attrNameLst>
                                      </p:cBhvr>
                                      <p:tavLst>
                                        <p:tav tm="0">
                                          <p:val>
                                            <p:strVal val="#ppt_x"/>
                                          </p:val>
                                        </p:tav>
                                        <p:tav tm="100000">
                                          <p:val>
                                            <p:strVal val="#ppt_x"/>
                                          </p:val>
                                        </p:tav>
                                      </p:tavLst>
                                    </p:anim>
                                    <p:anim calcmode="lin" valueType="num">
                                      <p:cBhvr additive="base">
                                        <p:cTn id="14" dur="500" fill="hold"/>
                                        <p:tgtEl>
                                          <p:spTgt spid="2662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6625"/>
                                        </p:tgtEl>
                                        <p:attrNameLst>
                                          <p:attrName>style.visibility</p:attrName>
                                        </p:attrNameLst>
                                      </p:cBhvr>
                                      <p:to>
                                        <p:strVal val="visible"/>
                                      </p:to>
                                    </p:set>
                                    <p:anim calcmode="lin" valueType="num">
                                      <p:cBhvr additive="base">
                                        <p:cTn id="17" dur="500" fill="hold"/>
                                        <p:tgtEl>
                                          <p:spTgt spid="26625"/>
                                        </p:tgtEl>
                                        <p:attrNameLst>
                                          <p:attrName>ppt_x</p:attrName>
                                        </p:attrNameLst>
                                      </p:cBhvr>
                                      <p:tavLst>
                                        <p:tav tm="0">
                                          <p:val>
                                            <p:strVal val="#ppt_x"/>
                                          </p:val>
                                        </p:tav>
                                        <p:tav tm="100000">
                                          <p:val>
                                            <p:strVal val="#ppt_x"/>
                                          </p:val>
                                        </p:tav>
                                      </p:tavLst>
                                    </p:anim>
                                    <p:anim calcmode="lin" valueType="num">
                                      <p:cBhvr additive="base">
                                        <p:cTn id="18" dur="500" fill="hold"/>
                                        <p:tgtEl>
                                          <p:spTgt spid="2662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ppt_x"/>
                                          </p:val>
                                        </p:tav>
                                        <p:tav tm="100000">
                                          <p:val>
                                            <p:strVal val="#ppt_x"/>
                                          </p:val>
                                        </p:tav>
                                      </p:tavLst>
                                    </p:anim>
                                    <p:anim calcmode="lin" valueType="num">
                                      <p:cBhvr additive="base">
                                        <p:cTn id="2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circle(in)">
                                      <p:cBhvr>
                                        <p:cTn id="29" dur="2000"/>
                                        <p:tgtEl>
                                          <p:spTgt spid="24"/>
                                        </p:tgtEl>
                                      </p:cBhvr>
                                    </p:animEffect>
                                  </p:childTnLst>
                                </p:cTn>
                              </p:par>
                              <p:par>
                                <p:cTn id="30" presetID="6"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circle(in)">
                                      <p:cBhvr>
                                        <p:cTn id="32" dur="20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dissolve">
                                      <p:cBhvr>
                                        <p:cTn id="4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625" grpId="0" animBg="1"/>
      <p:bldP spid="26626" grpId="0" animBg="1"/>
      <p:bldP spid="36" grpId="0"/>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age Title"/>
          <p:cNvSpPr>
            <a:spLocks noGrp="1"/>
          </p:cNvSpPr>
          <p:nvPr>
            <p:ph type="title" idx="4294967295"/>
          </p:nvPr>
        </p:nvSpPr>
        <p:spPr>
          <a:xfrm>
            <a:off x="152400" y="127000"/>
            <a:ext cx="8229600" cy="639763"/>
          </a:xfrm>
        </p:spPr>
        <p:txBody>
          <a:bodyPr/>
          <a:lstStyle/>
          <a:p>
            <a:pPr algn="l"/>
            <a:r>
              <a:rPr lang="en-US" sz="3200" b="1" smtClean="0">
                <a:solidFill>
                  <a:schemeClr val="bg1"/>
                </a:solidFill>
                <a:ea typeface="ＭＳ Ｐゴシック" charset="-128"/>
              </a:rPr>
              <a:t>Summary</a:t>
            </a:r>
          </a:p>
        </p:txBody>
      </p:sp>
      <p:sp>
        <p:nvSpPr>
          <p:cNvPr id="24579"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49955E0A-51E8-4760-AA2F-827952AFB80A}" type="slidenum">
              <a:rPr lang="en-US" smtClean="0">
                <a:solidFill>
                  <a:schemeClr val="bg1"/>
                </a:solidFill>
              </a:rPr>
              <a:pPr eaLnBrk="1" hangingPunct="1"/>
              <a:t>22</a:t>
            </a:fld>
            <a:endParaRPr lang="en-US" smtClean="0">
              <a:solidFill>
                <a:schemeClr val="bg1"/>
              </a:solidFill>
            </a:endParaRPr>
          </a:p>
        </p:txBody>
      </p:sp>
      <p:sp>
        <p:nvSpPr>
          <p:cNvPr id="307" name="Agenda Link">
            <a:hlinkClick r:id="rId3" action="ppaction://hlinksldjump"/>
          </p:cNvPr>
          <p:cNvSpPr txBox="1"/>
          <p:nvPr/>
        </p:nvSpPr>
        <p:spPr>
          <a:xfrm>
            <a:off x="7696200" y="60198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7667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4583" name="Picture 7" descr="blu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4" name="Picture 8" descr="red.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5"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2" name="TextBox 11"/>
          <p:cNvSpPr txBox="1"/>
          <p:nvPr/>
        </p:nvSpPr>
        <p:spPr>
          <a:xfrm>
            <a:off x="457200" y="950893"/>
            <a:ext cx="7696200" cy="954107"/>
          </a:xfrm>
          <a:prstGeom prst="rect">
            <a:avLst/>
          </a:prstGeom>
          <a:noFill/>
        </p:spPr>
        <p:txBody>
          <a:bodyPr wrap="square" rtlCol="0">
            <a:spAutoFit/>
          </a:bodyPr>
          <a:lstStyle/>
          <a:p>
            <a:r>
              <a:rPr lang="en-US" sz="2800" dirty="0" smtClean="0">
                <a:latin typeface="+mn-lt"/>
              </a:rPr>
              <a:t>6a) Name two things that each pair of opposites have in common.</a:t>
            </a:r>
          </a:p>
        </p:txBody>
      </p:sp>
      <p:sp>
        <p:nvSpPr>
          <p:cNvPr id="15" name="TextBox 14"/>
          <p:cNvSpPr txBox="1"/>
          <p:nvPr/>
        </p:nvSpPr>
        <p:spPr>
          <a:xfrm>
            <a:off x="838200" y="2205335"/>
            <a:ext cx="7184303" cy="461665"/>
          </a:xfrm>
          <a:prstGeom prst="rect">
            <a:avLst/>
          </a:prstGeom>
          <a:noFill/>
        </p:spPr>
        <p:txBody>
          <a:bodyPr wrap="square" rtlCol="0">
            <a:spAutoFit/>
          </a:bodyPr>
          <a:lstStyle/>
          <a:p>
            <a:pPr marL="342900" indent="-342900">
              <a:buFont typeface="Arial"/>
              <a:buChar char="•"/>
            </a:pPr>
            <a:r>
              <a:rPr lang="en-US" sz="2400" dirty="0" smtClean="0">
                <a:solidFill>
                  <a:srgbClr val="00B0F0"/>
                </a:solidFill>
              </a:rPr>
              <a:t>They are both the same distance from zero!</a:t>
            </a:r>
            <a:endParaRPr lang="en-US" sz="2400" dirty="0">
              <a:solidFill>
                <a:srgbClr val="00B0F0"/>
              </a:solidFill>
            </a:endParaRPr>
          </a:p>
        </p:txBody>
      </p:sp>
      <p:sp>
        <p:nvSpPr>
          <p:cNvPr id="16" name="TextBox 15"/>
          <p:cNvSpPr txBox="1"/>
          <p:nvPr/>
        </p:nvSpPr>
        <p:spPr>
          <a:xfrm>
            <a:off x="838200" y="2891135"/>
            <a:ext cx="7315200" cy="461665"/>
          </a:xfrm>
          <a:prstGeom prst="rect">
            <a:avLst/>
          </a:prstGeom>
          <a:noFill/>
        </p:spPr>
        <p:txBody>
          <a:bodyPr wrap="square" rtlCol="0">
            <a:spAutoFit/>
          </a:bodyPr>
          <a:lstStyle/>
          <a:p>
            <a:pPr marL="342900" indent="-342900">
              <a:buFont typeface="Arial"/>
              <a:buChar char="•"/>
            </a:pPr>
            <a:r>
              <a:rPr lang="en-US" sz="2400" dirty="0" smtClean="0">
                <a:solidFill>
                  <a:srgbClr val="00B0F0"/>
                </a:solidFill>
              </a:rPr>
              <a:t>The negative ones are always to the left of zero!</a:t>
            </a:r>
            <a:endParaRPr lang="en-US" sz="2400" dirty="0">
              <a:solidFill>
                <a:srgbClr val="00B0F0"/>
              </a:solidFill>
            </a:endParaRPr>
          </a:p>
        </p:txBody>
      </p:sp>
      <p:sp>
        <p:nvSpPr>
          <p:cNvPr id="17" name="TextBox 16"/>
          <p:cNvSpPr txBox="1"/>
          <p:nvPr/>
        </p:nvSpPr>
        <p:spPr>
          <a:xfrm>
            <a:off x="838200" y="3576935"/>
            <a:ext cx="6629400" cy="461665"/>
          </a:xfrm>
          <a:prstGeom prst="rect">
            <a:avLst/>
          </a:prstGeom>
          <a:noFill/>
        </p:spPr>
        <p:txBody>
          <a:bodyPr wrap="square" rtlCol="0">
            <a:spAutoFit/>
          </a:bodyPr>
          <a:lstStyle/>
          <a:p>
            <a:pPr marL="342900" indent="-342900">
              <a:buFont typeface="Arial"/>
              <a:buChar char="•"/>
            </a:pPr>
            <a:r>
              <a:rPr lang="en-US" sz="2400" dirty="0" smtClean="0">
                <a:solidFill>
                  <a:srgbClr val="00B0F0"/>
                </a:solidFill>
              </a:rPr>
              <a:t>The positive ones are always to the right of zero!</a:t>
            </a:r>
            <a:endParaRPr lang="en-US" sz="2400" dirty="0">
              <a:solidFill>
                <a:srgbClr val="00B0F0"/>
              </a:solidFill>
            </a:endParaRPr>
          </a:p>
        </p:txBody>
      </p:sp>
      <p:sp>
        <p:nvSpPr>
          <p:cNvPr id="18" name="TextBox 17"/>
          <p:cNvSpPr txBox="1"/>
          <p:nvPr/>
        </p:nvSpPr>
        <p:spPr>
          <a:xfrm>
            <a:off x="838200" y="4262735"/>
            <a:ext cx="6096000" cy="461665"/>
          </a:xfrm>
          <a:prstGeom prst="rect">
            <a:avLst/>
          </a:prstGeom>
          <a:noFill/>
        </p:spPr>
        <p:txBody>
          <a:bodyPr wrap="square" rtlCol="0">
            <a:spAutoFit/>
          </a:bodyPr>
          <a:lstStyle/>
          <a:p>
            <a:pPr marL="342900" indent="-342900">
              <a:buFont typeface="Arial"/>
              <a:buChar char="•"/>
            </a:pPr>
            <a:r>
              <a:rPr lang="en-US" sz="2400" dirty="0" smtClean="0">
                <a:solidFill>
                  <a:srgbClr val="00B0F0"/>
                </a:solidFill>
              </a:rPr>
              <a:t>Did anyone come up with any others?</a:t>
            </a:r>
            <a:endParaRPr lang="en-US" sz="2400"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0-#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0-#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age Title"/>
          <p:cNvSpPr>
            <a:spLocks noGrp="1"/>
          </p:cNvSpPr>
          <p:nvPr>
            <p:ph type="title" idx="4294967295"/>
          </p:nvPr>
        </p:nvSpPr>
        <p:spPr>
          <a:xfrm>
            <a:off x="152400" y="127000"/>
            <a:ext cx="8229600" cy="639763"/>
          </a:xfrm>
        </p:spPr>
        <p:txBody>
          <a:bodyPr/>
          <a:lstStyle/>
          <a:p>
            <a:pPr algn="l"/>
            <a:r>
              <a:rPr lang="en-US" sz="3200" b="1" smtClean="0">
                <a:solidFill>
                  <a:schemeClr val="bg1"/>
                </a:solidFill>
                <a:ea typeface="ＭＳ Ｐゴシック" charset="-128"/>
              </a:rPr>
              <a:t>Summary</a:t>
            </a:r>
          </a:p>
        </p:txBody>
      </p:sp>
      <p:sp>
        <p:nvSpPr>
          <p:cNvPr id="24579"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49955E0A-51E8-4760-AA2F-827952AFB80A}" type="slidenum">
              <a:rPr lang="en-US" smtClean="0">
                <a:solidFill>
                  <a:schemeClr val="bg1"/>
                </a:solidFill>
              </a:rPr>
              <a:pPr eaLnBrk="1" hangingPunct="1"/>
              <a:t>23</a:t>
            </a:fld>
            <a:endParaRPr lang="en-US" smtClean="0">
              <a:solidFill>
                <a:schemeClr val="bg1"/>
              </a:solidFill>
            </a:endParaRPr>
          </a:p>
        </p:txBody>
      </p:sp>
      <p:sp>
        <p:nvSpPr>
          <p:cNvPr id="307" name="Agenda Link">
            <a:hlinkClick r:id="rId3" action="ppaction://hlinksldjump"/>
          </p:cNvPr>
          <p:cNvSpPr txBox="1"/>
          <p:nvPr/>
        </p:nvSpPr>
        <p:spPr>
          <a:xfrm>
            <a:off x="7696200" y="60198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4582" name="Group 5"/>
          <p:cNvGrpSpPr>
            <a:grpSpLocks/>
          </p:cNvGrpSpPr>
          <p:nvPr/>
        </p:nvGrpSpPr>
        <p:grpSpPr bwMode="auto">
          <a:xfrm>
            <a:off x="609600" y="6413500"/>
            <a:ext cx="7402513" cy="387350"/>
            <a:chOff x="609600" y="6414018"/>
            <a:chExt cx="7401771" cy="386725"/>
          </a:xfrm>
        </p:grpSpPr>
        <p:pic>
          <p:nvPicPr>
            <p:cNvPr id="24583" name="Picture 7" descr="blu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4" name="Picture 8" descr="red.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5"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5" name="TextBox 14"/>
          <p:cNvSpPr txBox="1"/>
          <p:nvPr/>
        </p:nvSpPr>
        <p:spPr>
          <a:xfrm>
            <a:off x="838200" y="2281535"/>
            <a:ext cx="7184303" cy="461665"/>
          </a:xfrm>
          <a:prstGeom prst="rect">
            <a:avLst/>
          </a:prstGeom>
          <a:noFill/>
        </p:spPr>
        <p:txBody>
          <a:bodyPr wrap="square" rtlCol="0">
            <a:spAutoFit/>
          </a:bodyPr>
          <a:lstStyle/>
          <a:p>
            <a:pPr marL="342900" indent="-342900">
              <a:buFont typeface="Arial"/>
              <a:buChar char="•"/>
            </a:pPr>
            <a:r>
              <a:rPr lang="en-US" sz="2400" dirty="0" smtClean="0">
                <a:solidFill>
                  <a:srgbClr val="00B0F0"/>
                </a:solidFill>
              </a:rPr>
              <a:t>They “have a position on the reverse side of zero.”</a:t>
            </a:r>
            <a:endParaRPr lang="en-US" sz="2400" dirty="0">
              <a:solidFill>
                <a:srgbClr val="00B0F0"/>
              </a:solidFill>
            </a:endParaRPr>
          </a:p>
        </p:txBody>
      </p:sp>
      <p:sp>
        <p:nvSpPr>
          <p:cNvPr id="16" name="TextBox 15"/>
          <p:cNvSpPr txBox="1"/>
          <p:nvPr/>
        </p:nvSpPr>
        <p:spPr>
          <a:xfrm>
            <a:off x="838200" y="3066871"/>
            <a:ext cx="6324600" cy="1200329"/>
          </a:xfrm>
          <a:prstGeom prst="rect">
            <a:avLst/>
          </a:prstGeom>
          <a:noFill/>
        </p:spPr>
        <p:txBody>
          <a:bodyPr wrap="square" rtlCol="0">
            <a:spAutoFit/>
          </a:bodyPr>
          <a:lstStyle/>
          <a:p>
            <a:pPr marL="342900" indent="-342900">
              <a:buFont typeface="Arial"/>
              <a:buChar char="•"/>
            </a:pPr>
            <a:r>
              <a:rPr lang="en-US" sz="2400" dirty="0" smtClean="0">
                <a:solidFill>
                  <a:srgbClr val="00B0F0"/>
                </a:solidFill>
              </a:rPr>
              <a:t>Remember the definition of opposite from earlier? – “</a:t>
            </a:r>
            <a:r>
              <a:rPr lang="en-US" sz="2400" dirty="0" smtClean="0"/>
              <a:t>Having a position on the reverse side of something or someone.”</a:t>
            </a:r>
            <a:endParaRPr lang="en-US" sz="2400" dirty="0">
              <a:solidFill>
                <a:srgbClr val="00B0F0"/>
              </a:solidFill>
            </a:endParaRPr>
          </a:p>
        </p:txBody>
      </p:sp>
      <p:sp>
        <p:nvSpPr>
          <p:cNvPr id="18" name="TextBox 17"/>
          <p:cNvSpPr txBox="1"/>
          <p:nvPr/>
        </p:nvSpPr>
        <p:spPr>
          <a:xfrm>
            <a:off x="838200" y="4567535"/>
            <a:ext cx="6858000" cy="461665"/>
          </a:xfrm>
          <a:prstGeom prst="rect">
            <a:avLst/>
          </a:prstGeom>
          <a:noFill/>
        </p:spPr>
        <p:txBody>
          <a:bodyPr wrap="square" rtlCol="0">
            <a:spAutoFit/>
          </a:bodyPr>
          <a:lstStyle/>
          <a:p>
            <a:pPr marL="342900" indent="-342900">
              <a:buFont typeface="Arial"/>
              <a:buChar char="•"/>
            </a:pPr>
            <a:r>
              <a:rPr lang="en-US" sz="2400" dirty="0" smtClean="0">
                <a:solidFill>
                  <a:srgbClr val="00B0F0"/>
                </a:solidFill>
              </a:rPr>
              <a:t>This is where the name opposite comes from!</a:t>
            </a:r>
            <a:endParaRPr lang="en-US" sz="2400" dirty="0">
              <a:solidFill>
                <a:srgbClr val="00B0F0"/>
              </a:solidFill>
            </a:endParaRPr>
          </a:p>
        </p:txBody>
      </p:sp>
      <p:pic>
        <p:nvPicPr>
          <p:cNvPr id="19" name="Picture 2" descr="http://www.clker.com/cliparts/6/3/1/d/1194994451442272258arrowheads.svg.med.png"/>
          <p:cNvPicPr>
            <a:picLocks noChangeAspect="1" noChangeArrowheads="1"/>
          </p:cNvPicPr>
          <p:nvPr/>
        </p:nvPicPr>
        <p:blipFill>
          <a:blip r:embed="rId7" cstate="print"/>
          <a:srcRect/>
          <a:stretch>
            <a:fillRect/>
          </a:stretch>
        </p:blipFill>
        <p:spPr bwMode="auto">
          <a:xfrm>
            <a:off x="6934200" y="2979738"/>
            <a:ext cx="1607132" cy="1516062"/>
          </a:xfrm>
          <a:prstGeom prst="rect">
            <a:avLst/>
          </a:prstGeom>
          <a:noFill/>
        </p:spPr>
      </p:pic>
      <p:sp>
        <p:nvSpPr>
          <p:cNvPr id="17" name="TextBox 16"/>
          <p:cNvSpPr txBox="1"/>
          <p:nvPr/>
        </p:nvSpPr>
        <p:spPr>
          <a:xfrm>
            <a:off x="457200" y="1027093"/>
            <a:ext cx="7772400" cy="954107"/>
          </a:xfrm>
          <a:prstGeom prst="rect">
            <a:avLst/>
          </a:prstGeom>
          <a:noFill/>
        </p:spPr>
        <p:txBody>
          <a:bodyPr wrap="square" rtlCol="0">
            <a:spAutoFit/>
          </a:bodyPr>
          <a:lstStyle/>
          <a:p>
            <a:r>
              <a:rPr lang="en-US" sz="2800" dirty="0" smtClean="0">
                <a:latin typeface="+mj-lt"/>
              </a:rPr>
              <a:t>6b) What do you notice about the length of the lines from each opposite to 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0-#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age Title"/>
          <p:cNvSpPr>
            <a:spLocks noGrp="1"/>
          </p:cNvSpPr>
          <p:nvPr>
            <p:ph type="title" idx="4294967295"/>
          </p:nvPr>
        </p:nvSpPr>
        <p:spPr>
          <a:xfrm>
            <a:off x="152400" y="127000"/>
            <a:ext cx="8229600" cy="639763"/>
          </a:xfrm>
        </p:spPr>
        <p:txBody>
          <a:bodyPr/>
          <a:lstStyle/>
          <a:p>
            <a:pPr algn="l"/>
            <a:r>
              <a:rPr lang="en-US" sz="3200" b="1" smtClean="0">
                <a:solidFill>
                  <a:schemeClr val="bg1"/>
                </a:solidFill>
                <a:ea typeface="ＭＳ Ｐゴシック" charset="-128"/>
              </a:rPr>
              <a:t>Summary</a:t>
            </a:r>
          </a:p>
        </p:txBody>
      </p:sp>
      <p:sp>
        <p:nvSpPr>
          <p:cNvPr id="24579"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49955E0A-51E8-4760-AA2F-827952AFB80A}" type="slidenum">
              <a:rPr lang="en-US" smtClean="0">
                <a:solidFill>
                  <a:schemeClr val="bg1"/>
                </a:solidFill>
              </a:rPr>
              <a:pPr eaLnBrk="1" hangingPunct="1"/>
              <a:t>24</a:t>
            </a:fld>
            <a:endParaRPr lang="en-US" smtClean="0">
              <a:solidFill>
                <a:schemeClr val="bg1"/>
              </a:solidFill>
            </a:endParaRPr>
          </a:p>
        </p:txBody>
      </p:sp>
      <p:sp>
        <p:nvSpPr>
          <p:cNvPr id="307" name="Agenda Link">
            <a:hlinkClick r:id="rId3" action="ppaction://hlinksldjump"/>
          </p:cNvPr>
          <p:cNvSpPr txBox="1"/>
          <p:nvPr/>
        </p:nvSpPr>
        <p:spPr>
          <a:xfrm>
            <a:off x="7696200" y="60198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4583" name="Picture 7" descr="blu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4" name="Picture 8" descr="red.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5"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5" name="TextBox 14"/>
          <p:cNvSpPr txBox="1"/>
          <p:nvPr/>
        </p:nvSpPr>
        <p:spPr>
          <a:xfrm>
            <a:off x="838200" y="3313836"/>
            <a:ext cx="7184303" cy="461665"/>
          </a:xfrm>
          <a:prstGeom prst="rect">
            <a:avLst/>
          </a:prstGeom>
          <a:noFill/>
        </p:spPr>
        <p:txBody>
          <a:bodyPr wrap="square" rtlCol="0">
            <a:spAutoFit/>
          </a:bodyPr>
          <a:lstStyle/>
          <a:p>
            <a:pPr marL="342900" indent="-342900">
              <a:buFont typeface="Arial"/>
              <a:buChar char="•"/>
            </a:pPr>
            <a:r>
              <a:rPr lang="en-US" sz="2400" dirty="0" smtClean="0">
                <a:solidFill>
                  <a:srgbClr val="00B0F0"/>
                </a:solidFill>
              </a:rPr>
              <a:t>Imagine a mirror right down the line at zero.</a:t>
            </a:r>
            <a:endParaRPr lang="en-US" sz="2400" dirty="0">
              <a:solidFill>
                <a:srgbClr val="00B0F0"/>
              </a:solidFill>
            </a:endParaRPr>
          </a:p>
        </p:txBody>
      </p:sp>
      <p:sp>
        <p:nvSpPr>
          <p:cNvPr id="16" name="TextBox 15"/>
          <p:cNvSpPr txBox="1"/>
          <p:nvPr/>
        </p:nvSpPr>
        <p:spPr>
          <a:xfrm>
            <a:off x="838199" y="3957935"/>
            <a:ext cx="7696201" cy="461665"/>
          </a:xfrm>
          <a:prstGeom prst="rect">
            <a:avLst/>
          </a:prstGeom>
          <a:noFill/>
        </p:spPr>
        <p:txBody>
          <a:bodyPr wrap="square" rtlCol="0">
            <a:spAutoFit/>
          </a:bodyPr>
          <a:lstStyle/>
          <a:p>
            <a:pPr marL="342900" indent="-342900">
              <a:buFont typeface="Arial"/>
              <a:buChar char="•"/>
            </a:pPr>
            <a:r>
              <a:rPr lang="en-US" sz="2400" dirty="0" smtClean="0">
                <a:solidFill>
                  <a:srgbClr val="00B0F0"/>
                </a:solidFill>
              </a:rPr>
              <a:t>Then, two opposites would be reflections of each other!</a:t>
            </a:r>
            <a:endParaRPr lang="en-US" sz="2400" dirty="0">
              <a:solidFill>
                <a:srgbClr val="00B0F0"/>
              </a:solidFill>
            </a:endParaRPr>
          </a:p>
        </p:txBody>
      </p:sp>
      <p:sp>
        <p:nvSpPr>
          <p:cNvPr id="18" name="TextBox 17"/>
          <p:cNvSpPr txBox="1"/>
          <p:nvPr/>
        </p:nvSpPr>
        <p:spPr>
          <a:xfrm>
            <a:off x="838200" y="4606498"/>
            <a:ext cx="6096000" cy="830997"/>
          </a:xfrm>
          <a:prstGeom prst="rect">
            <a:avLst/>
          </a:prstGeom>
          <a:noFill/>
        </p:spPr>
        <p:txBody>
          <a:bodyPr wrap="square" rtlCol="0">
            <a:spAutoFit/>
          </a:bodyPr>
          <a:lstStyle/>
          <a:p>
            <a:pPr marL="342900" indent="-342900">
              <a:buFont typeface="Arial"/>
              <a:buChar char="•"/>
            </a:pPr>
            <a:r>
              <a:rPr lang="en-US" sz="2400" dirty="0" smtClean="0">
                <a:solidFill>
                  <a:srgbClr val="00B0F0"/>
                </a:solidFill>
              </a:rPr>
              <a:t>In math language, we say that opposites are:</a:t>
            </a:r>
          </a:p>
          <a:p>
            <a:r>
              <a:rPr lang="en-US" sz="2400" dirty="0" smtClean="0">
                <a:solidFill>
                  <a:srgbClr val="00B0F0"/>
                </a:solidFill>
              </a:rPr>
              <a:t>     </a:t>
            </a:r>
            <a:r>
              <a:rPr lang="en-US" sz="2400" dirty="0" smtClean="0">
                <a:solidFill>
                  <a:srgbClr val="FF0000"/>
                </a:solidFill>
              </a:rPr>
              <a:t>Reflections about zero</a:t>
            </a:r>
            <a:r>
              <a:rPr lang="en-US" sz="2400" dirty="0" smtClean="0">
                <a:solidFill>
                  <a:srgbClr val="00B0F0"/>
                </a:solidFill>
              </a:rPr>
              <a:t>.</a:t>
            </a:r>
            <a:endParaRPr lang="en-US" sz="2400" dirty="0">
              <a:solidFill>
                <a:srgbClr val="00B0F0"/>
              </a:solidFill>
            </a:endParaRPr>
          </a:p>
        </p:txBody>
      </p:sp>
      <p:pic>
        <p:nvPicPr>
          <p:cNvPr id="17" name="Picture 16"/>
          <p:cNvPicPr/>
          <p:nvPr/>
        </p:nvPicPr>
        <p:blipFill>
          <a:blip r:embed="rId7" cstate="print"/>
          <a:srcRect l="3427" t="8122" r="16405" b="77046"/>
          <a:stretch>
            <a:fillRect/>
          </a:stretch>
        </p:blipFill>
        <p:spPr bwMode="auto">
          <a:xfrm>
            <a:off x="1295857" y="2094636"/>
            <a:ext cx="6095833" cy="1219200"/>
          </a:xfrm>
          <a:prstGeom prst="rect">
            <a:avLst/>
          </a:prstGeom>
          <a:noFill/>
          <a:ln w="9525">
            <a:noFill/>
            <a:miter lim="800000"/>
            <a:headEnd/>
            <a:tailEnd/>
          </a:ln>
        </p:spPr>
      </p:pic>
      <p:sp>
        <p:nvSpPr>
          <p:cNvPr id="21" name="Oval 2"/>
          <p:cNvSpPr>
            <a:spLocks noChangeArrowheads="1"/>
          </p:cNvSpPr>
          <p:nvPr/>
        </p:nvSpPr>
        <p:spPr bwMode="auto">
          <a:xfrm flipV="1">
            <a:off x="3124200" y="2462788"/>
            <a:ext cx="228600" cy="181124"/>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2" name="Straight Connector 21"/>
          <p:cNvCxnSpPr/>
          <p:nvPr/>
        </p:nvCxnSpPr>
        <p:spPr>
          <a:xfrm>
            <a:off x="4343774" y="2170836"/>
            <a:ext cx="0" cy="1029564"/>
          </a:xfrm>
          <a:prstGeom prst="line">
            <a:avLst/>
          </a:prstGeom>
          <a:ln w="76200">
            <a:prstDash val="sysDot"/>
          </a:ln>
        </p:spPr>
        <p:style>
          <a:lnRef idx="1">
            <a:schemeClr val="accent2"/>
          </a:lnRef>
          <a:fillRef idx="0">
            <a:schemeClr val="accent2"/>
          </a:fillRef>
          <a:effectRef idx="0">
            <a:schemeClr val="accent2"/>
          </a:effectRef>
          <a:fontRef idx="minor">
            <a:schemeClr val="tx1"/>
          </a:fontRef>
        </p:style>
      </p:cxnSp>
      <p:sp>
        <p:nvSpPr>
          <p:cNvPr id="19" name="Oval 2"/>
          <p:cNvSpPr>
            <a:spLocks noChangeArrowheads="1"/>
          </p:cNvSpPr>
          <p:nvPr/>
        </p:nvSpPr>
        <p:spPr bwMode="auto">
          <a:xfrm flipV="1">
            <a:off x="5257800" y="2462788"/>
            <a:ext cx="228600" cy="181124"/>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TextBox 19"/>
          <p:cNvSpPr txBox="1"/>
          <p:nvPr/>
        </p:nvSpPr>
        <p:spPr>
          <a:xfrm>
            <a:off x="457200" y="1027093"/>
            <a:ext cx="7772400" cy="954107"/>
          </a:xfrm>
          <a:prstGeom prst="rect">
            <a:avLst/>
          </a:prstGeom>
          <a:noFill/>
        </p:spPr>
        <p:txBody>
          <a:bodyPr wrap="square" rtlCol="0">
            <a:spAutoFit/>
          </a:bodyPr>
          <a:lstStyle/>
          <a:p>
            <a:r>
              <a:rPr lang="en-US" sz="2800" dirty="0" smtClean="0">
                <a:latin typeface="+mj-lt"/>
              </a:rPr>
              <a:t>6b) What do you notice about the length of the lines from each opposite to 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5" presetClass="path" presetSubtype="0" accel="50000" decel="50000" autoRev="1" fill="hold" grpId="1" nodeType="clickEffect">
                                  <p:stCondLst>
                                    <p:cond delay="0"/>
                                  </p:stCondLst>
                                  <p:childTnLst>
                                    <p:animMotion origin="layout" path="M 1.11111E-6 0.00347 L -0.14167 0.00347 " pathEditMode="relative" rAng="0" ptsTypes="AA">
                                      <p:cBhvr>
                                        <p:cTn id="34" dur="3000" fill="hold"/>
                                        <p:tgtEl>
                                          <p:spTgt spid="21"/>
                                        </p:tgtEl>
                                        <p:attrNameLst>
                                          <p:attrName>ppt_x</p:attrName>
                                          <p:attrName>ppt_y</p:attrName>
                                        </p:attrNameLst>
                                      </p:cBhvr>
                                      <p:rCtr x="-71" y="0"/>
                                    </p:animMotion>
                                  </p:childTnLst>
                                </p:cTn>
                              </p:par>
                              <p:par>
                                <p:cTn id="35" presetID="35" presetClass="path" presetSubtype="0" accel="50000" decel="50000" autoRev="1" fill="hold" grpId="1" nodeType="withEffect">
                                  <p:stCondLst>
                                    <p:cond delay="0"/>
                                  </p:stCondLst>
                                  <p:childTnLst>
                                    <p:animMotion origin="layout" path="M 3.33333E-6 2.10916E-6 L 0.15416 2.10916E-6 " pathEditMode="relative" rAng="0" ptsTypes="AA">
                                      <p:cBhvr>
                                        <p:cTn id="36" dur="3000" fill="hold"/>
                                        <p:tgtEl>
                                          <p:spTgt spid="19"/>
                                        </p:tgtEl>
                                        <p:attrNameLst>
                                          <p:attrName>ppt_x</p:attrName>
                                          <p:attrName>ppt_y</p:attrName>
                                        </p:attrNameLst>
                                      </p:cBhvr>
                                      <p:rCtr x="77" y="0"/>
                                    </p:animMotion>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21" grpId="0" animBg="1"/>
      <p:bldP spid="21" grpId="1" animBg="1"/>
      <p:bldP spid="19" grpId="0" animBg="1"/>
      <p:bldP spid="19"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age Title"/>
          <p:cNvSpPr>
            <a:spLocks noGrp="1"/>
          </p:cNvSpPr>
          <p:nvPr>
            <p:ph type="title" idx="4294967295"/>
          </p:nvPr>
        </p:nvSpPr>
        <p:spPr>
          <a:xfrm>
            <a:off x="152400" y="127000"/>
            <a:ext cx="8229600" cy="639763"/>
          </a:xfrm>
        </p:spPr>
        <p:txBody>
          <a:bodyPr/>
          <a:lstStyle/>
          <a:p>
            <a:pPr algn="l"/>
            <a:r>
              <a:rPr lang="en-US" sz="3200" b="1" smtClean="0">
                <a:solidFill>
                  <a:schemeClr val="bg1"/>
                </a:solidFill>
                <a:ea typeface="ＭＳ Ｐゴシック" charset="-128"/>
              </a:rPr>
              <a:t>Summary</a:t>
            </a:r>
          </a:p>
        </p:txBody>
      </p:sp>
      <p:sp>
        <p:nvSpPr>
          <p:cNvPr id="24579"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49955E0A-51E8-4760-AA2F-827952AFB80A}" type="slidenum">
              <a:rPr lang="en-US" smtClean="0">
                <a:solidFill>
                  <a:schemeClr val="bg1"/>
                </a:solidFill>
              </a:rPr>
              <a:pPr eaLnBrk="1" hangingPunct="1"/>
              <a:t>25</a:t>
            </a:fld>
            <a:endParaRPr lang="en-US" smtClean="0">
              <a:solidFill>
                <a:schemeClr val="bg1"/>
              </a:solidFill>
            </a:endParaRPr>
          </a:p>
        </p:txBody>
      </p:sp>
      <p:sp>
        <p:nvSpPr>
          <p:cNvPr id="307" name="Agenda Link">
            <a:hlinkClick r:id="rId3" action="ppaction://hlinksldjump"/>
          </p:cNvPr>
          <p:cNvSpPr txBox="1"/>
          <p:nvPr/>
        </p:nvSpPr>
        <p:spPr>
          <a:xfrm>
            <a:off x="7696200" y="60198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4583" name="Picture 7" descr="blu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4" name="Picture 8" descr="red.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5"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4" name="TextBox 13"/>
          <p:cNvSpPr txBox="1"/>
          <p:nvPr/>
        </p:nvSpPr>
        <p:spPr>
          <a:xfrm>
            <a:off x="381000" y="1076980"/>
            <a:ext cx="8458200" cy="523220"/>
          </a:xfrm>
          <a:prstGeom prst="rect">
            <a:avLst/>
          </a:prstGeom>
          <a:noFill/>
        </p:spPr>
        <p:txBody>
          <a:bodyPr wrap="square" rtlCol="0">
            <a:spAutoFit/>
          </a:bodyPr>
          <a:lstStyle/>
          <a:p>
            <a:r>
              <a:rPr lang="en-US" sz="2800" dirty="0" smtClean="0">
                <a:latin typeface="+mj-lt"/>
              </a:rPr>
              <a:t>6c) How are opposites and the additive identity related?</a:t>
            </a:r>
          </a:p>
        </p:txBody>
      </p:sp>
      <p:sp>
        <p:nvSpPr>
          <p:cNvPr id="15" name="TextBox 14"/>
          <p:cNvSpPr txBox="1"/>
          <p:nvPr/>
        </p:nvSpPr>
        <p:spPr>
          <a:xfrm>
            <a:off x="838200" y="2979003"/>
            <a:ext cx="7184303" cy="830997"/>
          </a:xfrm>
          <a:prstGeom prst="rect">
            <a:avLst/>
          </a:prstGeom>
          <a:noFill/>
        </p:spPr>
        <p:txBody>
          <a:bodyPr wrap="square" rtlCol="0">
            <a:spAutoFit/>
          </a:bodyPr>
          <a:lstStyle/>
          <a:p>
            <a:pPr marL="342900" indent="-342900">
              <a:buFont typeface="Arial"/>
              <a:buChar char="•"/>
            </a:pPr>
            <a:r>
              <a:rPr lang="en-US" sz="2400" dirty="0" smtClean="0">
                <a:solidFill>
                  <a:srgbClr val="00B0F0"/>
                </a:solidFill>
              </a:rPr>
              <a:t>Opposites are always the same distance from the additive identity, but on reverse sides.</a:t>
            </a:r>
            <a:endParaRPr lang="en-US" sz="2400" dirty="0">
              <a:solidFill>
                <a:srgbClr val="00B0F0"/>
              </a:solidFill>
            </a:endParaRPr>
          </a:p>
        </p:txBody>
      </p:sp>
      <p:sp>
        <p:nvSpPr>
          <p:cNvPr id="16" name="TextBox 15"/>
          <p:cNvSpPr txBox="1"/>
          <p:nvPr/>
        </p:nvSpPr>
        <p:spPr>
          <a:xfrm>
            <a:off x="838200" y="3957935"/>
            <a:ext cx="7696200" cy="461665"/>
          </a:xfrm>
          <a:prstGeom prst="rect">
            <a:avLst/>
          </a:prstGeom>
          <a:noFill/>
        </p:spPr>
        <p:txBody>
          <a:bodyPr wrap="square" rtlCol="0">
            <a:spAutoFit/>
          </a:bodyPr>
          <a:lstStyle/>
          <a:p>
            <a:pPr marL="342900" indent="-342900">
              <a:buFont typeface="Arial"/>
              <a:buChar char="•"/>
            </a:pPr>
            <a:r>
              <a:rPr lang="en-US" sz="2400" dirty="0" smtClean="0">
                <a:solidFill>
                  <a:srgbClr val="00B0F0"/>
                </a:solidFill>
              </a:rPr>
              <a:t>Additive opposites add up to the additive identity.</a:t>
            </a:r>
            <a:endParaRPr lang="en-US" sz="2400" dirty="0">
              <a:solidFill>
                <a:srgbClr val="00B0F0"/>
              </a:solidFill>
            </a:endParaRPr>
          </a:p>
        </p:txBody>
      </p:sp>
      <p:sp>
        <p:nvSpPr>
          <p:cNvPr id="17" name="TextBox 16"/>
          <p:cNvSpPr txBox="1"/>
          <p:nvPr/>
        </p:nvSpPr>
        <p:spPr>
          <a:xfrm>
            <a:off x="838200" y="4648200"/>
            <a:ext cx="7184303" cy="461665"/>
          </a:xfrm>
          <a:prstGeom prst="rect">
            <a:avLst/>
          </a:prstGeom>
          <a:noFill/>
        </p:spPr>
        <p:txBody>
          <a:bodyPr wrap="square" rtlCol="0">
            <a:spAutoFit/>
          </a:bodyPr>
          <a:lstStyle/>
          <a:p>
            <a:pPr marL="342900" indent="-342900">
              <a:buFont typeface="Arial"/>
              <a:buChar char="•"/>
            </a:pPr>
            <a:r>
              <a:rPr lang="en-US" sz="2400" dirty="0" smtClean="0">
                <a:solidFill>
                  <a:srgbClr val="FF0000"/>
                </a:solidFill>
              </a:rPr>
              <a:t>For any number a, a + (-a) = 0</a:t>
            </a:r>
            <a:endParaRPr lang="en-US" sz="2400" dirty="0">
              <a:solidFill>
                <a:srgbClr val="FF0000"/>
              </a:solidFill>
            </a:endParaRPr>
          </a:p>
        </p:txBody>
      </p:sp>
      <p:pic>
        <p:nvPicPr>
          <p:cNvPr id="18" name="Picture 17"/>
          <p:cNvPicPr/>
          <p:nvPr/>
        </p:nvPicPr>
        <p:blipFill>
          <a:blip r:embed="rId7" cstate="print"/>
          <a:srcRect l="3427" t="8122" r="16405" b="77046"/>
          <a:stretch>
            <a:fillRect/>
          </a:stretch>
        </p:blipFill>
        <p:spPr bwMode="auto">
          <a:xfrm>
            <a:off x="1295857" y="1853188"/>
            <a:ext cx="6095833" cy="1219200"/>
          </a:xfrm>
          <a:prstGeom prst="rect">
            <a:avLst/>
          </a:prstGeom>
          <a:noFill/>
          <a:ln w="9525">
            <a:noFill/>
            <a:miter lim="800000"/>
            <a:headEnd/>
            <a:tailEnd/>
          </a:ln>
        </p:spPr>
      </p:pic>
      <p:sp>
        <p:nvSpPr>
          <p:cNvPr id="19" name="Oval 2"/>
          <p:cNvSpPr>
            <a:spLocks noChangeArrowheads="1"/>
          </p:cNvSpPr>
          <p:nvPr/>
        </p:nvSpPr>
        <p:spPr bwMode="auto">
          <a:xfrm flipV="1">
            <a:off x="3124200" y="2221340"/>
            <a:ext cx="228600" cy="181124"/>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0" name="Straight Connector 19"/>
          <p:cNvCxnSpPr/>
          <p:nvPr/>
        </p:nvCxnSpPr>
        <p:spPr>
          <a:xfrm>
            <a:off x="4343774" y="1853188"/>
            <a:ext cx="0" cy="1029564"/>
          </a:xfrm>
          <a:prstGeom prst="line">
            <a:avLst/>
          </a:prstGeom>
          <a:ln w="76200">
            <a:prstDash val="sysDot"/>
          </a:ln>
        </p:spPr>
        <p:style>
          <a:lnRef idx="1">
            <a:schemeClr val="accent2"/>
          </a:lnRef>
          <a:fillRef idx="0">
            <a:schemeClr val="accent2"/>
          </a:fillRef>
          <a:effectRef idx="0">
            <a:schemeClr val="accent2"/>
          </a:effectRef>
          <a:fontRef idx="minor">
            <a:schemeClr val="tx1"/>
          </a:fontRef>
        </p:style>
      </p:cxnSp>
      <p:sp>
        <p:nvSpPr>
          <p:cNvPr id="21" name="Oval 2"/>
          <p:cNvSpPr>
            <a:spLocks noChangeArrowheads="1"/>
          </p:cNvSpPr>
          <p:nvPr/>
        </p:nvSpPr>
        <p:spPr bwMode="auto">
          <a:xfrm flipV="1">
            <a:off x="5257800" y="2221340"/>
            <a:ext cx="228600" cy="181124"/>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TextBox 22"/>
          <p:cNvSpPr txBox="1"/>
          <p:nvPr/>
        </p:nvSpPr>
        <p:spPr>
          <a:xfrm>
            <a:off x="5257800" y="4482644"/>
            <a:ext cx="3810000" cy="707886"/>
          </a:xfrm>
          <a:prstGeom prst="rect">
            <a:avLst/>
          </a:prstGeom>
          <a:noFill/>
        </p:spPr>
        <p:txBody>
          <a:bodyPr wrap="square" rtlCol="0">
            <a:spAutoFit/>
          </a:bodyPr>
          <a:lstStyle/>
          <a:p>
            <a:r>
              <a:rPr lang="en-US" sz="4000" dirty="0" smtClean="0"/>
              <a:t>5 +(-5)=</a:t>
            </a:r>
            <a:endParaRPr lang="en-US" sz="4000" dirty="0"/>
          </a:p>
        </p:txBody>
      </p:sp>
      <p:sp>
        <p:nvSpPr>
          <p:cNvPr id="24" name="TextBox 23"/>
          <p:cNvSpPr txBox="1"/>
          <p:nvPr/>
        </p:nvSpPr>
        <p:spPr>
          <a:xfrm>
            <a:off x="7086974" y="4359533"/>
            <a:ext cx="609226" cy="923330"/>
          </a:xfrm>
          <a:prstGeom prst="rect">
            <a:avLst/>
          </a:prstGeom>
          <a:noFill/>
        </p:spPr>
        <p:txBody>
          <a:bodyPr wrap="square" rtlCol="0">
            <a:spAutoFit/>
          </a:bodyPr>
          <a:lstStyle/>
          <a:p>
            <a:r>
              <a:rPr lang="en-US" sz="5400" dirty="0" smtClean="0"/>
              <a:t>0</a:t>
            </a:r>
            <a:endParaRPr lang="en-US"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autoRev="1" fill="hold" grpId="1" nodeType="clickEffect">
                                  <p:stCondLst>
                                    <p:cond delay="0"/>
                                  </p:stCondLst>
                                  <p:childTnLst>
                                    <p:animMotion origin="layout" path="M 1.11111E-6 0.00347 L -0.14167 0.00347 " pathEditMode="relative" rAng="0" ptsTypes="AA">
                                      <p:cBhvr>
                                        <p:cTn id="22" dur="3000" fill="hold"/>
                                        <p:tgtEl>
                                          <p:spTgt spid="19"/>
                                        </p:tgtEl>
                                        <p:attrNameLst>
                                          <p:attrName>ppt_x</p:attrName>
                                          <p:attrName>ppt_y</p:attrName>
                                        </p:attrNameLst>
                                      </p:cBhvr>
                                      <p:rCtr x="-71" y="0"/>
                                    </p:animMotion>
                                  </p:childTnLst>
                                </p:cTn>
                              </p:par>
                              <p:par>
                                <p:cTn id="23" presetID="35" presetClass="path" presetSubtype="0" accel="50000" decel="50000" autoRev="1" fill="hold" grpId="1" nodeType="withEffect">
                                  <p:stCondLst>
                                    <p:cond delay="0"/>
                                  </p:stCondLst>
                                  <p:childTnLst>
                                    <p:animMotion origin="layout" path="M 3.33333E-6 2.10916E-6 L 0.15416 2.10916E-6 " pathEditMode="relative" rAng="0" ptsTypes="AA">
                                      <p:cBhvr>
                                        <p:cTn id="24" dur="3000" fill="hold"/>
                                        <p:tgtEl>
                                          <p:spTgt spid="21"/>
                                        </p:tgtEl>
                                        <p:attrNameLst>
                                          <p:attrName>ppt_x</p:attrName>
                                          <p:attrName>ppt_y</p:attrName>
                                        </p:attrNameLst>
                                      </p:cBhvr>
                                      <p:rCtr x="77" y="0"/>
                                    </p:animMotion>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0-#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dissolv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ppt_x"/>
                                          </p:val>
                                        </p:tav>
                                        <p:tav tm="100000">
                                          <p:val>
                                            <p:strVal val="#ppt_x"/>
                                          </p:val>
                                        </p:tav>
                                      </p:tavLst>
                                    </p:anim>
                                    <p:anim calcmode="lin" valueType="num">
                                      <p:cBhvr additive="base">
                                        <p:cTn id="4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6" presetClass="entr" presetSubtype="0" fill="hold" grpId="0" nodeType="clickEffect">
                                  <p:stCondLst>
                                    <p:cond delay="0"/>
                                  </p:stCondLst>
                                  <p:iterate type="lt">
                                    <p:tmPct val="10000"/>
                                  </p:iterate>
                                  <p:childTnLst>
                                    <p:set>
                                      <p:cBhvr>
                                        <p:cTn id="45" dur="1" fill="hold">
                                          <p:stCondLst>
                                            <p:cond delay="0"/>
                                          </p:stCondLst>
                                        </p:cTn>
                                        <p:tgtEl>
                                          <p:spTgt spid="23"/>
                                        </p:tgtEl>
                                        <p:attrNameLst>
                                          <p:attrName>style.visibility</p:attrName>
                                        </p:attrNameLst>
                                      </p:cBhvr>
                                      <p:to>
                                        <p:strVal val="visible"/>
                                      </p:to>
                                    </p:set>
                                    <p:anim by="(-#ppt_w*2)" calcmode="lin" valueType="num">
                                      <p:cBhvr rctx="PPT">
                                        <p:cTn id="46" dur="500" autoRev="1" fill="hold">
                                          <p:stCondLst>
                                            <p:cond delay="0"/>
                                          </p:stCondLst>
                                        </p:cTn>
                                        <p:tgtEl>
                                          <p:spTgt spid="23"/>
                                        </p:tgtEl>
                                        <p:attrNameLst>
                                          <p:attrName>ppt_w</p:attrName>
                                        </p:attrNameLst>
                                      </p:cBhvr>
                                    </p:anim>
                                    <p:anim by="(#ppt_w*0.50)" calcmode="lin" valueType="num">
                                      <p:cBhvr>
                                        <p:cTn id="47" dur="500" decel="50000" autoRev="1" fill="hold">
                                          <p:stCondLst>
                                            <p:cond delay="0"/>
                                          </p:stCondLst>
                                        </p:cTn>
                                        <p:tgtEl>
                                          <p:spTgt spid="23"/>
                                        </p:tgtEl>
                                        <p:attrNameLst>
                                          <p:attrName>ppt_x</p:attrName>
                                        </p:attrNameLst>
                                      </p:cBhvr>
                                    </p:anim>
                                    <p:anim from="(-#ppt_h/2)" to="(#ppt_y)" calcmode="lin" valueType="num">
                                      <p:cBhvr>
                                        <p:cTn id="48" dur="1000" fill="hold">
                                          <p:stCondLst>
                                            <p:cond delay="0"/>
                                          </p:stCondLst>
                                        </p:cTn>
                                        <p:tgtEl>
                                          <p:spTgt spid="23"/>
                                        </p:tgtEl>
                                        <p:attrNameLst>
                                          <p:attrName>ppt_y</p:attrName>
                                        </p:attrNameLst>
                                      </p:cBhvr>
                                    </p:anim>
                                    <p:animRot by="21600000">
                                      <p:cBhvr>
                                        <p:cTn id="49" dur="1000" fill="hold">
                                          <p:stCondLst>
                                            <p:cond delay="0"/>
                                          </p:stCondLst>
                                        </p:cTn>
                                        <p:tgtEl>
                                          <p:spTgt spid="23"/>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56" presetClass="entr" presetSubtype="0" fill="hold" grpId="0" nodeType="clickEffect">
                                  <p:stCondLst>
                                    <p:cond delay="0"/>
                                  </p:stCondLst>
                                  <p:iterate type="lt">
                                    <p:tmPct val="10000"/>
                                  </p:iterate>
                                  <p:childTnLst>
                                    <p:set>
                                      <p:cBhvr>
                                        <p:cTn id="53" dur="1" fill="hold">
                                          <p:stCondLst>
                                            <p:cond delay="0"/>
                                          </p:stCondLst>
                                        </p:cTn>
                                        <p:tgtEl>
                                          <p:spTgt spid="24"/>
                                        </p:tgtEl>
                                        <p:attrNameLst>
                                          <p:attrName>style.visibility</p:attrName>
                                        </p:attrNameLst>
                                      </p:cBhvr>
                                      <p:to>
                                        <p:strVal val="visible"/>
                                      </p:to>
                                    </p:set>
                                    <p:anim by="(-#ppt_w*2)" calcmode="lin" valueType="num">
                                      <p:cBhvr rctx="PPT">
                                        <p:cTn id="54" dur="1000" autoRev="1" fill="hold">
                                          <p:stCondLst>
                                            <p:cond delay="0"/>
                                          </p:stCondLst>
                                        </p:cTn>
                                        <p:tgtEl>
                                          <p:spTgt spid="24"/>
                                        </p:tgtEl>
                                        <p:attrNameLst>
                                          <p:attrName>ppt_w</p:attrName>
                                        </p:attrNameLst>
                                      </p:cBhvr>
                                    </p:anim>
                                    <p:anim by="(#ppt_w*0.50)" calcmode="lin" valueType="num">
                                      <p:cBhvr>
                                        <p:cTn id="55" dur="1000" decel="50000" autoRev="1" fill="hold">
                                          <p:stCondLst>
                                            <p:cond delay="0"/>
                                          </p:stCondLst>
                                        </p:cTn>
                                        <p:tgtEl>
                                          <p:spTgt spid="24"/>
                                        </p:tgtEl>
                                        <p:attrNameLst>
                                          <p:attrName>ppt_x</p:attrName>
                                        </p:attrNameLst>
                                      </p:cBhvr>
                                    </p:anim>
                                    <p:anim from="(-#ppt_h/2)" to="(#ppt_y)" calcmode="lin" valueType="num">
                                      <p:cBhvr>
                                        <p:cTn id="56" dur="2000" fill="hold">
                                          <p:stCondLst>
                                            <p:cond delay="0"/>
                                          </p:stCondLst>
                                        </p:cTn>
                                        <p:tgtEl>
                                          <p:spTgt spid="24"/>
                                        </p:tgtEl>
                                        <p:attrNameLst>
                                          <p:attrName>ppt_y</p:attrName>
                                        </p:attrNameLst>
                                      </p:cBhvr>
                                    </p:anim>
                                    <p:animRot by="21600000">
                                      <p:cBhvr>
                                        <p:cTn id="57" dur="2000"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9" grpId="0" animBg="1"/>
      <p:bldP spid="19" grpId="1" animBg="1"/>
      <p:bldP spid="21" grpId="0" animBg="1"/>
      <p:bldP spid="21" grpId="1" animBg="1"/>
      <p:bldP spid="23"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age Title"/>
          <p:cNvSpPr>
            <a:spLocks noGrp="1"/>
          </p:cNvSpPr>
          <p:nvPr>
            <p:ph type="title" idx="4294967295"/>
          </p:nvPr>
        </p:nvSpPr>
        <p:spPr>
          <a:xfrm>
            <a:off x="152400" y="127000"/>
            <a:ext cx="8991600" cy="635000"/>
          </a:xfrm>
        </p:spPr>
        <p:txBody>
          <a:bodyPr/>
          <a:lstStyle/>
          <a:p>
            <a:pPr algn="l"/>
            <a:r>
              <a:rPr lang="en-US" sz="3000" b="1" dirty="0" smtClean="0">
                <a:solidFill>
                  <a:schemeClr val="bg1"/>
                </a:solidFill>
                <a:ea typeface="ＭＳ Ｐゴシック" charset="-128"/>
              </a:rPr>
              <a:t>Practice</a:t>
            </a:r>
          </a:p>
        </p:txBody>
      </p:sp>
      <p:sp>
        <p:nvSpPr>
          <p:cNvPr id="25603"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66824E38-3C80-4DC1-BDD8-801A10F0B26A}" type="slidenum">
              <a:rPr lang="en-US" smtClean="0">
                <a:solidFill>
                  <a:schemeClr val="bg1"/>
                </a:solidFill>
              </a:rPr>
              <a:pPr eaLnBrk="1" hangingPunct="1"/>
              <a:t>26</a:t>
            </a:fld>
            <a:endParaRPr lang="en-US" smtClean="0">
              <a:solidFill>
                <a:schemeClr val="bg1"/>
              </a:solidFill>
            </a:endParaRPr>
          </a:p>
        </p:txBody>
      </p:sp>
      <p:sp>
        <p:nvSpPr>
          <p:cNvPr id="8" name="Agenda Link">
            <a:hlinkClick r:id="rId3" action="ppaction://hlinksldjump"/>
          </p:cNvPr>
          <p:cNvSpPr txBox="1"/>
          <p:nvPr/>
        </p:nvSpPr>
        <p:spPr>
          <a:xfrm>
            <a:off x="7696200" y="60198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5606" name="Group 5"/>
          <p:cNvGrpSpPr>
            <a:grpSpLocks/>
          </p:cNvGrpSpPr>
          <p:nvPr/>
        </p:nvGrpSpPr>
        <p:grpSpPr bwMode="auto">
          <a:xfrm>
            <a:off x="609600" y="6413500"/>
            <a:ext cx="7402513" cy="387350"/>
            <a:chOff x="609600" y="6414018"/>
            <a:chExt cx="7401771" cy="386725"/>
          </a:xfrm>
        </p:grpSpPr>
        <p:pic>
          <p:nvPicPr>
            <p:cNvPr id="25607" name="Picture 8" descr="blu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8" name="Picture 9" descr="red.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9" name="Picture 10"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2" name="TextBox 11"/>
          <p:cNvSpPr txBox="1"/>
          <p:nvPr/>
        </p:nvSpPr>
        <p:spPr>
          <a:xfrm>
            <a:off x="609600" y="1143000"/>
            <a:ext cx="7412903" cy="3693319"/>
          </a:xfrm>
          <a:prstGeom prst="rect">
            <a:avLst/>
          </a:prstGeom>
          <a:noFill/>
        </p:spPr>
        <p:txBody>
          <a:bodyPr wrap="square" rtlCol="0">
            <a:spAutoFit/>
          </a:bodyPr>
          <a:lstStyle/>
          <a:p>
            <a:r>
              <a:rPr lang="en-US" dirty="0" smtClean="0"/>
              <a:t>1. Identify the additive opposite of the number, and then plot them both on a number line:</a:t>
            </a:r>
          </a:p>
          <a:p>
            <a:endParaRPr lang="en-US" dirty="0" smtClean="0"/>
          </a:p>
          <a:p>
            <a:r>
              <a:rPr lang="en-US" dirty="0" smtClean="0"/>
              <a:t>a)   9 and  _____</a:t>
            </a:r>
          </a:p>
          <a:p>
            <a:r>
              <a:rPr lang="en-US" dirty="0" smtClean="0"/>
              <a:t> </a:t>
            </a:r>
          </a:p>
          <a:p>
            <a:r>
              <a:rPr lang="en-US" dirty="0" smtClean="0"/>
              <a:t> </a:t>
            </a:r>
          </a:p>
          <a:p>
            <a:r>
              <a:rPr lang="en-US" dirty="0" smtClean="0"/>
              <a:t> </a:t>
            </a:r>
          </a:p>
          <a:p>
            <a:r>
              <a:rPr lang="en-US" dirty="0" smtClean="0"/>
              <a:t>b)   -7.5 and _____</a:t>
            </a:r>
          </a:p>
          <a:p>
            <a:r>
              <a:rPr lang="en-US" dirty="0" smtClean="0"/>
              <a:t> </a:t>
            </a:r>
          </a:p>
          <a:p>
            <a:r>
              <a:rPr lang="en-US" dirty="0" smtClean="0"/>
              <a:t> </a:t>
            </a:r>
          </a:p>
          <a:p>
            <a:r>
              <a:rPr lang="en-US" dirty="0" smtClean="0"/>
              <a:t> </a:t>
            </a:r>
          </a:p>
          <a:p>
            <a:r>
              <a:rPr lang="en-US" dirty="0" smtClean="0"/>
              <a:t>c)   4.25 and ____</a:t>
            </a:r>
          </a:p>
          <a:p>
            <a:endParaRPr lang="en-US" dirty="0"/>
          </a:p>
        </p:txBody>
      </p:sp>
      <p:pic>
        <p:nvPicPr>
          <p:cNvPr id="16" name="Picture 15"/>
          <p:cNvPicPr/>
          <p:nvPr/>
        </p:nvPicPr>
        <p:blipFill>
          <a:blip r:embed="rId7" cstate="print"/>
          <a:srcRect l="3427" t="8122" r="16405" b="77046"/>
          <a:stretch>
            <a:fillRect/>
          </a:stretch>
        </p:blipFill>
        <p:spPr bwMode="auto">
          <a:xfrm>
            <a:off x="2613727" y="3733800"/>
            <a:ext cx="6098472" cy="1295400"/>
          </a:xfrm>
          <a:prstGeom prst="rect">
            <a:avLst/>
          </a:prstGeom>
          <a:noFill/>
          <a:ln w="9525">
            <a:noFill/>
            <a:miter lim="800000"/>
            <a:headEnd/>
            <a:tailEnd/>
          </a:ln>
        </p:spPr>
      </p:pic>
      <p:pic>
        <p:nvPicPr>
          <p:cNvPr id="17" name="Picture 16"/>
          <p:cNvPicPr/>
          <p:nvPr/>
        </p:nvPicPr>
        <p:blipFill>
          <a:blip r:embed="rId7" cstate="print"/>
          <a:srcRect l="3427" t="8122" r="16405" b="77046"/>
          <a:stretch>
            <a:fillRect/>
          </a:stretch>
        </p:blipFill>
        <p:spPr bwMode="auto">
          <a:xfrm>
            <a:off x="2616366" y="2819400"/>
            <a:ext cx="6095833" cy="1115352"/>
          </a:xfrm>
          <a:prstGeom prst="rect">
            <a:avLst/>
          </a:prstGeom>
          <a:noFill/>
          <a:ln w="9525">
            <a:noFill/>
            <a:miter lim="800000"/>
            <a:headEnd/>
            <a:tailEnd/>
          </a:ln>
        </p:spPr>
      </p:pic>
      <p:pic>
        <p:nvPicPr>
          <p:cNvPr id="18" name="Picture 17"/>
          <p:cNvPicPr/>
          <p:nvPr/>
        </p:nvPicPr>
        <p:blipFill>
          <a:blip r:embed="rId7" cstate="print"/>
          <a:srcRect l="3427" t="8122" r="16405" b="77046"/>
          <a:stretch>
            <a:fillRect/>
          </a:stretch>
        </p:blipFill>
        <p:spPr bwMode="auto">
          <a:xfrm>
            <a:off x="2616366" y="1600200"/>
            <a:ext cx="6095833" cy="1219200"/>
          </a:xfrm>
          <a:prstGeom prst="rect">
            <a:avLst/>
          </a:prstGeom>
          <a:noFill/>
          <a:ln w="9525">
            <a:noFill/>
            <a:miter lim="800000"/>
            <a:headEnd/>
            <a:tailEnd/>
          </a:ln>
        </p:spPr>
      </p:pic>
      <p:sp>
        <p:nvSpPr>
          <p:cNvPr id="19" name="TextBox 18"/>
          <p:cNvSpPr txBox="1"/>
          <p:nvPr/>
        </p:nvSpPr>
        <p:spPr>
          <a:xfrm>
            <a:off x="1676400" y="1831033"/>
            <a:ext cx="533400" cy="461665"/>
          </a:xfrm>
          <a:prstGeom prst="rect">
            <a:avLst/>
          </a:prstGeom>
          <a:noFill/>
        </p:spPr>
        <p:txBody>
          <a:bodyPr wrap="square" rtlCol="0">
            <a:spAutoFit/>
          </a:bodyPr>
          <a:lstStyle/>
          <a:p>
            <a:r>
              <a:rPr lang="en-US" sz="2400" dirty="0" smtClean="0">
                <a:solidFill>
                  <a:srgbClr val="FF0000"/>
                </a:solidFill>
              </a:rPr>
              <a:t>-9</a:t>
            </a:r>
            <a:endParaRPr lang="en-US" sz="2400" dirty="0">
              <a:solidFill>
                <a:srgbClr val="FF0000"/>
              </a:solidFill>
            </a:endParaRPr>
          </a:p>
        </p:txBody>
      </p:sp>
      <p:sp>
        <p:nvSpPr>
          <p:cNvPr id="20" name="TextBox 19"/>
          <p:cNvSpPr txBox="1"/>
          <p:nvPr/>
        </p:nvSpPr>
        <p:spPr>
          <a:xfrm>
            <a:off x="1816017" y="2967335"/>
            <a:ext cx="787566" cy="461665"/>
          </a:xfrm>
          <a:prstGeom prst="rect">
            <a:avLst/>
          </a:prstGeom>
          <a:noFill/>
        </p:spPr>
        <p:txBody>
          <a:bodyPr wrap="square" rtlCol="0">
            <a:spAutoFit/>
          </a:bodyPr>
          <a:lstStyle/>
          <a:p>
            <a:r>
              <a:rPr lang="en-US" sz="2400" dirty="0" smtClean="0">
                <a:solidFill>
                  <a:srgbClr val="FF0000"/>
                </a:solidFill>
              </a:rPr>
              <a:t>7.5</a:t>
            </a:r>
            <a:endParaRPr lang="en-US" sz="2400" dirty="0">
              <a:solidFill>
                <a:srgbClr val="FF0000"/>
              </a:solidFill>
            </a:endParaRPr>
          </a:p>
        </p:txBody>
      </p:sp>
      <p:sp>
        <p:nvSpPr>
          <p:cNvPr id="21" name="TextBox 20"/>
          <p:cNvSpPr txBox="1"/>
          <p:nvPr/>
        </p:nvSpPr>
        <p:spPr>
          <a:xfrm>
            <a:off x="1816016" y="4034135"/>
            <a:ext cx="1003383" cy="461665"/>
          </a:xfrm>
          <a:prstGeom prst="rect">
            <a:avLst/>
          </a:prstGeom>
          <a:noFill/>
        </p:spPr>
        <p:txBody>
          <a:bodyPr wrap="square" rtlCol="0">
            <a:spAutoFit/>
          </a:bodyPr>
          <a:lstStyle/>
          <a:p>
            <a:r>
              <a:rPr lang="en-US" sz="2400" dirty="0" smtClean="0">
                <a:solidFill>
                  <a:srgbClr val="FF0000"/>
                </a:solidFill>
              </a:rPr>
              <a:t>-4.25</a:t>
            </a:r>
            <a:endParaRPr lang="en-US" sz="2400" dirty="0">
              <a:solidFill>
                <a:srgbClr val="FF0000"/>
              </a:solidFill>
            </a:endParaRPr>
          </a:p>
        </p:txBody>
      </p:sp>
      <p:sp>
        <p:nvSpPr>
          <p:cNvPr id="22531" name="Oval 3"/>
          <p:cNvSpPr>
            <a:spLocks noChangeArrowheads="1"/>
          </p:cNvSpPr>
          <p:nvPr/>
        </p:nvSpPr>
        <p:spPr bwMode="auto">
          <a:xfrm flipV="1">
            <a:off x="6688138" y="4162274"/>
            <a:ext cx="246062" cy="181125"/>
          </a:xfrm>
          <a:prstGeom prst="ellipse">
            <a:avLst/>
          </a:pr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Oval 2"/>
          <p:cNvSpPr>
            <a:spLocks noChangeArrowheads="1"/>
          </p:cNvSpPr>
          <p:nvPr/>
        </p:nvSpPr>
        <p:spPr bwMode="auto">
          <a:xfrm flipV="1">
            <a:off x="3200400" y="1981200"/>
            <a:ext cx="228600" cy="181124"/>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Oval 2"/>
          <p:cNvSpPr>
            <a:spLocks noChangeArrowheads="1"/>
          </p:cNvSpPr>
          <p:nvPr/>
        </p:nvSpPr>
        <p:spPr bwMode="auto">
          <a:xfrm flipV="1">
            <a:off x="4419600" y="4162276"/>
            <a:ext cx="228600" cy="181124"/>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Oval 2"/>
          <p:cNvSpPr>
            <a:spLocks noChangeArrowheads="1"/>
          </p:cNvSpPr>
          <p:nvPr/>
        </p:nvSpPr>
        <p:spPr bwMode="auto">
          <a:xfrm flipV="1">
            <a:off x="7543800" y="3187552"/>
            <a:ext cx="228600" cy="181124"/>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Oval 3"/>
          <p:cNvSpPr>
            <a:spLocks noChangeArrowheads="1"/>
          </p:cNvSpPr>
          <p:nvPr/>
        </p:nvSpPr>
        <p:spPr bwMode="auto">
          <a:xfrm flipV="1">
            <a:off x="3581400" y="3171675"/>
            <a:ext cx="246062" cy="181125"/>
          </a:xfrm>
          <a:prstGeom prst="ellipse">
            <a:avLst/>
          </a:pr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Oval 3"/>
          <p:cNvSpPr>
            <a:spLocks noChangeArrowheads="1"/>
          </p:cNvSpPr>
          <p:nvPr/>
        </p:nvSpPr>
        <p:spPr bwMode="auto">
          <a:xfrm flipV="1">
            <a:off x="7924800" y="1981200"/>
            <a:ext cx="246062" cy="181125"/>
          </a:xfrm>
          <a:prstGeom prst="ellipse">
            <a:avLst/>
          </a:pr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ppt_x"/>
                                          </p:val>
                                        </p:tav>
                                        <p:tav tm="100000">
                                          <p:val>
                                            <p:strVal val="#ppt_x"/>
                                          </p:val>
                                        </p:tav>
                                      </p:tavLst>
                                    </p:anim>
                                    <p:anim calcmode="lin" valueType="num">
                                      <p:cBhvr additive="base">
                                        <p:cTn id="3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500" fill="hold"/>
                                        <p:tgtEl>
                                          <p:spTgt spid="28"/>
                                        </p:tgtEl>
                                        <p:attrNameLst>
                                          <p:attrName>ppt_x</p:attrName>
                                        </p:attrNameLst>
                                      </p:cBhvr>
                                      <p:tavLst>
                                        <p:tav tm="0">
                                          <p:val>
                                            <p:strVal val="#ppt_x"/>
                                          </p:val>
                                        </p:tav>
                                        <p:tav tm="100000">
                                          <p:val>
                                            <p:strVal val="#ppt_x"/>
                                          </p:val>
                                        </p:tav>
                                      </p:tavLst>
                                    </p:anim>
                                    <p:anim calcmode="lin" valueType="num">
                                      <p:cBhvr additive="base">
                                        <p:cTn id="46" dur="500" fill="hold"/>
                                        <p:tgtEl>
                                          <p:spTgt spid="2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2531"/>
                                        </p:tgtEl>
                                        <p:attrNameLst>
                                          <p:attrName>style.visibility</p:attrName>
                                        </p:attrNameLst>
                                      </p:cBhvr>
                                      <p:to>
                                        <p:strVal val="visible"/>
                                      </p:to>
                                    </p:set>
                                    <p:anim calcmode="lin" valueType="num">
                                      <p:cBhvr additive="base">
                                        <p:cTn id="49" dur="500" fill="hold"/>
                                        <p:tgtEl>
                                          <p:spTgt spid="22531"/>
                                        </p:tgtEl>
                                        <p:attrNameLst>
                                          <p:attrName>ppt_x</p:attrName>
                                        </p:attrNameLst>
                                      </p:cBhvr>
                                      <p:tavLst>
                                        <p:tav tm="0">
                                          <p:val>
                                            <p:strVal val="#ppt_x"/>
                                          </p:val>
                                        </p:tav>
                                        <p:tav tm="100000">
                                          <p:val>
                                            <p:strVal val="#ppt_x"/>
                                          </p:val>
                                        </p:tav>
                                      </p:tavLst>
                                    </p:anim>
                                    <p:anim calcmode="lin" valueType="num">
                                      <p:cBhvr additive="base">
                                        <p:cTn id="50" dur="500" fill="hold"/>
                                        <p:tgtEl>
                                          <p:spTgt spid="225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531" grpId="0" animBg="1"/>
      <p:bldP spid="27" grpId="0" animBg="1"/>
      <p:bldP spid="28" grpId="0" animBg="1"/>
      <p:bldP spid="29" grpId="0" animBg="1"/>
      <p:bldP spid="23"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age Title"/>
          <p:cNvSpPr>
            <a:spLocks noGrp="1"/>
          </p:cNvSpPr>
          <p:nvPr>
            <p:ph type="title" idx="4294967295"/>
          </p:nvPr>
        </p:nvSpPr>
        <p:spPr>
          <a:xfrm>
            <a:off x="152400" y="127000"/>
            <a:ext cx="8991600" cy="635000"/>
          </a:xfrm>
        </p:spPr>
        <p:txBody>
          <a:bodyPr/>
          <a:lstStyle/>
          <a:p>
            <a:pPr algn="l"/>
            <a:r>
              <a:rPr lang="en-US" sz="3000" b="1" dirty="0" smtClean="0">
                <a:solidFill>
                  <a:schemeClr val="bg1"/>
                </a:solidFill>
                <a:ea typeface="ＭＳ Ｐゴシック" charset="-128"/>
              </a:rPr>
              <a:t>Practice</a:t>
            </a:r>
          </a:p>
        </p:txBody>
      </p:sp>
      <p:sp>
        <p:nvSpPr>
          <p:cNvPr id="25603"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66824E38-3C80-4DC1-BDD8-801A10F0B26A}" type="slidenum">
              <a:rPr lang="en-US" smtClean="0">
                <a:solidFill>
                  <a:schemeClr val="bg1"/>
                </a:solidFill>
              </a:rPr>
              <a:pPr eaLnBrk="1" hangingPunct="1"/>
              <a:t>27</a:t>
            </a:fld>
            <a:endParaRPr lang="en-US" smtClean="0">
              <a:solidFill>
                <a:schemeClr val="bg1"/>
              </a:solidFill>
            </a:endParaRPr>
          </a:p>
        </p:txBody>
      </p:sp>
      <p:sp>
        <p:nvSpPr>
          <p:cNvPr id="8" name="Agenda Link">
            <a:hlinkClick r:id="rId3" action="ppaction://hlinksldjump"/>
          </p:cNvPr>
          <p:cNvSpPr txBox="1"/>
          <p:nvPr/>
        </p:nvSpPr>
        <p:spPr>
          <a:xfrm>
            <a:off x="7696200" y="60198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5607" name="Picture 8" descr="blu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8" name="Picture 9" descr="red.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9" name="Picture 10"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4" name="TextBox 13"/>
          <p:cNvSpPr txBox="1"/>
          <p:nvPr/>
        </p:nvSpPr>
        <p:spPr>
          <a:xfrm>
            <a:off x="762000" y="1143000"/>
            <a:ext cx="7260503" cy="4524315"/>
          </a:xfrm>
          <a:prstGeom prst="rect">
            <a:avLst/>
          </a:prstGeom>
          <a:noFill/>
        </p:spPr>
        <p:txBody>
          <a:bodyPr wrap="square" rtlCol="0">
            <a:spAutoFit/>
          </a:bodyPr>
          <a:lstStyle/>
          <a:p>
            <a:r>
              <a:rPr lang="en-US" sz="2400" dirty="0" smtClean="0"/>
              <a:t>2. Evaluate the following:</a:t>
            </a:r>
          </a:p>
          <a:p>
            <a:r>
              <a:rPr lang="en-US" sz="2400" dirty="0" smtClean="0"/>
              <a:t>a) 8 + (-8) =				b)  14.6 + 0 = </a:t>
            </a:r>
          </a:p>
          <a:p>
            <a:r>
              <a:rPr lang="en-US" sz="2400" dirty="0" smtClean="0"/>
              <a:t> </a:t>
            </a:r>
          </a:p>
          <a:p>
            <a:r>
              <a:rPr lang="en-US" sz="2400" dirty="0" smtClean="0"/>
              <a:t> </a:t>
            </a:r>
          </a:p>
          <a:p>
            <a:r>
              <a:rPr lang="en-US" sz="2400" dirty="0" smtClean="0"/>
              <a:t>c)  -4 + 4 = 				d)  - (-13) = </a:t>
            </a:r>
          </a:p>
          <a:p>
            <a:r>
              <a:rPr lang="en-US" sz="2400" dirty="0" smtClean="0"/>
              <a:t> </a:t>
            </a:r>
          </a:p>
          <a:p>
            <a:r>
              <a:rPr lang="en-US" sz="2400" dirty="0" smtClean="0"/>
              <a:t> </a:t>
            </a:r>
          </a:p>
          <a:p>
            <a:r>
              <a:rPr lang="en-US" sz="2400" dirty="0" smtClean="0"/>
              <a:t>e) 9.6 + (-9.6) = 			f)  0 + (-3.2) = </a:t>
            </a:r>
          </a:p>
          <a:p>
            <a:r>
              <a:rPr lang="en-US" sz="2400" dirty="0" smtClean="0"/>
              <a:t> </a:t>
            </a:r>
          </a:p>
          <a:p>
            <a:r>
              <a:rPr lang="en-US" sz="2400" dirty="0" smtClean="0"/>
              <a:t> </a:t>
            </a:r>
          </a:p>
          <a:p>
            <a:r>
              <a:rPr lang="en-US" sz="2400" dirty="0" smtClean="0"/>
              <a:t>g) -17 ½ + 0 = 				h) – (-3 ¼ ) = </a:t>
            </a:r>
          </a:p>
          <a:p>
            <a:endParaRPr lang="en-US" sz="2400" dirty="0"/>
          </a:p>
        </p:txBody>
      </p:sp>
      <p:sp>
        <p:nvSpPr>
          <p:cNvPr id="15" name="TextBox 14"/>
          <p:cNvSpPr txBox="1"/>
          <p:nvPr/>
        </p:nvSpPr>
        <p:spPr>
          <a:xfrm>
            <a:off x="2264497" y="1447800"/>
            <a:ext cx="990417" cy="523220"/>
          </a:xfrm>
          <a:prstGeom prst="rect">
            <a:avLst/>
          </a:prstGeom>
          <a:noFill/>
        </p:spPr>
        <p:txBody>
          <a:bodyPr wrap="square" rtlCol="0">
            <a:spAutoFit/>
          </a:bodyPr>
          <a:lstStyle/>
          <a:p>
            <a:r>
              <a:rPr lang="en-US" sz="2800" dirty="0" smtClean="0">
                <a:solidFill>
                  <a:srgbClr val="FF0000"/>
                </a:solidFill>
              </a:rPr>
              <a:t>0</a:t>
            </a:r>
            <a:endParaRPr lang="en-US" sz="2800" dirty="0">
              <a:solidFill>
                <a:srgbClr val="FF0000"/>
              </a:solidFill>
            </a:endParaRPr>
          </a:p>
        </p:txBody>
      </p:sp>
      <p:sp>
        <p:nvSpPr>
          <p:cNvPr id="16" name="TextBox 15"/>
          <p:cNvSpPr txBox="1"/>
          <p:nvPr/>
        </p:nvSpPr>
        <p:spPr>
          <a:xfrm>
            <a:off x="7032086" y="1447800"/>
            <a:ext cx="990417" cy="523220"/>
          </a:xfrm>
          <a:prstGeom prst="rect">
            <a:avLst/>
          </a:prstGeom>
          <a:noFill/>
        </p:spPr>
        <p:txBody>
          <a:bodyPr wrap="square" rtlCol="0">
            <a:spAutoFit/>
          </a:bodyPr>
          <a:lstStyle/>
          <a:p>
            <a:r>
              <a:rPr lang="en-US" sz="2800" dirty="0" smtClean="0">
                <a:solidFill>
                  <a:srgbClr val="FF0000"/>
                </a:solidFill>
              </a:rPr>
              <a:t>14.6</a:t>
            </a:r>
            <a:endParaRPr lang="en-US" sz="2800" dirty="0">
              <a:solidFill>
                <a:srgbClr val="FF0000"/>
              </a:solidFill>
            </a:endParaRPr>
          </a:p>
        </p:txBody>
      </p:sp>
      <p:sp>
        <p:nvSpPr>
          <p:cNvPr id="17" name="TextBox 16"/>
          <p:cNvSpPr txBox="1"/>
          <p:nvPr/>
        </p:nvSpPr>
        <p:spPr>
          <a:xfrm>
            <a:off x="2137497" y="2565400"/>
            <a:ext cx="990417" cy="523220"/>
          </a:xfrm>
          <a:prstGeom prst="rect">
            <a:avLst/>
          </a:prstGeom>
          <a:noFill/>
        </p:spPr>
        <p:txBody>
          <a:bodyPr wrap="square" rtlCol="0">
            <a:spAutoFit/>
          </a:bodyPr>
          <a:lstStyle/>
          <a:p>
            <a:r>
              <a:rPr lang="en-US" sz="2800" dirty="0" smtClean="0">
                <a:solidFill>
                  <a:srgbClr val="FF0000"/>
                </a:solidFill>
              </a:rPr>
              <a:t>0</a:t>
            </a:r>
            <a:endParaRPr lang="en-US" sz="2800" dirty="0">
              <a:solidFill>
                <a:srgbClr val="FF0000"/>
              </a:solidFill>
            </a:endParaRPr>
          </a:p>
        </p:txBody>
      </p:sp>
      <p:sp>
        <p:nvSpPr>
          <p:cNvPr id="18" name="TextBox 17"/>
          <p:cNvSpPr txBox="1"/>
          <p:nvPr/>
        </p:nvSpPr>
        <p:spPr>
          <a:xfrm>
            <a:off x="6781800" y="2565400"/>
            <a:ext cx="990417" cy="523220"/>
          </a:xfrm>
          <a:prstGeom prst="rect">
            <a:avLst/>
          </a:prstGeom>
          <a:noFill/>
        </p:spPr>
        <p:txBody>
          <a:bodyPr wrap="square" rtlCol="0">
            <a:spAutoFit/>
          </a:bodyPr>
          <a:lstStyle/>
          <a:p>
            <a:r>
              <a:rPr lang="en-US" sz="2800" dirty="0" smtClean="0">
                <a:solidFill>
                  <a:srgbClr val="FF0000"/>
                </a:solidFill>
              </a:rPr>
              <a:t>13</a:t>
            </a:r>
            <a:endParaRPr lang="en-US" sz="2800" dirty="0">
              <a:solidFill>
                <a:srgbClr val="FF0000"/>
              </a:solidFill>
            </a:endParaRPr>
          </a:p>
        </p:txBody>
      </p:sp>
      <p:sp>
        <p:nvSpPr>
          <p:cNvPr id="19" name="TextBox 18"/>
          <p:cNvSpPr txBox="1"/>
          <p:nvPr/>
        </p:nvSpPr>
        <p:spPr>
          <a:xfrm>
            <a:off x="2743383" y="3667780"/>
            <a:ext cx="990417" cy="523220"/>
          </a:xfrm>
          <a:prstGeom prst="rect">
            <a:avLst/>
          </a:prstGeom>
          <a:noFill/>
        </p:spPr>
        <p:txBody>
          <a:bodyPr wrap="square" rtlCol="0">
            <a:spAutoFit/>
          </a:bodyPr>
          <a:lstStyle/>
          <a:p>
            <a:r>
              <a:rPr lang="en-US" sz="2800" dirty="0" smtClean="0">
                <a:solidFill>
                  <a:srgbClr val="FF0000"/>
                </a:solidFill>
              </a:rPr>
              <a:t>0</a:t>
            </a:r>
            <a:endParaRPr lang="en-US" sz="2800" dirty="0">
              <a:solidFill>
                <a:srgbClr val="FF0000"/>
              </a:solidFill>
            </a:endParaRPr>
          </a:p>
        </p:txBody>
      </p:sp>
      <p:sp>
        <p:nvSpPr>
          <p:cNvPr id="20" name="TextBox 19"/>
          <p:cNvSpPr txBox="1"/>
          <p:nvPr/>
        </p:nvSpPr>
        <p:spPr>
          <a:xfrm>
            <a:off x="7086600" y="3657600"/>
            <a:ext cx="783503" cy="523220"/>
          </a:xfrm>
          <a:prstGeom prst="rect">
            <a:avLst/>
          </a:prstGeom>
          <a:noFill/>
        </p:spPr>
        <p:txBody>
          <a:bodyPr wrap="square" rtlCol="0">
            <a:spAutoFit/>
          </a:bodyPr>
          <a:lstStyle/>
          <a:p>
            <a:r>
              <a:rPr lang="en-US" sz="2800" dirty="0" smtClean="0">
                <a:solidFill>
                  <a:srgbClr val="FF0000"/>
                </a:solidFill>
              </a:rPr>
              <a:t>3.2</a:t>
            </a:r>
            <a:endParaRPr lang="en-US" sz="2800" dirty="0">
              <a:solidFill>
                <a:srgbClr val="FF0000"/>
              </a:solidFill>
            </a:endParaRPr>
          </a:p>
        </p:txBody>
      </p:sp>
      <p:sp>
        <p:nvSpPr>
          <p:cNvPr id="21" name="TextBox 20"/>
          <p:cNvSpPr txBox="1"/>
          <p:nvPr/>
        </p:nvSpPr>
        <p:spPr>
          <a:xfrm>
            <a:off x="2530922" y="4724400"/>
            <a:ext cx="990417" cy="523220"/>
          </a:xfrm>
          <a:prstGeom prst="rect">
            <a:avLst/>
          </a:prstGeom>
          <a:noFill/>
        </p:spPr>
        <p:txBody>
          <a:bodyPr wrap="square" rtlCol="0">
            <a:spAutoFit/>
          </a:bodyPr>
          <a:lstStyle/>
          <a:p>
            <a:r>
              <a:rPr lang="en-US" sz="2800" dirty="0" smtClean="0">
                <a:solidFill>
                  <a:srgbClr val="FF0000"/>
                </a:solidFill>
              </a:rPr>
              <a:t>-17 ½ </a:t>
            </a:r>
            <a:endParaRPr lang="en-US" sz="2800" dirty="0">
              <a:solidFill>
                <a:srgbClr val="FF0000"/>
              </a:solidFill>
            </a:endParaRPr>
          </a:p>
        </p:txBody>
      </p:sp>
      <p:sp>
        <p:nvSpPr>
          <p:cNvPr id="22" name="TextBox 21"/>
          <p:cNvSpPr txBox="1"/>
          <p:nvPr/>
        </p:nvSpPr>
        <p:spPr>
          <a:xfrm>
            <a:off x="6934200" y="4724400"/>
            <a:ext cx="990417" cy="523220"/>
          </a:xfrm>
          <a:prstGeom prst="rect">
            <a:avLst/>
          </a:prstGeom>
          <a:noFill/>
        </p:spPr>
        <p:txBody>
          <a:bodyPr wrap="square" rtlCol="0">
            <a:spAutoFit/>
          </a:bodyPr>
          <a:lstStyle/>
          <a:p>
            <a:r>
              <a:rPr lang="en-US" sz="2800" dirty="0" smtClean="0">
                <a:solidFill>
                  <a:srgbClr val="FF0000"/>
                </a:solidFill>
              </a:rPr>
              <a:t>3 ¼ </a:t>
            </a:r>
            <a:endParaRPr 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age Title"/>
          <p:cNvSpPr>
            <a:spLocks noGrp="1"/>
          </p:cNvSpPr>
          <p:nvPr>
            <p:ph type="title" idx="4294967295"/>
          </p:nvPr>
        </p:nvSpPr>
        <p:spPr>
          <a:xfrm>
            <a:off x="152400" y="127000"/>
            <a:ext cx="8991600" cy="635000"/>
          </a:xfrm>
        </p:spPr>
        <p:txBody>
          <a:bodyPr/>
          <a:lstStyle/>
          <a:p>
            <a:pPr algn="l"/>
            <a:r>
              <a:rPr lang="en-US" sz="3000" b="1" dirty="0" smtClean="0">
                <a:solidFill>
                  <a:schemeClr val="bg1"/>
                </a:solidFill>
                <a:ea typeface="ＭＳ Ｐゴシック" charset="-128"/>
              </a:rPr>
              <a:t>Practice</a:t>
            </a:r>
          </a:p>
        </p:txBody>
      </p:sp>
      <p:sp>
        <p:nvSpPr>
          <p:cNvPr id="25603"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66824E38-3C80-4DC1-BDD8-801A10F0B26A}" type="slidenum">
              <a:rPr lang="en-US" smtClean="0">
                <a:solidFill>
                  <a:schemeClr val="bg1"/>
                </a:solidFill>
              </a:rPr>
              <a:pPr eaLnBrk="1" hangingPunct="1"/>
              <a:t>28</a:t>
            </a:fld>
            <a:endParaRPr lang="en-US" smtClean="0">
              <a:solidFill>
                <a:schemeClr val="bg1"/>
              </a:solidFill>
            </a:endParaRPr>
          </a:p>
        </p:txBody>
      </p:sp>
      <p:sp>
        <p:nvSpPr>
          <p:cNvPr id="8" name="Agenda Link">
            <a:hlinkClick r:id="rId3" action="ppaction://hlinksldjump"/>
          </p:cNvPr>
          <p:cNvSpPr txBox="1"/>
          <p:nvPr/>
        </p:nvSpPr>
        <p:spPr>
          <a:xfrm>
            <a:off x="7696200" y="60198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pic>
        <p:nvPicPr>
          <p:cNvPr id="1026" name="Picture 2"/>
          <p:cNvPicPr>
            <a:picLocks noChangeAspect="1" noChangeArrowheads="1"/>
          </p:cNvPicPr>
          <p:nvPr/>
        </p:nvPicPr>
        <p:blipFill>
          <a:blip r:embed="rId4" cstate="print"/>
          <a:srcRect l="17500" t="32512" r="21500" b="50057"/>
          <a:stretch>
            <a:fillRect/>
          </a:stretch>
        </p:blipFill>
        <p:spPr bwMode="auto">
          <a:xfrm>
            <a:off x="686174" y="1012281"/>
            <a:ext cx="7695826" cy="1175837"/>
          </a:xfrm>
          <a:prstGeom prst="rect">
            <a:avLst/>
          </a:prstGeom>
          <a:noFill/>
          <a:ln w="9525">
            <a:noFill/>
            <a:miter lim="800000"/>
            <a:headEnd/>
            <a:tailEnd/>
          </a:ln>
        </p:spPr>
      </p:pic>
      <p:grpSp>
        <p:nvGrpSpPr>
          <p:cNvPr id="2" name="Group 5"/>
          <p:cNvGrpSpPr>
            <a:grpSpLocks/>
          </p:cNvGrpSpPr>
          <p:nvPr/>
        </p:nvGrpSpPr>
        <p:grpSpPr bwMode="auto">
          <a:xfrm>
            <a:off x="609600" y="6413500"/>
            <a:ext cx="7402513" cy="387350"/>
            <a:chOff x="609600" y="6414018"/>
            <a:chExt cx="7401771" cy="386725"/>
          </a:xfrm>
        </p:grpSpPr>
        <p:pic>
          <p:nvPicPr>
            <p:cNvPr id="25607" name="Picture 8" descr="blue.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8" name="Picture 9" descr="red.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9" name="Picture 10"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0" name="TextBox 29"/>
          <p:cNvSpPr txBox="1"/>
          <p:nvPr/>
        </p:nvSpPr>
        <p:spPr>
          <a:xfrm>
            <a:off x="609599" y="2819400"/>
            <a:ext cx="8305801" cy="3416320"/>
          </a:xfrm>
          <a:prstGeom prst="rect">
            <a:avLst/>
          </a:prstGeom>
          <a:noFill/>
        </p:spPr>
        <p:txBody>
          <a:bodyPr wrap="square" rtlCol="0">
            <a:spAutoFit/>
          </a:bodyPr>
          <a:lstStyle/>
          <a:p>
            <a:r>
              <a:rPr lang="en-US" dirty="0" smtClean="0"/>
              <a:t>a) What letter represents the opposite of d?_________________________________</a:t>
            </a:r>
          </a:p>
          <a:p>
            <a:r>
              <a:rPr lang="en-US" dirty="0" smtClean="0"/>
              <a:t> </a:t>
            </a:r>
          </a:p>
          <a:p>
            <a:r>
              <a:rPr lang="en-US" dirty="0" smtClean="0"/>
              <a:t>b) What letter represents the opposite of  x?_________________________________</a:t>
            </a:r>
          </a:p>
          <a:p>
            <a:r>
              <a:rPr lang="en-US" dirty="0" smtClean="0"/>
              <a:t> </a:t>
            </a:r>
          </a:p>
          <a:p>
            <a:r>
              <a:rPr lang="en-US" dirty="0" smtClean="0"/>
              <a:t>c) What letter represents the opposite of  c?_________________________________</a:t>
            </a:r>
          </a:p>
          <a:p>
            <a:r>
              <a:rPr lang="en-US" dirty="0" smtClean="0"/>
              <a:t> </a:t>
            </a:r>
          </a:p>
          <a:p>
            <a:r>
              <a:rPr lang="en-US" dirty="0" smtClean="0"/>
              <a:t>d) What letter represents the opposite of  –y?________________________________</a:t>
            </a:r>
          </a:p>
          <a:p>
            <a:r>
              <a:rPr lang="en-US" dirty="0" smtClean="0"/>
              <a:t>(Careful! –y is not shown on the number line.)</a:t>
            </a:r>
          </a:p>
          <a:p>
            <a:r>
              <a:rPr lang="en-US" dirty="0" smtClean="0"/>
              <a:t> </a:t>
            </a:r>
          </a:p>
          <a:p>
            <a:r>
              <a:rPr lang="en-US" dirty="0" smtClean="0"/>
              <a:t>e) What letter represents the opposite of  z?__________________________________</a:t>
            </a:r>
          </a:p>
          <a:p>
            <a:endParaRPr lang="en-US" dirty="0" smtClean="0"/>
          </a:p>
          <a:p>
            <a:endParaRPr lang="en-US" dirty="0"/>
          </a:p>
        </p:txBody>
      </p:sp>
      <p:cxnSp>
        <p:nvCxnSpPr>
          <p:cNvPr id="32" name="AutoShape 3"/>
          <p:cNvCxnSpPr>
            <a:cxnSpLocks noChangeShapeType="1"/>
          </p:cNvCxnSpPr>
          <p:nvPr/>
        </p:nvCxnSpPr>
        <p:spPr bwMode="auto">
          <a:xfrm flipH="1">
            <a:off x="4343775" y="1600200"/>
            <a:ext cx="685425" cy="1"/>
          </a:xfrm>
          <a:prstGeom prst="straightConnector1">
            <a:avLst/>
          </a:prstGeom>
          <a:noFill/>
          <a:ln w="76200">
            <a:solidFill>
              <a:srgbClr val="4F81BD"/>
            </a:solidFill>
            <a:round/>
            <a:headEnd/>
            <a:tailEnd type="triangle" w="med" len="med"/>
          </a:ln>
          <a:effectLst/>
        </p:spPr>
      </p:cxnSp>
      <p:cxnSp>
        <p:nvCxnSpPr>
          <p:cNvPr id="33" name="AutoShape 4"/>
          <p:cNvCxnSpPr>
            <a:cxnSpLocks noChangeShapeType="1"/>
          </p:cNvCxnSpPr>
          <p:nvPr/>
        </p:nvCxnSpPr>
        <p:spPr bwMode="auto">
          <a:xfrm>
            <a:off x="3733800" y="1600200"/>
            <a:ext cx="609974" cy="0"/>
          </a:xfrm>
          <a:prstGeom prst="straightConnector1">
            <a:avLst/>
          </a:prstGeom>
          <a:noFill/>
          <a:ln w="76200">
            <a:solidFill>
              <a:srgbClr val="4F81BD"/>
            </a:solidFill>
            <a:round/>
            <a:headEnd/>
            <a:tailEnd type="triangle" w="med" len="med"/>
          </a:ln>
          <a:effectLst/>
        </p:spPr>
      </p:cxnSp>
      <p:sp>
        <p:nvSpPr>
          <p:cNvPr id="42" name="TextBox 41"/>
          <p:cNvSpPr txBox="1"/>
          <p:nvPr/>
        </p:nvSpPr>
        <p:spPr>
          <a:xfrm>
            <a:off x="5029200" y="2667000"/>
            <a:ext cx="838200" cy="584775"/>
          </a:xfrm>
          <a:prstGeom prst="rect">
            <a:avLst/>
          </a:prstGeom>
          <a:noFill/>
        </p:spPr>
        <p:txBody>
          <a:bodyPr wrap="square" rtlCol="0">
            <a:spAutoFit/>
          </a:bodyPr>
          <a:lstStyle/>
          <a:p>
            <a:r>
              <a:rPr lang="en-US" sz="3200" dirty="0" smtClean="0"/>
              <a:t>b</a:t>
            </a:r>
            <a:endParaRPr lang="en-US" sz="3200" dirty="0"/>
          </a:p>
        </p:txBody>
      </p:sp>
      <p:sp>
        <p:nvSpPr>
          <p:cNvPr id="43" name="TextBox 42"/>
          <p:cNvSpPr txBox="1"/>
          <p:nvPr/>
        </p:nvSpPr>
        <p:spPr>
          <a:xfrm>
            <a:off x="5029200" y="3111787"/>
            <a:ext cx="838200" cy="584775"/>
          </a:xfrm>
          <a:prstGeom prst="rect">
            <a:avLst/>
          </a:prstGeom>
          <a:noFill/>
        </p:spPr>
        <p:txBody>
          <a:bodyPr wrap="square" rtlCol="0">
            <a:spAutoFit/>
          </a:bodyPr>
          <a:lstStyle/>
          <a:p>
            <a:r>
              <a:rPr lang="en-US" sz="3200" dirty="0" smtClean="0"/>
              <a:t>a</a:t>
            </a:r>
            <a:endParaRPr lang="en-US" sz="3200" dirty="0"/>
          </a:p>
        </p:txBody>
      </p:sp>
      <p:sp>
        <p:nvSpPr>
          <p:cNvPr id="44" name="TextBox 43"/>
          <p:cNvSpPr txBox="1"/>
          <p:nvPr/>
        </p:nvSpPr>
        <p:spPr>
          <a:xfrm>
            <a:off x="5029200" y="3727341"/>
            <a:ext cx="838200" cy="584775"/>
          </a:xfrm>
          <a:prstGeom prst="rect">
            <a:avLst/>
          </a:prstGeom>
          <a:noFill/>
        </p:spPr>
        <p:txBody>
          <a:bodyPr wrap="square" rtlCol="0">
            <a:spAutoFit/>
          </a:bodyPr>
          <a:lstStyle/>
          <a:p>
            <a:r>
              <a:rPr lang="en-US" sz="3200" dirty="0" smtClean="0"/>
              <a:t>w</a:t>
            </a:r>
            <a:endParaRPr lang="en-US" sz="3200" dirty="0"/>
          </a:p>
        </p:txBody>
      </p:sp>
      <p:sp>
        <p:nvSpPr>
          <p:cNvPr id="45" name="TextBox 44"/>
          <p:cNvSpPr txBox="1"/>
          <p:nvPr/>
        </p:nvSpPr>
        <p:spPr>
          <a:xfrm>
            <a:off x="5334540" y="4281337"/>
            <a:ext cx="838200" cy="584775"/>
          </a:xfrm>
          <a:prstGeom prst="rect">
            <a:avLst/>
          </a:prstGeom>
          <a:noFill/>
        </p:spPr>
        <p:txBody>
          <a:bodyPr wrap="square" rtlCol="0">
            <a:spAutoFit/>
          </a:bodyPr>
          <a:lstStyle/>
          <a:p>
            <a:r>
              <a:rPr lang="en-US" sz="3200" dirty="0" smtClean="0"/>
              <a:t>y</a:t>
            </a:r>
            <a:endParaRPr lang="en-US" sz="3200" dirty="0"/>
          </a:p>
        </p:txBody>
      </p:sp>
      <p:sp>
        <p:nvSpPr>
          <p:cNvPr id="46" name="TextBox 45"/>
          <p:cNvSpPr txBox="1"/>
          <p:nvPr/>
        </p:nvSpPr>
        <p:spPr>
          <a:xfrm>
            <a:off x="5448300" y="5130225"/>
            <a:ext cx="838200" cy="584775"/>
          </a:xfrm>
          <a:prstGeom prst="rect">
            <a:avLst/>
          </a:prstGeom>
          <a:noFill/>
        </p:spPr>
        <p:txBody>
          <a:bodyPr wrap="square" rtlCol="0">
            <a:spAutoFit/>
          </a:bodyPr>
          <a:lstStyle/>
          <a:p>
            <a:r>
              <a:rPr lang="en-US" sz="3200" dirty="0" smtClean="0"/>
              <a:t>z</a:t>
            </a:r>
            <a:endParaRPr lang="en-US" sz="3200" dirty="0"/>
          </a:p>
        </p:txBody>
      </p:sp>
      <p:cxnSp>
        <p:nvCxnSpPr>
          <p:cNvPr id="47" name="AutoShape 3"/>
          <p:cNvCxnSpPr>
            <a:cxnSpLocks noChangeShapeType="1"/>
          </p:cNvCxnSpPr>
          <p:nvPr/>
        </p:nvCxnSpPr>
        <p:spPr bwMode="auto">
          <a:xfrm flipH="1">
            <a:off x="4343775" y="1600201"/>
            <a:ext cx="2590425" cy="0"/>
          </a:xfrm>
          <a:prstGeom prst="straightConnector1">
            <a:avLst/>
          </a:prstGeom>
          <a:noFill/>
          <a:ln w="76200">
            <a:solidFill>
              <a:srgbClr val="4F81BD"/>
            </a:solidFill>
            <a:round/>
            <a:headEnd/>
            <a:tailEnd type="triangle" w="med" len="med"/>
          </a:ln>
          <a:effectLst/>
        </p:spPr>
      </p:cxnSp>
      <p:cxnSp>
        <p:nvCxnSpPr>
          <p:cNvPr id="48" name="AutoShape 4"/>
          <p:cNvCxnSpPr>
            <a:cxnSpLocks noChangeShapeType="1"/>
          </p:cNvCxnSpPr>
          <p:nvPr/>
        </p:nvCxnSpPr>
        <p:spPr bwMode="auto">
          <a:xfrm>
            <a:off x="1828800" y="1600200"/>
            <a:ext cx="2514974" cy="1"/>
          </a:xfrm>
          <a:prstGeom prst="straightConnector1">
            <a:avLst/>
          </a:prstGeom>
          <a:noFill/>
          <a:ln w="76200">
            <a:solidFill>
              <a:srgbClr val="4F81BD"/>
            </a:solidFill>
            <a:round/>
            <a:headEnd/>
            <a:tailEnd type="triangle" w="med" len="med"/>
          </a:ln>
          <a:effectLst/>
        </p:spPr>
      </p:cxnSp>
      <p:cxnSp>
        <p:nvCxnSpPr>
          <p:cNvPr id="55" name="AutoShape 3"/>
          <p:cNvCxnSpPr>
            <a:cxnSpLocks noChangeShapeType="1"/>
          </p:cNvCxnSpPr>
          <p:nvPr/>
        </p:nvCxnSpPr>
        <p:spPr bwMode="auto">
          <a:xfrm flipH="1">
            <a:off x="4343775" y="1600200"/>
            <a:ext cx="1447425" cy="0"/>
          </a:xfrm>
          <a:prstGeom prst="straightConnector1">
            <a:avLst/>
          </a:prstGeom>
          <a:noFill/>
          <a:ln w="76200">
            <a:solidFill>
              <a:srgbClr val="4F81BD"/>
            </a:solidFill>
            <a:round/>
            <a:headEnd/>
            <a:tailEnd type="triangle" w="med" len="med"/>
          </a:ln>
          <a:effectLst/>
        </p:spPr>
      </p:cxnSp>
      <p:cxnSp>
        <p:nvCxnSpPr>
          <p:cNvPr id="56" name="AutoShape 4"/>
          <p:cNvCxnSpPr>
            <a:cxnSpLocks noChangeShapeType="1"/>
          </p:cNvCxnSpPr>
          <p:nvPr/>
        </p:nvCxnSpPr>
        <p:spPr bwMode="auto">
          <a:xfrm>
            <a:off x="2895600" y="1600200"/>
            <a:ext cx="1448174" cy="0"/>
          </a:xfrm>
          <a:prstGeom prst="straightConnector1">
            <a:avLst/>
          </a:prstGeom>
          <a:noFill/>
          <a:ln w="76200">
            <a:solidFill>
              <a:srgbClr val="4F81BD"/>
            </a:solidFill>
            <a:round/>
            <a:headEnd/>
            <a:tailEnd type="triangle" w="med" len="med"/>
          </a:ln>
          <a:effectLst/>
        </p:spPr>
      </p:cxnSp>
      <p:sp>
        <p:nvSpPr>
          <p:cNvPr id="65" name="TextBox 64"/>
          <p:cNvSpPr txBox="1"/>
          <p:nvPr/>
        </p:nvSpPr>
        <p:spPr>
          <a:xfrm>
            <a:off x="6959600" y="3905071"/>
            <a:ext cx="1752600"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400" dirty="0" smtClean="0"/>
              <a:t>Remember!</a:t>
            </a:r>
          </a:p>
          <a:p>
            <a:endParaRPr lang="en-US" sz="2400" dirty="0" smtClean="0"/>
          </a:p>
          <a:p>
            <a:r>
              <a:rPr lang="en-US" sz="2400" dirty="0" smtClean="0"/>
              <a:t>-(-y) = y</a:t>
            </a:r>
            <a:endParaRPr lang="en-US" sz="2400" dirty="0"/>
          </a:p>
        </p:txBody>
      </p:sp>
      <p:sp>
        <p:nvSpPr>
          <p:cNvPr id="66" name="TextBox 65"/>
          <p:cNvSpPr txBox="1"/>
          <p:nvPr/>
        </p:nvSpPr>
        <p:spPr>
          <a:xfrm>
            <a:off x="6959600" y="4514671"/>
            <a:ext cx="1752600"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400" dirty="0" smtClean="0"/>
              <a:t>Remember!</a:t>
            </a:r>
          </a:p>
          <a:p>
            <a:endParaRPr lang="en-US" sz="2400" dirty="0" smtClean="0"/>
          </a:p>
          <a:p>
            <a:r>
              <a:rPr lang="en-US" sz="2400" dirty="0" smtClean="0"/>
              <a:t>     -0 = 0</a:t>
            </a:r>
            <a:endParaRPr lang="en-US" sz="2400" dirty="0"/>
          </a:p>
        </p:txBody>
      </p:sp>
      <p:cxnSp>
        <p:nvCxnSpPr>
          <p:cNvPr id="71" name="Straight Connector 70"/>
          <p:cNvCxnSpPr/>
          <p:nvPr/>
        </p:nvCxnSpPr>
        <p:spPr>
          <a:xfrm>
            <a:off x="4343774" y="804863"/>
            <a:ext cx="0" cy="1862137"/>
          </a:xfrm>
          <a:prstGeom prst="line">
            <a:avLst/>
          </a:prstGeom>
          <a:ln w="76200">
            <a:prstDash val="sysDot"/>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ircle(in)">
                                      <p:cBhvr>
                                        <p:cTn id="7" dur="2000"/>
                                        <p:tgtEl>
                                          <p:spTgt spid="33"/>
                                        </p:tgtEl>
                                      </p:cBhvr>
                                    </p:animEffect>
                                  </p:childTnLst>
                                </p:cTn>
                              </p:par>
                              <p:par>
                                <p:cTn id="8" presetID="6" presetClass="entr" presetSubtype="16"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circle(in)">
                                      <p:cBhvr>
                                        <p:cTn id="10" dur="2000"/>
                                        <p:tgtEl>
                                          <p:spTgt spid="32"/>
                                        </p:tgtEl>
                                      </p:cBhvr>
                                    </p:animEffect>
                                  </p:childTnLst>
                                </p:cTn>
                              </p:par>
                              <p:par>
                                <p:cTn id="11" presetID="2" presetClass="entr" presetSubtype="4" fill="hold" nodeType="with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ppt_x"/>
                                          </p:val>
                                        </p:tav>
                                        <p:tav tm="100000">
                                          <p:val>
                                            <p:strVal val="#ppt_x"/>
                                          </p:val>
                                        </p:tav>
                                      </p:tavLst>
                                    </p:anim>
                                    <p:anim calcmode="lin" valueType="num">
                                      <p:cBhvr additive="base">
                                        <p:cTn id="14"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0-#ppt_w/2"/>
                                          </p:val>
                                        </p:tav>
                                        <p:tav tm="100000">
                                          <p:val>
                                            <p:strVal val="#ppt_x"/>
                                          </p:val>
                                        </p:tav>
                                      </p:tavLst>
                                    </p:anim>
                                    <p:anim calcmode="lin" valueType="num">
                                      <p:cBhvr additive="base">
                                        <p:cTn id="20"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1000"/>
                                        <p:tgtEl>
                                          <p:spTgt spid="33"/>
                                        </p:tgtEl>
                                      </p:cBhvr>
                                    </p:animEffect>
                                    <p:set>
                                      <p:cBhvr>
                                        <p:cTn id="25" dur="1" fill="hold">
                                          <p:stCondLst>
                                            <p:cond delay="999"/>
                                          </p:stCondLst>
                                        </p:cTn>
                                        <p:tgtEl>
                                          <p:spTgt spid="33"/>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1000"/>
                                        <p:tgtEl>
                                          <p:spTgt spid="32"/>
                                        </p:tgtEl>
                                      </p:cBhvr>
                                    </p:animEffect>
                                    <p:set>
                                      <p:cBhvr>
                                        <p:cTn id="28" dur="1" fill="hold">
                                          <p:stCondLst>
                                            <p:cond delay="999"/>
                                          </p:stCondLst>
                                        </p:cTn>
                                        <p:tgtEl>
                                          <p:spTgt spid="32"/>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1000"/>
                                        <p:tgtEl>
                                          <p:spTgt spid="71"/>
                                        </p:tgtEl>
                                      </p:cBhvr>
                                    </p:animEffect>
                                    <p:set>
                                      <p:cBhvr>
                                        <p:cTn id="31" dur="1" fill="hold">
                                          <p:stCondLst>
                                            <p:cond delay="999"/>
                                          </p:stCondLst>
                                        </p:cTn>
                                        <p:tgtEl>
                                          <p:spTgt spid="71"/>
                                        </p:tgtEl>
                                        <p:attrNameLst>
                                          <p:attrName>style.visibility</p:attrName>
                                        </p:attrNameLst>
                                      </p:cBhvr>
                                      <p:to>
                                        <p:strVal val="hidden"/>
                                      </p:to>
                                    </p:set>
                                  </p:childTnLst>
                                </p:cTn>
                              </p:par>
                            </p:childTnLst>
                          </p:cTn>
                        </p:par>
                        <p:par>
                          <p:cTn id="32" fill="hold">
                            <p:stCondLst>
                              <p:cond delay="1000"/>
                            </p:stCondLst>
                            <p:childTnLst>
                              <p:par>
                                <p:cTn id="33" presetID="6" presetClass="entr" presetSubtype="16"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circle(in)">
                                      <p:cBhvr>
                                        <p:cTn id="35" dur="2000"/>
                                        <p:tgtEl>
                                          <p:spTgt spid="48"/>
                                        </p:tgtEl>
                                      </p:cBhvr>
                                    </p:animEffect>
                                  </p:childTnLst>
                                </p:cTn>
                              </p:par>
                              <p:par>
                                <p:cTn id="36" presetID="6" presetClass="entr" presetSubtype="16"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circle(in)">
                                      <p:cBhvr>
                                        <p:cTn id="38" dur="2000"/>
                                        <p:tgtEl>
                                          <p:spTgt spid="47"/>
                                        </p:tgtEl>
                                      </p:cBhvr>
                                    </p:animEffect>
                                  </p:childTnLst>
                                </p:cTn>
                              </p:par>
                              <p:par>
                                <p:cTn id="39" presetID="2" presetClass="entr" presetSubtype="4"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ppt_x"/>
                                          </p:val>
                                        </p:tav>
                                        <p:tav tm="100000">
                                          <p:val>
                                            <p:strVal val="#ppt_x"/>
                                          </p:val>
                                        </p:tav>
                                      </p:tavLst>
                                    </p:anim>
                                    <p:anim calcmode="lin" valueType="num">
                                      <p:cBhvr additive="base">
                                        <p:cTn id="42"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additive="base">
                                        <p:cTn id="47" dur="500" fill="hold"/>
                                        <p:tgtEl>
                                          <p:spTgt spid="43"/>
                                        </p:tgtEl>
                                        <p:attrNameLst>
                                          <p:attrName>ppt_x</p:attrName>
                                        </p:attrNameLst>
                                      </p:cBhvr>
                                      <p:tavLst>
                                        <p:tav tm="0">
                                          <p:val>
                                            <p:strVal val="0-#ppt_w/2"/>
                                          </p:val>
                                        </p:tav>
                                        <p:tav tm="100000">
                                          <p:val>
                                            <p:strVal val="#ppt_x"/>
                                          </p:val>
                                        </p:tav>
                                      </p:tavLst>
                                    </p:anim>
                                    <p:anim calcmode="lin" valueType="num">
                                      <p:cBhvr additive="base">
                                        <p:cTn id="48"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1000"/>
                                        <p:tgtEl>
                                          <p:spTgt spid="48"/>
                                        </p:tgtEl>
                                      </p:cBhvr>
                                    </p:animEffect>
                                    <p:set>
                                      <p:cBhvr>
                                        <p:cTn id="53" dur="1" fill="hold">
                                          <p:stCondLst>
                                            <p:cond delay="999"/>
                                          </p:stCondLst>
                                        </p:cTn>
                                        <p:tgtEl>
                                          <p:spTgt spid="48"/>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1000"/>
                                        <p:tgtEl>
                                          <p:spTgt spid="47"/>
                                        </p:tgtEl>
                                      </p:cBhvr>
                                    </p:animEffect>
                                    <p:set>
                                      <p:cBhvr>
                                        <p:cTn id="56" dur="1" fill="hold">
                                          <p:stCondLst>
                                            <p:cond delay="999"/>
                                          </p:stCondLst>
                                        </p:cTn>
                                        <p:tgtEl>
                                          <p:spTgt spid="47"/>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1000"/>
                                        <p:tgtEl>
                                          <p:spTgt spid="71"/>
                                        </p:tgtEl>
                                      </p:cBhvr>
                                    </p:animEffect>
                                    <p:set>
                                      <p:cBhvr>
                                        <p:cTn id="59" dur="1" fill="hold">
                                          <p:stCondLst>
                                            <p:cond delay="999"/>
                                          </p:stCondLst>
                                        </p:cTn>
                                        <p:tgtEl>
                                          <p:spTgt spid="71"/>
                                        </p:tgtEl>
                                        <p:attrNameLst>
                                          <p:attrName>style.visibility</p:attrName>
                                        </p:attrNameLst>
                                      </p:cBhvr>
                                      <p:to>
                                        <p:strVal val="hidden"/>
                                      </p:to>
                                    </p:set>
                                  </p:childTnLst>
                                </p:cTn>
                              </p:par>
                            </p:childTnLst>
                          </p:cTn>
                        </p:par>
                        <p:par>
                          <p:cTn id="60" fill="hold">
                            <p:stCondLst>
                              <p:cond delay="1000"/>
                            </p:stCondLst>
                            <p:childTnLst>
                              <p:par>
                                <p:cTn id="61" presetID="6"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circle(in)">
                                      <p:cBhvr>
                                        <p:cTn id="63" dur="2000"/>
                                        <p:tgtEl>
                                          <p:spTgt spid="56"/>
                                        </p:tgtEl>
                                      </p:cBhvr>
                                    </p:animEffect>
                                  </p:childTnLst>
                                </p:cTn>
                              </p:par>
                              <p:par>
                                <p:cTn id="64" presetID="6" presetClass="entr" presetSubtype="16" fill="hold" nodeType="withEffect">
                                  <p:stCondLst>
                                    <p:cond delay="0"/>
                                  </p:stCondLst>
                                  <p:childTnLst>
                                    <p:set>
                                      <p:cBhvr>
                                        <p:cTn id="65" dur="1" fill="hold">
                                          <p:stCondLst>
                                            <p:cond delay="0"/>
                                          </p:stCondLst>
                                        </p:cTn>
                                        <p:tgtEl>
                                          <p:spTgt spid="55"/>
                                        </p:tgtEl>
                                        <p:attrNameLst>
                                          <p:attrName>style.visibility</p:attrName>
                                        </p:attrNameLst>
                                      </p:cBhvr>
                                      <p:to>
                                        <p:strVal val="visible"/>
                                      </p:to>
                                    </p:set>
                                    <p:animEffect transition="in" filter="circle(in)">
                                      <p:cBhvr>
                                        <p:cTn id="66" dur="2000"/>
                                        <p:tgtEl>
                                          <p:spTgt spid="55"/>
                                        </p:tgtEl>
                                      </p:cBhvr>
                                    </p:animEffect>
                                  </p:childTnLst>
                                </p:cTn>
                              </p:par>
                              <p:par>
                                <p:cTn id="67" presetID="2" presetClass="entr" presetSubtype="4" fill="hold" nodeType="withEffect">
                                  <p:stCondLst>
                                    <p:cond delay="0"/>
                                  </p:stCondLst>
                                  <p:childTnLst>
                                    <p:set>
                                      <p:cBhvr>
                                        <p:cTn id="68" dur="1" fill="hold">
                                          <p:stCondLst>
                                            <p:cond delay="0"/>
                                          </p:stCondLst>
                                        </p:cTn>
                                        <p:tgtEl>
                                          <p:spTgt spid="71"/>
                                        </p:tgtEl>
                                        <p:attrNameLst>
                                          <p:attrName>style.visibility</p:attrName>
                                        </p:attrNameLst>
                                      </p:cBhvr>
                                      <p:to>
                                        <p:strVal val="visible"/>
                                      </p:to>
                                    </p:set>
                                    <p:anim calcmode="lin" valueType="num">
                                      <p:cBhvr additive="base">
                                        <p:cTn id="69" dur="500" fill="hold"/>
                                        <p:tgtEl>
                                          <p:spTgt spid="71"/>
                                        </p:tgtEl>
                                        <p:attrNameLst>
                                          <p:attrName>ppt_x</p:attrName>
                                        </p:attrNameLst>
                                      </p:cBhvr>
                                      <p:tavLst>
                                        <p:tav tm="0">
                                          <p:val>
                                            <p:strVal val="#ppt_x"/>
                                          </p:val>
                                        </p:tav>
                                        <p:tav tm="100000">
                                          <p:val>
                                            <p:strVal val="#ppt_x"/>
                                          </p:val>
                                        </p:tav>
                                      </p:tavLst>
                                    </p:anim>
                                    <p:anim calcmode="lin" valueType="num">
                                      <p:cBhvr additive="base">
                                        <p:cTn id="70"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44"/>
                                        </p:tgtEl>
                                        <p:attrNameLst>
                                          <p:attrName>style.visibility</p:attrName>
                                        </p:attrNameLst>
                                      </p:cBhvr>
                                      <p:to>
                                        <p:strVal val="visible"/>
                                      </p:to>
                                    </p:set>
                                    <p:anim calcmode="lin" valueType="num">
                                      <p:cBhvr additive="base">
                                        <p:cTn id="75" dur="500" fill="hold"/>
                                        <p:tgtEl>
                                          <p:spTgt spid="44"/>
                                        </p:tgtEl>
                                        <p:attrNameLst>
                                          <p:attrName>ppt_x</p:attrName>
                                        </p:attrNameLst>
                                      </p:cBhvr>
                                      <p:tavLst>
                                        <p:tav tm="0">
                                          <p:val>
                                            <p:strVal val="0-#ppt_w/2"/>
                                          </p:val>
                                        </p:tav>
                                        <p:tav tm="100000">
                                          <p:val>
                                            <p:strVal val="#ppt_x"/>
                                          </p:val>
                                        </p:tav>
                                      </p:tavLst>
                                    </p:anim>
                                    <p:anim calcmode="lin" valueType="num">
                                      <p:cBhvr additive="base">
                                        <p:cTn id="76"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1000"/>
                                        <p:tgtEl>
                                          <p:spTgt spid="56"/>
                                        </p:tgtEl>
                                      </p:cBhvr>
                                    </p:animEffect>
                                    <p:set>
                                      <p:cBhvr>
                                        <p:cTn id="81" dur="1" fill="hold">
                                          <p:stCondLst>
                                            <p:cond delay="999"/>
                                          </p:stCondLst>
                                        </p:cTn>
                                        <p:tgtEl>
                                          <p:spTgt spid="56"/>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1000"/>
                                        <p:tgtEl>
                                          <p:spTgt spid="55"/>
                                        </p:tgtEl>
                                      </p:cBhvr>
                                    </p:animEffect>
                                    <p:set>
                                      <p:cBhvr>
                                        <p:cTn id="84" dur="1" fill="hold">
                                          <p:stCondLst>
                                            <p:cond delay="999"/>
                                          </p:stCondLst>
                                        </p:cTn>
                                        <p:tgtEl>
                                          <p:spTgt spid="55"/>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1000"/>
                                        <p:tgtEl>
                                          <p:spTgt spid="71"/>
                                        </p:tgtEl>
                                      </p:cBhvr>
                                    </p:animEffect>
                                    <p:set>
                                      <p:cBhvr>
                                        <p:cTn id="87" dur="1" fill="hold">
                                          <p:stCondLst>
                                            <p:cond delay="999"/>
                                          </p:stCondLst>
                                        </p:cTn>
                                        <p:tgtEl>
                                          <p:spTgt spid="71"/>
                                        </p:tgtEl>
                                        <p:attrNameLst>
                                          <p:attrName>style.visibility</p:attrName>
                                        </p:attrNameLst>
                                      </p:cBhvr>
                                      <p:to>
                                        <p:strVal val="hidden"/>
                                      </p:to>
                                    </p:set>
                                  </p:childTnLst>
                                </p:cTn>
                              </p:par>
                            </p:childTnLst>
                          </p:cTn>
                        </p:par>
                        <p:par>
                          <p:cTn id="88" fill="hold">
                            <p:stCondLst>
                              <p:cond delay="1000"/>
                            </p:stCondLst>
                            <p:childTnLst>
                              <p:par>
                                <p:cTn id="89" presetID="8" presetClass="entr" presetSubtype="16"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diamond(in)">
                                      <p:cBhvr>
                                        <p:cTn id="91" dur="2000"/>
                                        <p:tgtEl>
                                          <p:spTgt spid="65"/>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grpId="1" nodeType="clickEffect">
                                  <p:stCondLst>
                                    <p:cond delay="0"/>
                                  </p:stCondLst>
                                  <p:childTnLst>
                                    <p:animEffect transition="out" filter="fade">
                                      <p:cBhvr>
                                        <p:cTn id="95" dur="2000"/>
                                        <p:tgtEl>
                                          <p:spTgt spid="65"/>
                                        </p:tgtEl>
                                      </p:cBhvr>
                                    </p:animEffect>
                                    <p:set>
                                      <p:cBhvr>
                                        <p:cTn id="96" dur="1" fill="hold">
                                          <p:stCondLst>
                                            <p:cond delay="1999"/>
                                          </p:stCondLst>
                                        </p:cTn>
                                        <p:tgtEl>
                                          <p:spTgt spid="65"/>
                                        </p:tgtEl>
                                        <p:attrNameLst>
                                          <p:attrName>style.visibility</p:attrName>
                                        </p:attrNameLst>
                                      </p:cBhvr>
                                      <p:to>
                                        <p:strVal val="hidden"/>
                                      </p:to>
                                    </p:set>
                                  </p:childTnLst>
                                </p:cTn>
                              </p:par>
                              <p:par>
                                <p:cTn id="97" presetID="2" presetClass="entr" presetSubtype="8" fill="hold" grpId="0" nodeType="withEffect">
                                  <p:stCondLst>
                                    <p:cond delay="0"/>
                                  </p:stCondLst>
                                  <p:childTnLst>
                                    <p:set>
                                      <p:cBhvr>
                                        <p:cTn id="98" dur="1" fill="hold">
                                          <p:stCondLst>
                                            <p:cond delay="0"/>
                                          </p:stCondLst>
                                        </p:cTn>
                                        <p:tgtEl>
                                          <p:spTgt spid="45"/>
                                        </p:tgtEl>
                                        <p:attrNameLst>
                                          <p:attrName>style.visibility</p:attrName>
                                        </p:attrNameLst>
                                      </p:cBhvr>
                                      <p:to>
                                        <p:strVal val="visible"/>
                                      </p:to>
                                    </p:set>
                                    <p:anim calcmode="lin" valueType="num">
                                      <p:cBhvr additive="base">
                                        <p:cTn id="99" dur="500" fill="hold"/>
                                        <p:tgtEl>
                                          <p:spTgt spid="45"/>
                                        </p:tgtEl>
                                        <p:attrNameLst>
                                          <p:attrName>ppt_x</p:attrName>
                                        </p:attrNameLst>
                                      </p:cBhvr>
                                      <p:tavLst>
                                        <p:tav tm="0">
                                          <p:val>
                                            <p:strVal val="0-#ppt_w/2"/>
                                          </p:val>
                                        </p:tav>
                                        <p:tav tm="100000">
                                          <p:val>
                                            <p:strVal val="#ppt_x"/>
                                          </p:val>
                                        </p:tav>
                                      </p:tavLst>
                                    </p:anim>
                                    <p:anim calcmode="lin" valueType="num">
                                      <p:cBhvr additive="base">
                                        <p:cTn id="100"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8" presetClass="entr" presetSubtype="16" fill="hold" grpId="0" nodeType="clickEffect">
                                  <p:stCondLst>
                                    <p:cond delay="0"/>
                                  </p:stCondLst>
                                  <p:childTnLst>
                                    <p:set>
                                      <p:cBhvr>
                                        <p:cTn id="104" dur="1" fill="hold">
                                          <p:stCondLst>
                                            <p:cond delay="0"/>
                                          </p:stCondLst>
                                        </p:cTn>
                                        <p:tgtEl>
                                          <p:spTgt spid="66"/>
                                        </p:tgtEl>
                                        <p:attrNameLst>
                                          <p:attrName>style.visibility</p:attrName>
                                        </p:attrNameLst>
                                      </p:cBhvr>
                                      <p:to>
                                        <p:strVal val="visible"/>
                                      </p:to>
                                    </p:set>
                                    <p:animEffect transition="in" filter="diamond(in)">
                                      <p:cBhvr>
                                        <p:cTn id="105" dur="2000"/>
                                        <p:tgtEl>
                                          <p:spTgt spid="66"/>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xit" presetSubtype="0" fill="hold" grpId="1" nodeType="clickEffect">
                                  <p:stCondLst>
                                    <p:cond delay="0"/>
                                  </p:stCondLst>
                                  <p:childTnLst>
                                    <p:animEffect transition="out" filter="fade">
                                      <p:cBhvr>
                                        <p:cTn id="109" dur="2000"/>
                                        <p:tgtEl>
                                          <p:spTgt spid="66"/>
                                        </p:tgtEl>
                                      </p:cBhvr>
                                    </p:animEffect>
                                    <p:set>
                                      <p:cBhvr>
                                        <p:cTn id="110" dur="1" fill="hold">
                                          <p:stCondLst>
                                            <p:cond delay="1999"/>
                                          </p:stCondLst>
                                        </p:cTn>
                                        <p:tgtEl>
                                          <p:spTgt spid="66"/>
                                        </p:tgtEl>
                                        <p:attrNameLst>
                                          <p:attrName>style.visibility</p:attrName>
                                        </p:attrNameLst>
                                      </p:cBhvr>
                                      <p:to>
                                        <p:strVal val="hidden"/>
                                      </p:to>
                                    </p:set>
                                  </p:childTnLst>
                                </p:cTn>
                              </p:par>
                              <p:par>
                                <p:cTn id="111" presetID="2" presetClass="entr" presetSubtype="8" fill="hold" grpId="0" nodeType="with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additive="base">
                                        <p:cTn id="113" dur="500" fill="hold"/>
                                        <p:tgtEl>
                                          <p:spTgt spid="46"/>
                                        </p:tgtEl>
                                        <p:attrNameLst>
                                          <p:attrName>ppt_x</p:attrName>
                                        </p:attrNameLst>
                                      </p:cBhvr>
                                      <p:tavLst>
                                        <p:tav tm="0">
                                          <p:val>
                                            <p:strVal val="0-#ppt_w/2"/>
                                          </p:val>
                                        </p:tav>
                                        <p:tav tm="100000">
                                          <p:val>
                                            <p:strVal val="#ppt_x"/>
                                          </p:val>
                                        </p:tav>
                                      </p:tavLst>
                                    </p:anim>
                                    <p:anim calcmode="lin" valueType="num">
                                      <p:cBhvr additive="base">
                                        <p:cTn id="114"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p:bldP spid="65" grpId="0" animBg="1"/>
      <p:bldP spid="65" grpId="1" animBg="1"/>
      <p:bldP spid="66" grpId="0" animBg="1"/>
      <p:bldP spid="66"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ea typeface="ＭＳ Ｐゴシック" charset="-128"/>
              </a:rPr>
              <a:t>Assessment – Exit Ticket</a:t>
            </a:r>
          </a:p>
        </p:txBody>
      </p:sp>
      <p:sp>
        <p:nvSpPr>
          <p:cNvPr id="26627"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6B1A97EE-054E-41FE-A34A-95931F20F9B6}" type="slidenum">
              <a:rPr lang="en-US" smtClean="0">
                <a:solidFill>
                  <a:schemeClr val="bg1"/>
                </a:solidFill>
              </a:rPr>
              <a:pPr eaLnBrk="1" hangingPunct="1"/>
              <a:t>29</a:t>
            </a:fld>
            <a:endParaRPr lang="en-US" smtClean="0">
              <a:solidFill>
                <a:schemeClr val="bg1"/>
              </a:solidFill>
            </a:endParaRPr>
          </a:p>
        </p:txBody>
      </p:sp>
      <p:sp>
        <p:nvSpPr>
          <p:cNvPr id="8" name="Agenda Link">
            <a:hlinkClick r:id="rId3" action="ppaction://hlinksldjump"/>
          </p:cNvPr>
          <p:cNvSpPr txBox="1"/>
          <p:nvPr/>
        </p:nvSpPr>
        <p:spPr>
          <a:xfrm>
            <a:off x="7696200" y="60198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6"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6630" name="Group 6"/>
          <p:cNvGrpSpPr>
            <a:grpSpLocks/>
          </p:cNvGrpSpPr>
          <p:nvPr/>
        </p:nvGrpSpPr>
        <p:grpSpPr bwMode="auto">
          <a:xfrm>
            <a:off x="609600" y="6413500"/>
            <a:ext cx="7402513" cy="387350"/>
            <a:chOff x="609600" y="6414018"/>
            <a:chExt cx="7401771" cy="386725"/>
          </a:xfrm>
        </p:grpSpPr>
        <p:pic>
          <p:nvPicPr>
            <p:cNvPr id="26631" name="Picture 8" descr="blu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2" name="Picture 9" descr="red.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3" name="Picture 10"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2051" name="Picture 3"/>
          <p:cNvPicPr>
            <a:picLocks noChangeAspect="1" noChangeArrowheads="1"/>
          </p:cNvPicPr>
          <p:nvPr/>
        </p:nvPicPr>
        <p:blipFill>
          <a:blip r:embed="rId7" cstate="print"/>
          <a:srcRect l="16001" t="16889" r="18000" b="10222"/>
          <a:stretch>
            <a:fillRect/>
          </a:stretch>
        </p:blipFill>
        <p:spPr bwMode="auto">
          <a:xfrm>
            <a:off x="609600" y="933940"/>
            <a:ext cx="7696200" cy="47810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Black Background"/>
          <p:cNvSpPr>
            <a:spLocks noChangeArrowheads="1"/>
          </p:cNvSpPr>
          <p:nvPr/>
        </p:nvSpPr>
        <p:spPr bwMode="auto">
          <a:xfrm>
            <a:off x="122238" y="619125"/>
            <a:ext cx="8869362" cy="5248275"/>
          </a:xfrm>
          <a:prstGeom prst="roundRect">
            <a:avLst>
              <a:gd name="adj" fmla="val 7954"/>
            </a:avLst>
          </a:prstGeom>
          <a:solidFill>
            <a:schemeClr val="tx1"/>
          </a:solidFill>
          <a:ln w="19050">
            <a:solidFill>
              <a:schemeClr val="bg1"/>
            </a:solidFill>
            <a:round/>
            <a:headEnd/>
            <a:tailEnd/>
          </a:ln>
        </p:spPr>
        <p:txBody>
          <a:bodyPr wrap="none" anchor="ctr"/>
          <a:lstStyle/>
          <a:p>
            <a:endParaRPr lang="en-US"/>
          </a:p>
        </p:txBody>
      </p:sp>
      <p:sp>
        <p:nvSpPr>
          <p:cNvPr id="16387" name="Slide Numbe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1F643CEC-761C-40C9-AC0A-9F7BB21A547C}" type="slidenum">
              <a:rPr lang="en-US" smtClean="0">
                <a:solidFill>
                  <a:schemeClr val="bg1"/>
                </a:solidFill>
              </a:rPr>
              <a:pPr eaLnBrk="1" hangingPunct="1"/>
              <a:t>3</a:t>
            </a:fld>
            <a:endParaRPr lang="en-US" smtClean="0">
              <a:solidFill>
                <a:schemeClr val="bg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688223248"/>
              </p:ext>
            </p:extLst>
          </p:nvPr>
        </p:nvGraphicFramePr>
        <p:xfrm>
          <a:off x="304800" y="737298"/>
          <a:ext cx="8077200" cy="4444302"/>
        </p:xfrm>
        <a:graphic>
          <a:graphicData uri="http://schemas.openxmlformats.org/drawingml/2006/table">
            <a:tbl>
              <a:tblPr/>
              <a:tblGrid>
                <a:gridCol w="2123053"/>
                <a:gridCol w="5954147"/>
              </a:tblGrid>
              <a:tr h="16249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00"/>
                          </a:solidFill>
                          <a:effectLst/>
                          <a:latin typeface="Cambria" charset="0"/>
                          <a:ea typeface="Cambria" charset="0"/>
                        </a:rPr>
                        <a:t>Lesson Vocabulary</a:t>
                      </a: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lumMod val="95000"/>
                            </a:schemeClr>
                          </a:solidFill>
                          <a:effectLst/>
                          <a:latin typeface="Cambria" charset="0"/>
                          <a:ea typeface="Cambria" charset="0"/>
                        </a:rPr>
                        <a:t>Additive identity  - When any number is added to the additive identity, that number remains unchanged. Zero is the additive identity in the real number system.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lumMod val="95000"/>
                            </a:schemeClr>
                          </a:solidFill>
                          <a:effectLst/>
                          <a:latin typeface="Cambria" charset="0"/>
                          <a:ea typeface="Cambria" charset="0"/>
                        </a:rPr>
                        <a:t>Opposite – Also known as additive inverse, two opposites are on reverse sides of zero on a number line. </a:t>
                      </a: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3903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00"/>
                          </a:solidFill>
                          <a:effectLst/>
                          <a:latin typeface="Cambria" charset="0"/>
                          <a:ea typeface="Cambria" charset="0"/>
                        </a:rPr>
                        <a:t>Materials</a:t>
                      </a: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lumMod val="95000"/>
                            </a:schemeClr>
                          </a:solidFill>
                          <a:effectLst/>
                          <a:latin typeface="Cambria" charset="0"/>
                          <a:ea typeface="Cambria" charset="0"/>
                        </a:rPr>
                        <a:t>Handouts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lumMod val="95000"/>
                            </a:schemeClr>
                          </a:solidFill>
                          <a:effectLst/>
                          <a:latin typeface="Cambria" charset="0"/>
                          <a:ea typeface="Cambria" charset="0"/>
                        </a:rPr>
                        <a:t>Paper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lumMod val="95000"/>
                            </a:schemeClr>
                          </a:solidFill>
                          <a:effectLst/>
                          <a:latin typeface="Cambria" charset="0"/>
                          <a:ea typeface="Cambria" charset="0"/>
                        </a:rPr>
                        <a:t>Scissors (Optional)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lumMod val="95000"/>
                            </a:schemeClr>
                          </a:solidFill>
                          <a:effectLst/>
                          <a:latin typeface="Cambria" charset="0"/>
                          <a:ea typeface="Cambria" charset="0"/>
                        </a:rPr>
                        <a:t>Ruler (Optional)</a:t>
                      </a: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4290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00"/>
                          </a:solidFill>
                          <a:effectLst/>
                          <a:latin typeface="Cambria" charset="0"/>
                          <a:ea typeface="Cambria" charset="0"/>
                        </a:rPr>
                        <a:t>Common Core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00"/>
                          </a:solidFill>
                          <a:effectLst/>
                          <a:latin typeface="Cambria" charset="0"/>
                          <a:ea typeface="Cambria" charset="0"/>
                        </a:rPr>
                        <a:t>State Standard</a:t>
                      </a:r>
                    </a:p>
                  </a:txBody>
                  <a:tcPr marL="68576" marR="68576"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r>
                        <a:rPr lang="en-US" sz="1800" kern="1200" baseline="0" dirty="0" smtClean="0">
                          <a:solidFill>
                            <a:schemeClr val="bg1"/>
                          </a:solidFill>
                          <a:latin typeface="+mn-lt"/>
                          <a:ea typeface="+mn-ea"/>
                          <a:cs typeface="+mn-cs"/>
                        </a:rPr>
                        <a:t>6.NS.6a. Recognize opposite signs of numbers as indicating locations on opposite sides of 0 on the number line; recognize that the opposite of the opposite of a number is the number itself, e.g., –(–3) = 3, and that 0 is its own opposite. </a:t>
                      </a:r>
                    </a:p>
                  </a:txBody>
                  <a:tcPr marL="68576" marR="68576"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16395" name="TextBox 6"/>
          <p:cNvSpPr txBox="1">
            <a:spLocks noChangeArrowheads="1"/>
          </p:cNvSpPr>
          <p:nvPr/>
        </p:nvSpPr>
        <p:spPr bwMode="auto">
          <a:xfrm>
            <a:off x="152400" y="95250"/>
            <a:ext cx="4038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r>
              <a:rPr lang="en-US" sz="2800" b="1">
                <a:solidFill>
                  <a:schemeClr val="bg1"/>
                </a:solidFill>
              </a:rPr>
              <a:t>Lesson Overview (2 of 4)</a:t>
            </a:r>
            <a:endParaRPr lang="en-US" sz="2000">
              <a:solidFill>
                <a:schemeClr val="bg1"/>
              </a:solidFill>
            </a:endParaRPr>
          </a:p>
        </p:txBody>
      </p:sp>
      <p:grpSp>
        <p:nvGrpSpPr>
          <p:cNvPr id="6" name="Group 9"/>
          <p:cNvGrpSpPr>
            <a:grpSpLocks/>
          </p:cNvGrpSpPr>
          <p:nvPr/>
        </p:nvGrpSpPr>
        <p:grpSpPr bwMode="auto">
          <a:xfrm>
            <a:off x="609600" y="6413500"/>
            <a:ext cx="7402513" cy="387350"/>
            <a:chOff x="609600" y="6414018"/>
            <a:chExt cx="7401771" cy="386725"/>
          </a:xfrm>
        </p:grpSpPr>
        <p:pic>
          <p:nvPicPr>
            <p:cNvPr id="7" name="Picture 10" descr="blu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1" descr="red.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2" descr="black.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ea typeface="ＭＳ Ｐゴシック" charset="-128"/>
              </a:rPr>
              <a:t>Opposites Homework</a:t>
            </a:r>
          </a:p>
        </p:txBody>
      </p:sp>
      <p:sp>
        <p:nvSpPr>
          <p:cNvPr id="26627"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6B1A97EE-054E-41FE-A34A-95931F20F9B6}" type="slidenum">
              <a:rPr lang="en-US" smtClean="0">
                <a:solidFill>
                  <a:schemeClr val="bg1"/>
                </a:solidFill>
              </a:rPr>
              <a:pPr eaLnBrk="1" hangingPunct="1"/>
              <a:t>30</a:t>
            </a:fld>
            <a:endParaRPr lang="en-US" smtClean="0">
              <a:solidFill>
                <a:schemeClr val="bg1"/>
              </a:solidFill>
            </a:endParaRPr>
          </a:p>
        </p:txBody>
      </p:sp>
      <p:sp>
        <p:nvSpPr>
          <p:cNvPr id="8" name="Agenda Link">
            <a:hlinkClick r:id="rId3" action="ppaction://hlinksldjump"/>
          </p:cNvPr>
          <p:cNvSpPr txBox="1"/>
          <p:nvPr/>
        </p:nvSpPr>
        <p:spPr>
          <a:xfrm>
            <a:off x="7696200" y="60198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6"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6"/>
          <p:cNvGrpSpPr>
            <a:grpSpLocks/>
          </p:cNvGrpSpPr>
          <p:nvPr/>
        </p:nvGrpSpPr>
        <p:grpSpPr bwMode="auto">
          <a:xfrm>
            <a:off x="609600" y="6413500"/>
            <a:ext cx="7402513" cy="387350"/>
            <a:chOff x="609600" y="6414018"/>
            <a:chExt cx="7401771" cy="386725"/>
          </a:xfrm>
        </p:grpSpPr>
        <p:pic>
          <p:nvPicPr>
            <p:cNvPr id="26631" name="Picture 8" descr="blu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2" name="Picture 9" descr="red.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3" name="Picture 10"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3074" name="Picture 2"/>
          <p:cNvPicPr>
            <a:picLocks noChangeAspect="1" noChangeArrowheads="1"/>
          </p:cNvPicPr>
          <p:nvPr/>
        </p:nvPicPr>
        <p:blipFill>
          <a:blip r:embed="rId7" cstate="print"/>
          <a:srcRect l="16001" t="17778" r="21000" b="6667"/>
          <a:stretch>
            <a:fillRect/>
          </a:stretch>
        </p:blipFill>
        <p:spPr bwMode="auto">
          <a:xfrm>
            <a:off x="838665" y="985795"/>
            <a:ext cx="7010217" cy="47292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Slide Numbe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46141BE-A838-4C8C-AB0E-CE3B2B17E49D}" type="slidenum">
              <a:rPr lang="en-US" smtClean="0">
                <a:solidFill>
                  <a:schemeClr val="bg1"/>
                </a:solidFill>
              </a:rPr>
              <a:pPr eaLnBrk="1" hangingPunct="1"/>
              <a:t>31</a:t>
            </a:fld>
            <a:endParaRPr lang="en-US" smtClean="0">
              <a:solidFill>
                <a:schemeClr val="bg1"/>
              </a:solidFill>
            </a:endParaRPr>
          </a:p>
        </p:txBody>
      </p:sp>
      <p:sp>
        <p:nvSpPr>
          <p:cNvPr id="28676" name="TextBox 5"/>
          <p:cNvSpPr txBox="1">
            <a:spLocks noChangeArrowheads="1"/>
          </p:cNvSpPr>
          <p:nvPr/>
        </p:nvSpPr>
        <p:spPr bwMode="auto">
          <a:xfrm>
            <a:off x="0" y="1371600"/>
            <a:ext cx="9144000"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r>
              <a:rPr lang="en-US" sz="2000" dirty="0">
                <a:solidFill>
                  <a:schemeClr val="bg1"/>
                </a:solidFill>
              </a:rPr>
              <a:t>The lesson that you are currently looking at is part of a unit that teaches the following Common Core Standards</a:t>
            </a:r>
            <a:r>
              <a:rPr lang="en-US" sz="2000" dirty="0" smtClean="0">
                <a:solidFill>
                  <a:schemeClr val="bg1"/>
                </a:solidFill>
              </a:rPr>
              <a:t>:</a:t>
            </a:r>
          </a:p>
          <a:p>
            <a:pPr eaLnBrk="1" hangingPunct="1"/>
            <a:endParaRPr lang="en-US" sz="2000" dirty="0" smtClean="0">
              <a:solidFill>
                <a:schemeClr val="bg1"/>
              </a:solidFill>
            </a:endParaRPr>
          </a:p>
          <a:p>
            <a:pPr eaLnBrk="1" hangingPunct="1"/>
            <a:r>
              <a:rPr lang="en-US" sz="2000" dirty="0" smtClean="0">
                <a:solidFill>
                  <a:schemeClr val="bg1"/>
                </a:solidFill>
              </a:rPr>
              <a:t>6.NS.6a. Recognize opposite signs of numbers as indicating locations on opposite sides of 0 on the number line; recognize that the opposite of the opposite of a number is the number itself, e.g., –(–3) = 3, and that 0 is its own opposite. </a:t>
            </a:r>
          </a:p>
          <a:p>
            <a:pPr eaLnBrk="1" hangingPunct="1"/>
            <a:endParaRPr lang="en-US" sz="2000" dirty="0">
              <a:solidFill>
                <a:schemeClr val="bg1"/>
              </a:solidFill>
            </a:endParaRPr>
          </a:p>
          <a:p>
            <a:pPr eaLnBrk="1" hangingPunct="1"/>
            <a:r>
              <a:rPr lang="en-US" sz="2000" dirty="0">
                <a:solidFill>
                  <a:schemeClr val="bg1"/>
                </a:solidFill>
              </a:rPr>
              <a:t> </a:t>
            </a:r>
          </a:p>
        </p:txBody>
      </p:sp>
      <p:sp>
        <p:nvSpPr>
          <p:cNvPr id="28677" name="TextBox 6"/>
          <p:cNvSpPr txBox="1">
            <a:spLocks noChangeArrowheads="1"/>
          </p:cNvSpPr>
          <p:nvPr/>
        </p:nvSpPr>
        <p:spPr bwMode="auto">
          <a:xfrm>
            <a:off x="0" y="609600"/>
            <a:ext cx="86868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r>
              <a:rPr lang="en-US" sz="2800" b="1">
                <a:solidFill>
                  <a:schemeClr val="bg1"/>
                </a:solidFill>
              </a:rPr>
              <a:t>Standards for This Unit</a:t>
            </a:r>
            <a:endParaRPr lang="en-US" sz="2000">
              <a:solidFill>
                <a:schemeClr val="bg1"/>
              </a:solidFill>
            </a:endParaRPr>
          </a:p>
        </p:txBody>
      </p:sp>
      <p:sp>
        <p:nvSpPr>
          <p:cNvPr id="8" name="Overview Button">
            <a:hlinkClick r:id="rId3" action="ppaction://hlinksldjump"/>
          </p:cNvPr>
          <p:cNvSpPr txBox="1"/>
          <p:nvPr/>
        </p:nvSpPr>
        <p:spPr>
          <a:xfrm>
            <a:off x="5562600" y="5791200"/>
            <a:ext cx="1905000" cy="419100"/>
          </a:xfrm>
          <a:prstGeom prst="rect">
            <a:avLst/>
          </a:prstGeom>
          <a:solidFill>
            <a:srgbClr val="FFFF00"/>
          </a:solidFill>
          <a:ln>
            <a:solidFill>
              <a:schemeClr val="tx1"/>
            </a:solidFill>
          </a:ln>
        </p:spPr>
        <p:txBody>
          <a:bodyPr wrap="none" anchor="ctr">
            <a:normAutofit/>
          </a:bodyPr>
          <a:lstStyle/>
          <a:p>
            <a:pPr fontAlgn="auto">
              <a:spcAft>
                <a:spcPts val="0"/>
              </a:spcAft>
              <a:defRPr/>
            </a:pPr>
            <a:r>
              <a:rPr lang="en-US" b="1" dirty="0">
                <a:latin typeface="Perpetua" pitchFamily="18" charset="0"/>
                <a:ea typeface="+mj-ea"/>
                <a:cs typeface="+mj-cs"/>
              </a:rPr>
              <a:t>Back to Overview</a:t>
            </a:r>
          </a:p>
        </p:txBody>
      </p:sp>
      <p:sp>
        <p:nvSpPr>
          <p:cNvPr id="9" name="Next Slide Button">
            <a:hlinkClick r:id="" action="ppaction://noaction"/>
          </p:cNvPr>
          <p:cNvSpPr txBox="1"/>
          <p:nvPr/>
        </p:nvSpPr>
        <p:spPr>
          <a:xfrm>
            <a:off x="4343400" y="5791200"/>
            <a:ext cx="1143000" cy="419100"/>
          </a:xfrm>
          <a:prstGeom prst="rect">
            <a:avLst/>
          </a:prstGeom>
          <a:solidFill>
            <a:srgbClr val="FFFF00"/>
          </a:solidFill>
          <a:ln>
            <a:solidFill>
              <a:schemeClr val="tx1"/>
            </a:solidFill>
          </a:ln>
        </p:spPr>
        <p:txBody>
          <a:bodyPr wrap="none" anchor="ctr">
            <a:normAutofit/>
          </a:bodyPr>
          <a:lstStyle/>
          <a:p>
            <a:pPr fontAlgn="auto">
              <a:spcAft>
                <a:spcPts val="0"/>
              </a:spcAft>
              <a:defRPr/>
            </a:pPr>
            <a:r>
              <a:rPr lang="en-US" b="1" dirty="0">
                <a:latin typeface="Perpetua" pitchFamily="18" charset="0"/>
                <a:ea typeface="+mj-ea"/>
                <a:cs typeface="+mj-cs"/>
              </a:rPr>
              <a:t>Next Slide</a:t>
            </a:r>
          </a:p>
        </p:txBody>
      </p:sp>
      <p:grpSp>
        <p:nvGrpSpPr>
          <p:cNvPr id="28680" name="Group 9"/>
          <p:cNvGrpSpPr>
            <a:grpSpLocks/>
          </p:cNvGrpSpPr>
          <p:nvPr/>
        </p:nvGrpSpPr>
        <p:grpSpPr bwMode="auto">
          <a:xfrm>
            <a:off x="609600" y="6413500"/>
            <a:ext cx="7402513" cy="387350"/>
            <a:chOff x="609600" y="6414018"/>
            <a:chExt cx="7401771" cy="386725"/>
          </a:xfrm>
        </p:grpSpPr>
        <p:pic>
          <p:nvPicPr>
            <p:cNvPr id="28681" name="Picture 10" descr="blu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82" name="Picture 11" descr="red.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83" name="Picture 12"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lack Background"/>
          <p:cNvSpPr>
            <a:spLocks noChangeArrowheads="1"/>
          </p:cNvSpPr>
          <p:nvPr/>
        </p:nvSpPr>
        <p:spPr bwMode="auto">
          <a:xfrm>
            <a:off x="122238" y="619125"/>
            <a:ext cx="8869362" cy="5248275"/>
          </a:xfrm>
          <a:prstGeom prst="roundRect">
            <a:avLst>
              <a:gd name="adj" fmla="val 7954"/>
            </a:avLst>
          </a:prstGeom>
          <a:solidFill>
            <a:schemeClr val="tx1"/>
          </a:solidFill>
          <a:ln w="19050">
            <a:solidFill>
              <a:schemeClr val="bg1"/>
            </a:solidFill>
            <a:round/>
            <a:headEnd/>
            <a:tailEnd/>
          </a:ln>
        </p:spPr>
        <p:txBody>
          <a:bodyPr wrap="none" anchor="ctr"/>
          <a:lstStyle/>
          <a:p>
            <a:endParaRPr lang="en-US"/>
          </a:p>
        </p:txBody>
      </p:sp>
      <p:sp>
        <p:nvSpPr>
          <p:cNvPr id="17411" name="Slide Numbe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A84C14FA-5A59-4FE8-8FE2-83F631AB0BF4}" type="slidenum">
              <a:rPr lang="en-US" smtClean="0">
                <a:solidFill>
                  <a:schemeClr val="bg1"/>
                </a:solidFill>
              </a:rPr>
              <a:pPr eaLnBrk="1" hangingPunct="1"/>
              <a:t>4</a:t>
            </a:fld>
            <a:endParaRPr lang="en-US" smtClean="0">
              <a:solidFill>
                <a:schemeClr val="bg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94933901"/>
              </p:ext>
            </p:extLst>
          </p:nvPr>
        </p:nvGraphicFramePr>
        <p:xfrm>
          <a:off x="304800" y="911225"/>
          <a:ext cx="8610600" cy="4697095"/>
        </p:xfrm>
        <a:graphic>
          <a:graphicData uri="http://schemas.openxmlformats.org/drawingml/2006/table">
            <a:tbl>
              <a:tblPr/>
              <a:tblGrid>
                <a:gridCol w="2263255"/>
                <a:gridCol w="6347345"/>
              </a:tblGrid>
              <a:tr h="14488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00"/>
                          </a:solidFill>
                          <a:effectLst/>
                          <a:latin typeface="Cambria" charset="0"/>
                          <a:ea typeface="Cambria" charset="0"/>
                        </a:rPr>
                        <a:t>Scaffolding</a:t>
                      </a: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Cambria" charset="0"/>
                          <a:ea typeface="Cambria" charset="0"/>
                        </a:rPr>
                        <a:t>There are handouts available for the practice at the beginning of the lesson which includes space to write vocabulary if the student is in need for this extra handout. </a:t>
                      </a: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6023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00"/>
                          </a:solidFill>
                          <a:effectLst/>
                          <a:latin typeface="Cambria" charset="0"/>
                          <a:ea typeface="Cambria" charset="0"/>
                        </a:rPr>
                        <a:t>Enrichment</a:t>
                      </a: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Cambria" charset="0"/>
                          <a:ea typeface="Cambria" charset="0"/>
                        </a:rPr>
                        <a:t>There is a challenging bonus question on the exit slip, as well as optional questions on the homework for students who have mastered the standard objective. In class, it would be wise for these students to lead the discussions when prompting students to think about opposites on a number line</a:t>
                      </a:r>
                      <a:r>
                        <a:rPr kumimoji="0" lang="en-US" altLang="ja-JP" sz="1800" b="0" i="0" u="none" strike="noStrike" cap="none" normalizeH="0" baseline="0" dirty="0" smtClean="0">
                          <a:ln>
                            <a:noFill/>
                          </a:ln>
                          <a:solidFill>
                            <a:schemeClr val="bg1"/>
                          </a:solidFill>
                          <a:effectLst/>
                          <a:latin typeface="Cambria" charset="0"/>
                          <a:ea typeface="Cambria" charset="0"/>
                        </a:rPr>
                        <a:t>. </a:t>
                      </a:r>
                      <a:endParaRPr kumimoji="0" lang="en-US" sz="1800" b="0" i="0" u="none" strike="noStrike" cap="none" normalizeH="0" baseline="0" dirty="0" smtClean="0">
                        <a:ln>
                          <a:noFill/>
                        </a:ln>
                        <a:solidFill>
                          <a:schemeClr val="bg1"/>
                        </a:solidFill>
                        <a:effectLst/>
                        <a:latin typeface="Cambria" charset="0"/>
                        <a:ea typeface="Cambria" charset="0"/>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4488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00"/>
                          </a:solidFill>
                          <a:effectLst/>
                          <a:latin typeface="Cambria" charset="0"/>
                          <a:ea typeface="Cambria" charset="0"/>
                        </a:rPr>
                        <a:t>Online Resources for Absent Students</a:t>
                      </a: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hlinkClick r:id="rId3"/>
                        </a:rPr>
                        <a:t>http://www.flaslet.com/math/practice/7087/additive-inverse-of-a-rational-number</a:t>
                      </a:r>
                      <a:endParaRPr lang="en-US" dirty="0" smtClean="0"/>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Cambria" charset="0"/>
                        <a:ea typeface="Cambria"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Cambria" charset="0"/>
                          <a:ea typeface="Cambria" charset="0"/>
                        </a:rPr>
                        <a:t>This website provides an interactive “Quiz” on additive opposites. It gives an explanation to students when problems are answered incorrectly. </a:t>
                      </a: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17419" name="TextBox 6"/>
          <p:cNvSpPr txBox="1">
            <a:spLocks noChangeArrowheads="1"/>
          </p:cNvSpPr>
          <p:nvPr/>
        </p:nvSpPr>
        <p:spPr bwMode="auto">
          <a:xfrm>
            <a:off x="152400" y="95250"/>
            <a:ext cx="4038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r>
              <a:rPr lang="en-US" sz="2800" b="1">
                <a:solidFill>
                  <a:schemeClr val="bg1"/>
                </a:solidFill>
              </a:rPr>
              <a:t>Lesson Overview (3 of 4)</a:t>
            </a:r>
            <a:endParaRPr lang="en-US" sz="2000">
              <a:solidFill>
                <a:schemeClr val="bg1"/>
              </a:solidFill>
            </a:endParaRPr>
          </a:p>
        </p:txBody>
      </p:sp>
      <p:grpSp>
        <p:nvGrpSpPr>
          <p:cNvPr id="6" name="Group 9"/>
          <p:cNvGrpSpPr>
            <a:grpSpLocks/>
          </p:cNvGrpSpPr>
          <p:nvPr/>
        </p:nvGrpSpPr>
        <p:grpSpPr bwMode="auto">
          <a:xfrm>
            <a:off x="609600" y="6413500"/>
            <a:ext cx="7402513" cy="387350"/>
            <a:chOff x="609600" y="6414018"/>
            <a:chExt cx="7401771" cy="386725"/>
          </a:xfrm>
        </p:grpSpPr>
        <p:pic>
          <p:nvPicPr>
            <p:cNvPr id="7" name="Picture 10" descr="blu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1" descr="red.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2"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Black Background"/>
          <p:cNvSpPr>
            <a:spLocks noChangeArrowheads="1"/>
          </p:cNvSpPr>
          <p:nvPr/>
        </p:nvSpPr>
        <p:spPr bwMode="auto">
          <a:xfrm>
            <a:off x="122238" y="619125"/>
            <a:ext cx="8869362" cy="5324475"/>
          </a:xfrm>
          <a:prstGeom prst="roundRect">
            <a:avLst>
              <a:gd name="adj" fmla="val 7954"/>
            </a:avLst>
          </a:prstGeom>
          <a:solidFill>
            <a:schemeClr val="tx1"/>
          </a:solidFill>
          <a:ln w="19050">
            <a:solidFill>
              <a:schemeClr val="bg1"/>
            </a:solidFill>
            <a:round/>
            <a:headEnd/>
            <a:tailEnd/>
          </a:ln>
        </p:spPr>
        <p:txBody>
          <a:bodyPr wrap="none" anchor="ctr"/>
          <a:lstStyle/>
          <a:p>
            <a:endParaRPr lang="en-US"/>
          </a:p>
        </p:txBody>
      </p:sp>
      <p:sp>
        <p:nvSpPr>
          <p:cNvPr id="18435" name="Slide Numbe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0954E5D5-9E93-427C-8057-AEED02625DB1}" type="slidenum">
              <a:rPr lang="en-US" smtClean="0">
                <a:solidFill>
                  <a:schemeClr val="bg1"/>
                </a:solidFill>
              </a:rPr>
              <a:pPr eaLnBrk="1" hangingPunct="1"/>
              <a:t>5</a:t>
            </a:fld>
            <a:endParaRPr lang="en-US" smtClean="0">
              <a:solidFill>
                <a:schemeClr val="bg1"/>
              </a:solidFill>
            </a:endParaRPr>
          </a:p>
        </p:txBody>
      </p:sp>
      <p:sp>
        <p:nvSpPr>
          <p:cNvPr id="18436" name="TextBox 6"/>
          <p:cNvSpPr txBox="1">
            <a:spLocks noChangeArrowheads="1"/>
          </p:cNvSpPr>
          <p:nvPr/>
        </p:nvSpPr>
        <p:spPr bwMode="auto">
          <a:xfrm>
            <a:off x="152400" y="95250"/>
            <a:ext cx="4038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r>
              <a:rPr lang="en-US" sz="2800" b="1">
                <a:solidFill>
                  <a:schemeClr val="bg1"/>
                </a:solidFill>
              </a:rPr>
              <a:t>Lesson Overview (4 of 4)</a:t>
            </a:r>
            <a:endParaRPr lang="en-US" sz="2000">
              <a:solidFill>
                <a:schemeClr val="bg1"/>
              </a:solidFill>
            </a:endParaRPr>
          </a:p>
        </p:txBody>
      </p:sp>
      <p:graphicFrame>
        <p:nvGraphicFramePr>
          <p:cNvPr id="8" name="Table 7"/>
          <p:cNvGraphicFramePr>
            <a:graphicFrameLocks noGrp="1"/>
          </p:cNvGraphicFramePr>
          <p:nvPr/>
        </p:nvGraphicFramePr>
        <p:xfrm>
          <a:off x="228600" y="868363"/>
          <a:ext cx="8632825" cy="4694237"/>
        </p:xfrm>
        <a:graphic>
          <a:graphicData uri="http://schemas.openxmlformats.org/drawingml/2006/table">
            <a:tbl>
              <a:tblPr/>
              <a:tblGrid>
                <a:gridCol w="1969066"/>
                <a:gridCol w="6663759"/>
              </a:tblGrid>
              <a:tr h="21584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00"/>
                          </a:solidFill>
                          <a:effectLst/>
                          <a:latin typeface="Cambria" charset="0"/>
                          <a:ea typeface="Cambria" charset="0"/>
                        </a:rPr>
                        <a:t>Before and After</a:t>
                      </a:r>
                    </a:p>
                  </a:txBody>
                  <a:tcPr marL="68576" marR="68576"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Cambria" charset="0"/>
                          <a:ea typeface="Cambria" charset="0"/>
                        </a:rPr>
                        <a:t>Before: Students will need to have a clear idea of how to plot rational numbers on a number line.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Cambria" charset="0"/>
                        <a:ea typeface="Cambria"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Cambria" charset="0"/>
                          <a:ea typeface="Cambria" charset="0"/>
                        </a:rPr>
                        <a:t>After: Students will be familiar with the additive identity, and the relative positions of opposites in regards to the additive identity. Students will begin to practice with the idea of adding integers.</a:t>
                      </a:r>
                    </a:p>
                  </a:txBody>
                  <a:tcPr marL="68576" marR="68576"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357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00"/>
                          </a:solidFill>
                          <a:effectLst/>
                          <a:latin typeface="Cambria" charset="0"/>
                          <a:ea typeface="Cambria" charset="0"/>
                        </a:rPr>
                        <a:t>Topic Background</a:t>
                      </a:r>
                    </a:p>
                  </a:txBody>
                  <a:tcPr marL="68576" marR="68576"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Cambria" charset="0"/>
                          <a:ea typeface="Cambria" charset="0"/>
                        </a:rPr>
                        <a:t>Include any or all of these:  a) interesting historical facts related to the day</a:t>
                      </a:r>
                      <a:r>
                        <a:rPr kumimoji="0" lang="ja-JP" altLang="en-US" sz="1800" b="0" i="0" u="none" strike="noStrike" cap="none" normalizeH="0" baseline="0" dirty="0" smtClean="0">
                          <a:ln>
                            <a:noFill/>
                          </a:ln>
                          <a:solidFill>
                            <a:schemeClr val="bg1"/>
                          </a:solidFill>
                          <a:effectLst/>
                          <a:latin typeface="Cambria" charset="0"/>
                          <a:ea typeface="Cambria" charset="0"/>
                        </a:rPr>
                        <a:t>’</a:t>
                      </a:r>
                      <a:r>
                        <a:rPr kumimoji="0" lang="en-US" altLang="ja-JP" sz="1800" b="0" i="0" u="none" strike="noStrike" cap="none" normalizeH="0" baseline="0" dirty="0" smtClean="0">
                          <a:ln>
                            <a:noFill/>
                          </a:ln>
                          <a:solidFill>
                            <a:schemeClr val="bg1"/>
                          </a:solidFill>
                          <a:effectLst/>
                          <a:latin typeface="Cambria" charset="0"/>
                          <a:ea typeface="Cambria" charset="0"/>
                        </a:rPr>
                        <a:t>s objective, b) how the lesson</a:t>
                      </a:r>
                      <a:r>
                        <a:rPr kumimoji="0" lang="ja-JP" altLang="en-US" sz="1800" b="0" i="0" u="none" strike="noStrike" cap="none" normalizeH="0" baseline="0" dirty="0" smtClean="0">
                          <a:ln>
                            <a:noFill/>
                          </a:ln>
                          <a:solidFill>
                            <a:schemeClr val="bg1"/>
                          </a:solidFill>
                          <a:effectLst/>
                          <a:latin typeface="Cambria" charset="0"/>
                          <a:ea typeface="Cambria" charset="0"/>
                        </a:rPr>
                        <a:t>’</a:t>
                      </a:r>
                      <a:r>
                        <a:rPr kumimoji="0" lang="en-US" altLang="ja-JP" sz="1800" b="0" i="0" u="none" strike="noStrike" cap="none" normalizeH="0" baseline="0" dirty="0" smtClean="0">
                          <a:ln>
                            <a:noFill/>
                          </a:ln>
                          <a:solidFill>
                            <a:schemeClr val="bg1"/>
                          </a:solidFill>
                          <a:effectLst/>
                          <a:latin typeface="Cambria" charset="0"/>
                          <a:ea typeface="Cambria" charset="0"/>
                        </a:rPr>
                        <a:t>s mathematics is used in the real world, and c) a brief description of the research supporting the practices used in the lesson (sometimes with a link to the source).</a:t>
                      </a:r>
                      <a:endParaRPr kumimoji="0" lang="en-US" sz="1800" b="0" i="0" u="none" strike="noStrike" cap="none" normalizeH="0" baseline="0" dirty="0" smtClean="0">
                        <a:ln>
                          <a:noFill/>
                        </a:ln>
                        <a:solidFill>
                          <a:schemeClr val="bg1"/>
                        </a:solidFill>
                        <a:effectLst/>
                        <a:latin typeface="Cambria" charset="0"/>
                        <a:ea typeface="Cambria" charset="0"/>
                      </a:endParaRPr>
                    </a:p>
                  </a:txBody>
                  <a:tcPr marL="68576" marR="68576"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grpSp>
        <p:nvGrpSpPr>
          <p:cNvPr id="6" name="Group 9"/>
          <p:cNvGrpSpPr>
            <a:grpSpLocks/>
          </p:cNvGrpSpPr>
          <p:nvPr/>
        </p:nvGrpSpPr>
        <p:grpSpPr bwMode="auto">
          <a:xfrm>
            <a:off x="609600" y="6400800"/>
            <a:ext cx="7402513" cy="387350"/>
            <a:chOff x="609600" y="6414018"/>
            <a:chExt cx="7401771" cy="386725"/>
          </a:xfrm>
        </p:grpSpPr>
        <p:pic>
          <p:nvPicPr>
            <p:cNvPr id="7" name="Picture 10" descr="blu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1" descr="red.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2" descr="black.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381374" y="4424065"/>
            <a:ext cx="837826" cy="45273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721" name="Objective Background"/>
          <p:cNvSpPr>
            <a:spLocks noChangeArrowheads="1"/>
          </p:cNvSpPr>
          <p:nvPr/>
        </p:nvSpPr>
        <p:spPr bwMode="auto">
          <a:xfrm>
            <a:off x="228600" y="766764"/>
            <a:ext cx="8686800" cy="1138236"/>
          </a:xfrm>
          <a:prstGeom prst="roundRect">
            <a:avLst>
              <a:gd name="adj" fmla="val 25000"/>
            </a:avLst>
          </a:prstGeom>
          <a:solidFill>
            <a:schemeClr val="bg1">
              <a:lumMod val="95000"/>
            </a:schemeClr>
          </a:solidFill>
          <a:ln w="38100">
            <a:solidFill>
              <a:schemeClr val="accent1">
                <a:lumMod val="50000"/>
              </a:schemeClr>
            </a:solidFill>
            <a:round/>
            <a:headEnd/>
            <a:tailEnd/>
          </a:ln>
        </p:spPr>
        <p:txBody>
          <a:bodyPr wrap="none" anchor="ctr"/>
          <a:lstStyle/>
          <a:p>
            <a:pPr>
              <a:defRPr/>
            </a:pPr>
            <a:endParaRPr lang="en-US" sz="2000" b="1">
              <a:solidFill>
                <a:srgbClr val="FFFF00"/>
              </a:solidFill>
            </a:endParaRPr>
          </a:p>
        </p:txBody>
      </p:sp>
      <p:sp>
        <p:nvSpPr>
          <p:cNvPr id="19459"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ea typeface="ＭＳ Ｐゴシック" charset="-128"/>
              </a:rPr>
              <a:t>Warm Up</a:t>
            </a:r>
          </a:p>
        </p:txBody>
      </p:sp>
      <p:sp>
        <p:nvSpPr>
          <p:cNvPr id="30723" name="White Background"/>
          <p:cNvSpPr>
            <a:spLocks noChangeArrowheads="1"/>
          </p:cNvSpPr>
          <p:nvPr/>
        </p:nvSpPr>
        <p:spPr bwMode="auto">
          <a:xfrm>
            <a:off x="228600" y="1905000"/>
            <a:ext cx="8686800" cy="3810000"/>
          </a:xfrm>
          <a:prstGeom prst="roundRect">
            <a:avLst>
              <a:gd name="adj" fmla="val 7954"/>
            </a:avLst>
          </a:prstGeom>
          <a:solidFill>
            <a:schemeClr val="bg1">
              <a:lumMod val="95000"/>
            </a:schemeClr>
          </a:solidFill>
          <a:ln w="38100">
            <a:solidFill>
              <a:schemeClr val="accent1">
                <a:lumMod val="50000"/>
              </a:schemeClr>
            </a:solidFill>
            <a:round/>
            <a:headEnd/>
            <a:tailEnd/>
          </a:ln>
        </p:spPr>
        <p:txBody>
          <a:bodyPr wrap="none" anchor="ctr"/>
          <a:lstStyle/>
          <a:p>
            <a:pPr>
              <a:defRPr/>
            </a:pPr>
            <a:endParaRPr lang="en-US"/>
          </a:p>
        </p:txBody>
      </p:sp>
      <p:sp>
        <p:nvSpPr>
          <p:cNvPr id="5" name="Objective"/>
          <p:cNvSpPr txBox="1"/>
          <p:nvPr/>
        </p:nvSpPr>
        <p:spPr>
          <a:xfrm>
            <a:off x="296863" y="922337"/>
            <a:ext cx="8847137" cy="982663"/>
          </a:xfrm>
          <a:prstGeom prst="rect">
            <a:avLst/>
          </a:prstGeom>
        </p:spPr>
        <p:txBody>
          <a:bodyPr anchor="ctr">
            <a:noAutofit/>
          </a:bodyPr>
          <a:lstStyle/>
          <a:p>
            <a:pPr fontAlgn="auto">
              <a:spcAft>
                <a:spcPts val="0"/>
              </a:spcAft>
              <a:defRPr/>
            </a:pPr>
            <a:r>
              <a:rPr lang="en-US" sz="2000" b="1" i="1" dirty="0" smtClean="0">
                <a:solidFill>
                  <a:schemeClr val="accent1">
                    <a:lumMod val="50000"/>
                  </a:schemeClr>
                </a:solidFill>
                <a:latin typeface="Calibri" pitchFamily="34" charset="0"/>
                <a:ea typeface="+mn-ea"/>
                <a:cs typeface="Arial" charset="0"/>
              </a:rPr>
              <a:t>OBJECTIVE: </a:t>
            </a:r>
            <a:r>
              <a:rPr lang="en-US" sz="2000" b="1" i="1" dirty="0" smtClean="0">
                <a:solidFill>
                  <a:schemeClr val="accent1">
                    <a:lumMod val="50000"/>
                  </a:schemeClr>
                </a:solidFill>
                <a:latin typeface="Calibri" pitchFamily="34" charset="0"/>
                <a:cs typeface="Arial" charset="0"/>
              </a:rPr>
              <a:t>SWBAT identify opposites as reflections about zero on a number line.</a:t>
            </a:r>
          </a:p>
          <a:p>
            <a:pPr lvl="0" fontAlgn="auto">
              <a:spcAft>
                <a:spcPts val="0"/>
              </a:spcAft>
              <a:defRPr/>
            </a:pPr>
            <a:r>
              <a:rPr lang="en-US" sz="2000" b="1" i="1" dirty="0" smtClean="0">
                <a:latin typeface="Calibri" pitchFamily="34" charset="0"/>
                <a:ea typeface="Cambria" charset="0"/>
                <a:cs typeface="Arial" charset="0"/>
              </a:rPr>
              <a:t>Language Objective: Students will be able to perform operations with opposites, and identify the additive identity. </a:t>
            </a:r>
            <a:endParaRPr lang="en-US" sz="2000" dirty="0" smtClean="0">
              <a:latin typeface="Cambria" charset="0"/>
              <a:ea typeface="Cambria" charset="0"/>
            </a:endParaRPr>
          </a:p>
          <a:p>
            <a:pPr fontAlgn="auto">
              <a:spcAft>
                <a:spcPts val="0"/>
              </a:spcAft>
              <a:defRPr/>
            </a:pPr>
            <a:endParaRPr lang="en-US" sz="1200" dirty="0">
              <a:latin typeface="Perpetua" pitchFamily="18" charset="0"/>
              <a:ea typeface="+mj-ea"/>
              <a:cs typeface="+mj-cs"/>
            </a:endParaRPr>
          </a:p>
        </p:txBody>
      </p:sp>
      <p:sp>
        <p:nvSpPr>
          <p:cNvPr id="6" name="Agenda Link">
            <a:hlinkClick r:id="rId3"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19463" name="Slide Number Placeholder 6"/>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CB77F40D-E1E8-4A4A-AC88-67350DD906E5}" type="slidenum">
              <a:rPr lang="en-US" smtClean="0">
                <a:solidFill>
                  <a:schemeClr val="bg1"/>
                </a:solidFill>
              </a:rPr>
              <a:pPr algn="ctr" eaLnBrk="1" hangingPunct="1"/>
              <a:t>6</a:t>
            </a:fld>
            <a:endParaRPr lang="en-US" smtClean="0">
              <a:solidFill>
                <a:schemeClr val="bg1"/>
              </a:solidFill>
            </a:endParaRPr>
          </a:p>
        </p:txBody>
      </p:sp>
      <p:grpSp>
        <p:nvGrpSpPr>
          <p:cNvPr id="19464" name="Group 7"/>
          <p:cNvGrpSpPr>
            <a:grpSpLocks/>
          </p:cNvGrpSpPr>
          <p:nvPr/>
        </p:nvGrpSpPr>
        <p:grpSpPr bwMode="auto">
          <a:xfrm>
            <a:off x="609600" y="6413500"/>
            <a:ext cx="7402513" cy="387350"/>
            <a:chOff x="609600" y="6414018"/>
            <a:chExt cx="7401771" cy="386725"/>
          </a:xfrm>
        </p:grpSpPr>
        <p:pic>
          <p:nvPicPr>
            <p:cNvPr id="19465" name="Picture 8" descr="blu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6" name="Picture 9" descr="red.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7" name="Picture 10"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2" name="TextBox 11"/>
          <p:cNvSpPr txBox="1"/>
          <p:nvPr/>
        </p:nvSpPr>
        <p:spPr>
          <a:xfrm>
            <a:off x="457200" y="1905000"/>
            <a:ext cx="7924800" cy="646331"/>
          </a:xfrm>
          <a:prstGeom prst="rect">
            <a:avLst/>
          </a:prstGeom>
          <a:noFill/>
        </p:spPr>
        <p:txBody>
          <a:bodyPr wrap="square" rtlCol="0">
            <a:spAutoFit/>
          </a:bodyPr>
          <a:lstStyle/>
          <a:p>
            <a:r>
              <a:rPr lang="en-US" dirty="0" smtClean="0"/>
              <a:t>Quick Review: You are a carpenter, and need to make some cuts! Place each measurement on the ruler as accurately as possible.</a:t>
            </a:r>
            <a:endParaRPr lang="en-US" dirty="0"/>
          </a:p>
        </p:txBody>
      </p:sp>
      <p:sp>
        <p:nvSpPr>
          <p:cNvPr id="26" name="Rectangle 25"/>
          <p:cNvSpPr/>
          <p:nvPr/>
        </p:nvSpPr>
        <p:spPr>
          <a:xfrm>
            <a:off x="381374" y="4424065"/>
            <a:ext cx="837826" cy="45273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3794" name="Picture 2" descr="http://t3.gstatic.com/images?q=tbn:ANd9GcSXpaLihu_2Tj3PVATHyk5YQiyRL0gUP-jCQWt3wfCj8GhYN5ODmpFenMI">
            <a:hlinkClick r:id="rId7"/>
          </p:cNvPr>
          <p:cNvPicPr>
            <a:picLocks noChangeAspect="1" noChangeArrowheads="1"/>
          </p:cNvPicPr>
          <p:nvPr/>
        </p:nvPicPr>
        <p:blipFill>
          <a:blip r:embed="rId8" cstate="print"/>
          <a:srcRect t="50526" r="24163"/>
          <a:stretch>
            <a:fillRect/>
          </a:stretch>
        </p:blipFill>
        <p:spPr bwMode="auto">
          <a:xfrm>
            <a:off x="381374" y="2541923"/>
            <a:ext cx="8389939" cy="981076"/>
          </a:xfrm>
          <a:prstGeom prst="rect">
            <a:avLst/>
          </a:prstGeom>
          <a:noFill/>
        </p:spPr>
      </p:pic>
      <p:sp>
        <p:nvSpPr>
          <p:cNvPr id="28" name="Rectangle 27"/>
          <p:cNvSpPr/>
          <p:nvPr/>
        </p:nvSpPr>
        <p:spPr>
          <a:xfrm>
            <a:off x="381374" y="5029200"/>
            <a:ext cx="1104339" cy="45273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7" name="Rectangle 26"/>
          <p:cNvSpPr/>
          <p:nvPr/>
        </p:nvSpPr>
        <p:spPr>
          <a:xfrm>
            <a:off x="3924860" y="4424065"/>
            <a:ext cx="1104339" cy="45273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Rectangle 28"/>
          <p:cNvSpPr/>
          <p:nvPr/>
        </p:nvSpPr>
        <p:spPr>
          <a:xfrm>
            <a:off x="3924860" y="5029200"/>
            <a:ext cx="1256740" cy="452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81374" y="4424065"/>
            <a:ext cx="7924800" cy="923330"/>
          </a:xfrm>
          <a:prstGeom prst="rect">
            <a:avLst/>
          </a:prstGeom>
          <a:noFill/>
        </p:spPr>
        <p:txBody>
          <a:bodyPr wrap="square" rtlCol="0">
            <a:spAutoFit/>
          </a:bodyPr>
          <a:lstStyle/>
          <a:p>
            <a:pPr marL="342900" indent="-342900"/>
            <a:r>
              <a:rPr lang="en-US" dirty="0" smtClean="0"/>
              <a:t>1) 4’’				2) 3 1/2’’</a:t>
            </a:r>
          </a:p>
          <a:p>
            <a:pPr marL="342900" indent="-342900">
              <a:buAutoNum type="arabicPeriod"/>
            </a:pPr>
            <a:endParaRPr lang="en-US" dirty="0" smtClean="0"/>
          </a:p>
          <a:p>
            <a:pPr marL="342900" indent="-342900"/>
            <a:r>
              <a:rPr lang="en-US" dirty="0" smtClean="0"/>
              <a:t>3)  7/8’’				4) 1 15/16’’</a:t>
            </a:r>
            <a:endParaRPr lang="en-US" dirty="0"/>
          </a:p>
        </p:txBody>
      </p:sp>
      <p:sp>
        <p:nvSpPr>
          <p:cNvPr id="17" name="Right Arrow Callout 16"/>
          <p:cNvSpPr/>
          <p:nvPr/>
        </p:nvSpPr>
        <p:spPr>
          <a:xfrm rot="16200000">
            <a:off x="5379159" y="3549817"/>
            <a:ext cx="901066" cy="686096"/>
          </a:xfrm>
          <a:prstGeom prst="rightArrow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 name="Right Arrow Callout 17"/>
          <p:cNvSpPr/>
          <p:nvPr/>
        </p:nvSpPr>
        <p:spPr>
          <a:xfrm rot="16200000">
            <a:off x="1187767" y="3460434"/>
            <a:ext cx="901066" cy="838200"/>
          </a:xfrm>
          <a:prstGeom prst="right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0" name="Right Arrow Callout 19"/>
          <p:cNvSpPr/>
          <p:nvPr/>
        </p:nvSpPr>
        <p:spPr>
          <a:xfrm rot="16200000">
            <a:off x="2597466" y="3435665"/>
            <a:ext cx="901067" cy="914398"/>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Callout 18"/>
          <p:cNvSpPr/>
          <p:nvPr/>
        </p:nvSpPr>
        <p:spPr>
          <a:xfrm rot="16200000">
            <a:off x="4686424" y="3467222"/>
            <a:ext cx="914397" cy="837955"/>
          </a:xfrm>
          <a:prstGeom prst="right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TextBox 20"/>
          <p:cNvSpPr txBox="1"/>
          <p:nvPr/>
        </p:nvSpPr>
        <p:spPr>
          <a:xfrm>
            <a:off x="1219200" y="3733800"/>
            <a:ext cx="762001" cy="369332"/>
          </a:xfrm>
          <a:prstGeom prst="rect">
            <a:avLst/>
          </a:prstGeom>
          <a:noFill/>
        </p:spPr>
        <p:txBody>
          <a:bodyPr wrap="square" rtlCol="0">
            <a:spAutoFit/>
          </a:bodyPr>
          <a:lstStyle/>
          <a:p>
            <a:r>
              <a:rPr lang="en-US" dirty="0" smtClean="0"/>
              <a:t>7/8’’</a:t>
            </a:r>
            <a:endParaRPr lang="en-US" dirty="0"/>
          </a:p>
        </p:txBody>
      </p:sp>
      <p:sp>
        <p:nvSpPr>
          <p:cNvPr id="22" name="TextBox 21"/>
          <p:cNvSpPr txBox="1"/>
          <p:nvPr/>
        </p:nvSpPr>
        <p:spPr>
          <a:xfrm>
            <a:off x="2514600" y="3733800"/>
            <a:ext cx="1219201" cy="369332"/>
          </a:xfrm>
          <a:prstGeom prst="rect">
            <a:avLst/>
          </a:prstGeom>
          <a:noFill/>
        </p:spPr>
        <p:txBody>
          <a:bodyPr wrap="square" rtlCol="0">
            <a:spAutoFit/>
          </a:bodyPr>
          <a:lstStyle/>
          <a:p>
            <a:r>
              <a:rPr lang="en-US" dirty="0" smtClean="0"/>
              <a:t>1 15/16’’</a:t>
            </a:r>
            <a:endParaRPr lang="en-US" dirty="0"/>
          </a:p>
        </p:txBody>
      </p:sp>
      <p:sp>
        <p:nvSpPr>
          <p:cNvPr id="23" name="TextBox 22"/>
          <p:cNvSpPr txBox="1"/>
          <p:nvPr/>
        </p:nvSpPr>
        <p:spPr>
          <a:xfrm>
            <a:off x="4724643" y="3733800"/>
            <a:ext cx="990357" cy="369332"/>
          </a:xfrm>
          <a:prstGeom prst="rect">
            <a:avLst/>
          </a:prstGeom>
          <a:noFill/>
        </p:spPr>
        <p:txBody>
          <a:bodyPr wrap="square" rtlCol="0">
            <a:spAutoFit/>
          </a:bodyPr>
          <a:lstStyle/>
          <a:p>
            <a:r>
              <a:rPr lang="en-US" dirty="0" smtClean="0"/>
              <a:t>3 1/2’’</a:t>
            </a:r>
            <a:endParaRPr lang="en-US" dirty="0"/>
          </a:p>
        </p:txBody>
      </p:sp>
      <p:sp>
        <p:nvSpPr>
          <p:cNvPr id="24" name="TextBox 23"/>
          <p:cNvSpPr txBox="1"/>
          <p:nvPr/>
        </p:nvSpPr>
        <p:spPr>
          <a:xfrm>
            <a:off x="5715000" y="3733800"/>
            <a:ext cx="762001" cy="369332"/>
          </a:xfrm>
          <a:prstGeom prst="rect">
            <a:avLst/>
          </a:prstGeom>
          <a:noFill/>
        </p:spPr>
        <p:txBody>
          <a:bodyPr wrap="square" rtlCol="0">
            <a:spAutoFit/>
          </a:bodyPr>
          <a:lstStyle/>
          <a:p>
            <a:r>
              <a:rPr lang="en-US" dirty="0" smtClean="0"/>
              <a:t>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19" grpId="0" animBg="1"/>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ea typeface="ＭＳ Ｐゴシック" charset="-128"/>
              </a:rPr>
              <a:t>Agenda:</a:t>
            </a:r>
          </a:p>
        </p:txBody>
      </p:sp>
      <p:sp>
        <p:nvSpPr>
          <p:cNvPr id="20483" name="Warm Up Link">
            <a:hlinkClick r:id="rId3" action="ppaction://hlinksldjump"/>
          </p:cNvPr>
          <p:cNvSpPr txBox="1">
            <a:spLocks noChangeArrowheads="1"/>
          </p:cNvSpPr>
          <p:nvPr/>
        </p:nvSpPr>
        <p:spPr bwMode="auto">
          <a:xfrm>
            <a:off x="304800" y="1885950"/>
            <a:ext cx="4267574" cy="42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457200" indent="-457200"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r>
              <a:rPr lang="en-US" sz="2400" dirty="0">
                <a:solidFill>
                  <a:srgbClr val="FFFF00"/>
                </a:solidFill>
              </a:rPr>
              <a:t>1) Warm </a:t>
            </a:r>
            <a:r>
              <a:rPr lang="en-US" sz="2400" dirty="0" smtClean="0">
                <a:solidFill>
                  <a:srgbClr val="FFFF00"/>
                </a:solidFill>
              </a:rPr>
              <a:t>Up – Quick Review </a:t>
            </a:r>
            <a:endParaRPr lang="en-US" sz="2400" dirty="0">
              <a:solidFill>
                <a:schemeClr val="bg1"/>
              </a:solidFill>
            </a:endParaRPr>
          </a:p>
        </p:txBody>
      </p:sp>
      <p:sp>
        <p:nvSpPr>
          <p:cNvPr id="20484" name="Launch Link">
            <a:hlinkClick r:id="rId4" action="ppaction://hlinksldjump"/>
          </p:cNvPr>
          <p:cNvSpPr txBox="1">
            <a:spLocks noChangeArrowheads="1"/>
          </p:cNvSpPr>
          <p:nvPr/>
        </p:nvSpPr>
        <p:spPr bwMode="auto">
          <a:xfrm>
            <a:off x="304800" y="2298700"/>
            <a:ext cx="4699000" cy="50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marL="609600" indent="-609600"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buClr>
                <a:schemeClr val="bg1"/>
              </a:buClr>
            </a:pPr>
            <a:r>
              <a:rPr lang="en-US" sz="2400" dirty="0">
                <a:solidFill>
                  <a:srgbClr val="FFFF00"/>
                </a:solidFill>
              </a:rPr>
              <a:t>2) </a:t>
            </a:r>
            <a:r>
              <a:rPr lang="en-US" sz="2400" dirty="0" smtClean="0">
                <a:solidFill>
                  <a:srgbClr val="FFFF00"/>
                </a:solidFill>
              </a:rPr>
              <a:t>Launch – Additive identity and opposites</a:t>
            </a:r>
            <a:endParaRPr lang="en-US" sz="2400" dirty="0">
              <a:solidFill>
                <a:schemeClr val="bg1"/>
              </a:solidFill>
            </a:endParaRPr>
          </a:p>
        </p:txBody>
      </p:sp>
      <p:sp>
        <p:nvSpPr>
          <p:cNvPr id="20485" name="Explore Link">
            <a:hlinkClick r:id="rId5" action="ppaction://hlinksldjump"/>
          </p:cNvPr>
          <p:cNvSpPr txBox="1">
            <a:spLocks noChangeArrowheads="1"/>
          </p:cNvSpPr>
          <p:nvPr/>
        </p:nvSpPr>
        <p:spPr bwMode="auto">
          <a:xfrm>
            <a:off x="304800" y="2832100"/>
            <a:ext cx="5867400" cy="50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marL="609600" indent="-609600"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buClr>
                <a:schemeClr val="bg1"/>
              </a:buClr>
            </a:pPr>
            <a:r>
              <a:rPr lang="en-US" sz="2400" dirty="0">
                <a:solidFill>
                  <a:srgbClr val="FFFF00"/>
                </a:solidFill>
              </a:rPr>
              <a:t>3) </a:t>
            </a:r>
            <a:r>
              <a:rPr lang="en-US" sz="2400" dirty="0" smtClean="0">
                <a:solidFill>
                  <a:srgbClr val="FFFF00"/>
                </a:solidFill>
              </a:rPr>
              <a:t>Explore – Opposites on the number line</a:t>
            </a:r>
            <a:endParaRPr lang="en-US" sz="2400" dirty="0">
              <a:solidFill>
                <a:schemeClr val="bg1"/>
              </a:solidFill>
            </a:endParaRPr>
          </a:p>
        </p:txBody>
      </p:sp>
      <p:sp>
        <p:nvSpPr>
          <p:cNvPr id="20486" name="Summary Link">
            <a:hlinkClick r:id="rId6" action="ppaction://hlinksldjump"/>
          </p:cNvPr>
          <p:cNvSpPr txBox="1">
            <a:spLocks noChangeArrowheads="1"/>
          </p:cNvSpPr>
          <p:nvPr/>
        </p:nvSpPr>
        <p:spPr bwMode="auto">
          <a:xfrm>
            <a:off x="304800" y="3365500"/>
            <a:ext cx="6172200"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marL="609600" indent="-609600"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buClr>
                <a:schemeClr val="bg1"/>
              </a:buClr>
            </a:pPr>
            <a:r>
              <a:rPr lang="en-US" sz="2400" dirty="0">
                <a:solidFill>
                  <a:srgbClr val="FFFF00"/>
                </a:solidFill>
              </a:rPr>
              <a:t>4) </a:t>
            </a:r>
            <a:r>
              <a:rPr lang="en-US" sz="2400" dirty="0" smtClean="0">
                <a:solidFill>
                  <a:srgbClr val="FFFF00"/>
                </a:solidFill>
              </a:rPr>
              <a:t>Summary – Opposites and Reflections</a:t>
            </a:r>
            <a:endParaRPr lang="en-US" sz="2400" dirty="0">
              <a:solidFill>
                <a:srgbClr val="FFFF00"/>
              </a:solidFill>
            </a:endParaRPr>
          </a:p>
        </p:txBody>
      </p:sp>
      <p:sp>
        <p:nvSpPr>
          <p:cNvPr id="20487" name="Practice Link">
            <a:hlinkClick r:id="rId7" action="ppaction://hlinksldjump"/>
          </p:cNvPr>
          <p:cNvSpPr txBox="1">
            <a:spLocks noChangeArrowheads="1"/>
          </p:cNvSpPr>
          <p:nvPr/>
        </p:nvSpPr>
        <p:spPr bwMode="auto">
          <a:xfrm>
            <a:off x="304800" y="3830638"/>
            <a:ext cx="3429000" cy="48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marL="609600" indent="-609600"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buClr>
                <a:schemeClr val="bg1"/>
              </a:buClr>
            </a:pPr>
            <a:r>
              <a:rPr lang="en-US" sz="2400" dirty="0">
                <a:solidFill>
                  <a:srgbClr val="FFFF00"/>
                </a:solidFill>
              </a:rPr>
              <a:t>5) </a:t>
            </a:r>
            <a:r>
              <a:rPr lang="en-US" sz="2400" dirty="0" smtClean="0">
                <a:solidFill>
                  <a:srgbClr val="FFFF00"/>
                </a:solidFill>
              </a:rPr>
              <a:t>Practice – Putting everything together!</a:t>
            </a:r>
            <a:endParaRPr lang="en-US" sz="2400" dirty="0">
              <a:solidFill>
                <a:srgbClr val="FFFF00"/>
              </a:solidFill>
            </a:endParaRPr>
          </a:p>
        </p:txBody>
      </p:sp>
      <p:sp>
        <p:nvSpPr>
          <p:cNvPr id="20488" name="Assessment Link">
            <a:hlinkClick r:id="rId8" action="ppaction://hlinksldjump"/>
          </p:cNvPr>
          <p:cNvSpPr txBox="1">
            <a:spLocks noChangeArrowheads="1"/>
          </p:cNvSpPr>
          <p:nvPr/>
        </p:nvSpPr>
        <p:spPr bwMode="auto">
          <a:xfrm>
            <a:off x="304800" y="4318000"/>
            <a:ext cx="3581400" cy="48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marL="609600" indent="-609600"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buClr>
                <a:schemeClr val="bg1"/>
              </a:buClr>
            </a:pPr>
            <a:r>
              <a:rPr lang="en-US" sz="2400" dirty="0">
                <a:solidFill>
                  <a:srgbClr val="FFFF00"/>
                </a:solidFill>
              </a:rPr>
              <a:t>6) </a:t>
            </a:r>
            <a:r>
              <a:rPr lang="en-US" sz="2400" dirty="0" smtClean="0">
                <a:solidFill>
                  <a:srgbClr val="FFFF00"/>
                </a:solidFill>
              </a:rPr>
              <a:t>Assessment – Exit Slip</a:t>
            </a:r>
            <a:endParaRPr lang="en-US" sz="2400" dirty="0">
              <a:solidFill>
                <a:schemeClr val="bg1"/>
              </a:solidFill>
            </a:endParaRPr>
          </a:p>
        </p:txBody>
      </p:sp>
      <p:sp>
        <p:nvSpPr>
          <p:cNvPr id="20489" name="Slide Number Placeholder 20"/>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AAE38FB8-AB62-4277-96D5-80A9F5AD35FB}" type="slidenum">
              <a:rPr lang="en-US" smtClean="0">
                <a:solidFill>
                  <a:schemeClr val="bg1"/>
                </a:solidFill>
              </a:rPr>
              <a:pPr algn="ctr" eaLnBrk="1" hangingPunct="1"/>
              <a:t>7</a:t>
            </a:fld>
            <a:endParaRPr lang="en-US" smtClean="0">
              <a:solidFill>
                <a:schemeClr val="bg1"/>
              </a:solidFill>
            </a:endParaRPr>
          </a:p>
        </p:txBody>
      </p:sp>
      <p:grpSp>
        <p:nvGrpSpPr>
          <p:cNvPr id="20492" name="Group 13"/>
          <p:cNvGrpSpPr>
            <a:grpSpLocks/>
          </p:cNvGrpSpPr>
          <p:nvPr/>
        </p:nvGrpSpPr>
        <p:grpSpPr bwMode="auto">
          <a:xfrm>
            <a:off x="609600" y="6413500"/>
            <a:ext cx="7402513" cy="387350"/>
            <a:chOff x="609600" y="6414018"/>
            <a:chExt cx="7401771" cy="386725"/>
          </a:xfrm>
        </p:grpSpPr>
        <p:pic>
          <p:nvPicPr>
            <p:cNvPr id="20493" name="Picture 14" descr="blue.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94" name="Picture 15" descr="red.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95" name="Picture 16" descr="black.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6" name="Objective Background"/>
          <p:cNvSpPr>
            <a:spLocks noChangeArrowheads="1"/>
          </p:cNvSpPr>
          <p:nvPr/>
        </p:nvSpPr>
        <p:spPr bwMode="auto">
          <a:xfrm>
            <a:off x="228600" y="766762"/>
            <a:ext cx="8686800" cy="1119188"/>
          </a:xfrm>
          <a:prstGeom prst="roundRect">
            <a:avLst>
              <a:gd name="adj" fmla="val 25000"/>
            </a:avLst>
          </a:prstGeom>
          <a:solidFill>
            <a:schemeClr val="bg1">
              <a:lumMod val="95000"/>
            </a:schemeClr>
          </a:solidFill>
          <a:ln w="38100">
            <a:solidFill>
              <a:schemeClr val="accent1">
                <a:lumMod val="50000"/>
              </a:schemeClr>
            </a:solidFill>
            <a:round/>
            <a:headEnd/>
            <a:tailEnd/>
          </a:ln>
        </p:spPr>
        <p:txBody>
          <a:bodyPr wrap="none" anchor="ctr"/>
          <a:lstStyle/>
          <a:p>
            <a:pPr>
              <a:defRPr/>
            </a:pPr>
            <a:endParaRPr lang="en-US" sz="2000" b="1">
              <a:solidFill>
                <a:srgbClr val="FFFF00"/>
              </a:solidFill>
            </a:endParaRPr>
          </a:p>
        </p:txBody>
      </p:sp>
      <p:sp>
        <p:nvSpPr>
          <p:cNvPr id="17" name="Objective"/>
          <p:cNvSpPr txBox="1"/>
          <p:nvPr/>
        </p:nvSpPr>
        <p:spPr>
          <a:xfrm>
            <a:off x="296863" y="922337"/>
            <a:ext cx="8847137" cy="982663"/>
          </a:xfrm>
          <a:prstGeom prst="rect">
            <a:avLst/>
          </a:prstGeom>
        </p:spPr>
        <p:txBody>
          <a:bodyPr anchor="ctr">
            <a:noAutofit/>
          </a:bodyPr>
          <a:lstStyle/>
          <a:p>
            <a:pPr fontAlgn="auto">
              <a:spcAft>
                <a:spcPts val="0"/>
              </a:spcAft>
              <a:defRPr/>
            </a:pPr>
            <a:r>
              <a:rPr lang="en-US" sz="2000" b="1" i="1" dirty="0" smtClean="0">
                <a:solidFill>
                  <a:schemeClr val="accent1">
                    <a:lumMod val="50000"/>
                  </a:schemeClr>
                </a:solidFill>
                <a:latin typeface="Calibri" pitchFamily="34" charset="0"/>
                <a:ea typeface="+mn-ea"/>
                <a:cs typeface="Arial" charset="0"/>
              </a:rPr>
              <a:t>OBJECTIVE: </a:t>
            </a:r>
            <a:r>
              <a:rPr lang="en-US" sz="2000" b="1" i="1" dirty="0" smtClean="0">
                <a:solidFill>
                  <a:schemeClr val="accent1">
                    <a:lumMod val="50000"/>
                  </a:schemeClr>
                </a:solidFill>
                <a:latin typeface="Calibri" pitchFamily="34" charset="0"/>
                <a:cs typeface="Arial" charset="0"/>
              </a:rPr>
              <a:t>SWBAT identify opposites as reflections about zero on a number line.</a:t>
            </a:r>
          </a:p>
          <a:p>
            <a:pPr lvl="0" fontAlgn="auto">
              <a:spcAft>
                <a:spcPts val="0"/>
              </a:spcAft>
              <a:defRPr/>
            </a:pPr>
            <a:r>
              <a:rPr lang="en-US" sz="2000" b="1" i="1" dirty="0" smtClean="0">
                <a:latin typeface="Calibri" pitchFamily="34" charset="0"/>
                <a:ea typeface="Cambria" charset="0"/>
                <a:cs typeface="Arial" charset="0"/>
              </a:rPr>
              <a:t>Language Objective: Students will be able to perform operations with opposites, and identify the additive identity. </a:t>
            </a:r>
            <a:endParaRPr lang="en-US" sz="2000" dirty="0" smtClean="0">
              <a:latin typeface="Cambria" charset="0"/>
              <a:ea typeface="Cambria" charset="0"/>
            </a:endParaRPr>
          </a:p>
          <a:p>
            <a:pPr fontAlgn="auto">
              <a:spcAft>
                <a:spcPts val="0"/>
              </a:spcAft>
              <a:defRPr/>
            </a:pPr>
            <a:endParaRPr lang="en-US" sz="1200" dirty="0">
              <a:latin typeface="Perpetua" pitchFamily="18" charset="0"/>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age Title"/>
          <p:cNvSpPr>
            <a:spLocks noGrp="1"/>
          </p:cNvSpPr>
          <p:nvPr>
            <p:ph type="title" idx="4294967295"/>
          </p:nvPr>
        </p:nvSpPr>
        <p:spPr>
          <a:xfrm>
            <a:off x="152400" y="127000"/>
            <a:ext cx="8229600" cy="639763"/>
          </a:xfrm>
        </p:spPr>
        <p:txBody>
          <a:bodyPr/>
          <a:lstStyle/>
          <a:p>
            <a:pPr algn="l"/>
            <a:r>
              <a:rPr lang="en-US" sz="3200" b="1" smtClean="0">
                <a:solidFill>
                  <a:schemeClr val="bg1"/>
                </a:solidFill>
                <a:ea typeface="ＭＳ Ｐゴシック" charset="-128"/>
              </a:rPr>
              <a:t>Launch</a:t>
            </a:r>
          </a:p>
        </p:txBody>
      </p:sp>
      <p:sp>
        <p:nvSpPr>
          <p:cNvPr id="4" name="Agenda Link">
            <a:hlinkClick r:id="rId3"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8</a:t>
            </a:fld>
            <a:endParaRPr lang="en-US" smtClean="0">
              <a:solidFill>
                <a:schemeClr val="bg1"/>
              </a:solidFill>
            </a:endParaRPr>
          </a:p>
        </p:txBody>
      </p:sp>
      <p:sp>
        <p:nvSpPr>
          <p:cNvPr id="6"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2534"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6" name="Picture 4" descr="red.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7" name="Picture 6"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 name="TextBox 9"/>
          <p:cNvSpPr txBox="1"/>
          <p:nvPr/>
        </p:nvSpPr>
        <p:spPr>
          <a:xfrm>
            <a:off x="457200" y="1078468"/>
            <a:ext cx="4114800" cy="646331"/>
          </a:xfrm>
          <a:prstGeom prst="rect">
            <a:avLst/>
          </a:prstGeom>
          <a:noFill/>
        </p:spPr>
        <p:txBody>
          <a:bodyPr wrap="square" rtlCol="0">
            <a:spAutoFit/>
          </a:bodyPr>
          <a:lstStyle/>
          <a:p>
            <a:r>
              <a:rPr lang="en-US" dirty="0" smtClean="0">
                <a:latin typeface="Comic Sans MS" pitchFamily="66" charset="0"/>
              </a:rPr>
              <a:t>What do you think of when you think of the word </a:t>
            </a:r>
            <a:r>
              <a:rPr lang="en-US" dirty="0" smtClean="0">
                <a:solidFill>
                  <a:srgbClr val="FF0000"/>
                </a:solidFill>
                <a:latin typeface="Comic Sans MS" pitchFamily="66" charset="0"/>
              </a:rPr>
              <a:t>identity?</a:t>
            </a:r>
            <a:endParaRPr lang="en-US" dirty="0">
              <a:solidFill>
                <a:srgbClr val="FF0000"/>
              </a:solidFill>
              <a:latin typeface="Comic Sans MS" pitchFamily="66" charset="0"/>
            </a:endParaRPr>
          </a:p>
        </p:txBody>
      </p:sp>
      <p:pic>
        <p:nvPicPr>
          <p:cNvPr id="28674" name="Picture 2" descr="http://blog.mimecast.com/wp-content/uploads/2012/06/fp.png"/>
          <p:cNvPicPr>
            <a:picLocks noChangeAspect="1" noChangeArrowheads="1"/>
          </p:cNvPicPr>
          <p:nvPr/>
        </p:nvPicPr>
        <p:blipFill>
          <a:blip r:embed="rId7" cstate="print"/>
          <a:srcRect/>
          <a:stretch>
            <a:fillRect/>
          </a:stretch>
        </p:blipFill>
        <p:spPr bwMode="auto">
          <a:xfrm>
            <a:off x="6324600" y="889000"/>
            <a:ext cx="2370614" cy="2768600"/>
          </a:xfrm>
          <a:prstGeom prst="rect">
            <a:avLst/>
          </a:prstGeom>
          <a:noFill/>
        </p:spPr>
      </p:pic>
      <p:sp>
        <p:nvSpPr>
          <p:cNvPr id="12" name="TextBox 11"/>
          <p:cNvSpPr txBox="1"/>
          <p:nvPr/>
        </p:nvSpPr>
        <p:spPr>
          <a:xfrm>
            <a:off x="457200" y="2133599"/>
            <a:ext cx="4876800" cy="646331"/>
          </a:xfrm>
          <a:prstGeom prst="rect">
            <a:avLst/>
          </a:prstGeom>
          <a:noFill/>
        </p:spPr>
        <p:txBody>
          <a:bodyPr wrap="square" rtlCol="0">
            <a:spAutoFit/>
          </a:bodyPr>
          <a:lstStyle/>
          <a:p>
            <a:r>
              <a:rPr lang="en-US" dirty="0" smtClean="0">
                <a:latin typeface="Comic Sans MS" pitchFamily="66" charset="0"/>
              </a:rPr>
              <a:t>In plain English</a:t>
            </a:r>
            <a:r>
              <a:rPr lang="en-US" dirty="0" smtClean="0">
                <a:solidFill>
                  <a:srgbClr val="FF0000"/>
                </a:solidFill>
                <a:latin typeface="Comic Sans MS" pitchFamily="66" charset="0"/>
              </a:rPr>
              <a:t>, identity </a:t>
            </a:r>
            <a:r>
              <a:rPr lang="en-US" dirty="0" smtClean="0">
                <a:latin typeface="Comic Sans MS" pitchFamily="66" charset="0"/>
              </a:rPr>
              <a:t>means:</a:t>
            </a:r>
            <a:r>
              <a:rPr lang="en-US" dirty="0" smtClean="0">
                <a:solidFill>
                  <a:srgbClr val="FF0000"/>
                </a:solidFill>
                <a:latin typeface="Comic Sans MS" pitchFamily="66" charset="0"/>
              </a:rPr>
              <a:t> </a:t>
            </a:r>
            <a:r>
              <a:rPr lang="en-US" dirty="0" smtClean="0"/>
              <a:t>Being who or what a person or thing is.</a:t>
            </a:r>
            <a:endParaRPr lang="en-US" dirty="0">
              <a:solidFill>
                <a:srgbClr val="FF0000"/>
              </a:solidFill>
              <a:latin typeface="Comic Sans MS" pitchFamily="66" charset="0"/>
            </a:endParaRPr>
          </a:p>
        </p:txBody>
      </p:sp>
      <p:sp>
        <p:nvSpPr>
          <p:cNvPr id="13" name="TextBox 12"/>
          <p:cNvSpPr txBox="1"/>
          <p:nvPr/>
        </p:nvSpPr>
        <p:spPr>
          <a:xfrm>
            <a:off x="457182" y="3250297"/>
            <a:ext cx="5715558" cy="646331"/>
          </a:xfrm>
          <a:prstGeom prst="rect">
            <a:avLst/>
          </a:prstGeom>
          <a:noFill/>
        </p:spPr>
        <p:txBody>
          <a:bodyPr wrap="square" rtlCol="0">
            <a:spAutoFit/>
          </a:bodyPr>
          <a:lstStyle/>
          <a:p>
            <a:r>
              <a:rPr lang="en-US" dirty="0" smtClean="0">
                <a:latin typeface="Comic Sans MS" pitchFamily="66" charset="0"/>
              </a:rPr>
              <a:t>In Mathematics, we have something called an </a:t>
            </a:r>
            <a:r>
              <a:rPr lang="en-US" dirty="0" smtClean="0">
                <a:solidFill>
                  <a:srgbClr val="FF0000"/>
                </a:solidFill>
                <a:latin typeface="Comic Sans MS" pitchFamily="66" charset="0"/>
              </a:rPr>
              <a:t>additive identity.</a:t>
            </a:r>
            <a:endParaRPr lang="en-US" dirty="0">
              <a:solidFill>
                <a:srgbClr val="FF0000"/>
              </a:solidFill>
              <a:latin typeface="Comic Sans MS" pitchFamily="66" charset="0"/>
            </a:endParaRPr>
          </a:p>
        </p:txBody>
      </p:sp>
      <p:sp>
        <p:nvSpPr>
          <p:cNvPr id="14" name="TextBox 13"/>
          <p:cNvSpPr txBox="1"/>
          <p:nvPr/>
        </p:nvSpPr>
        <p:spPr>
          <a:xfrm>
            <a:off x="457200" y="4361765"/>
            <a:ext cx="6705600" cy="646331"/>
          </a:xfrm>
          <a:prstGeom prst="rect">
            <a:avLst/>
          </a:prstGeom>
          <a:noFill/>
        </p:spPr>
        <p:txBody>
          <a:bodyPr wrap="square" rtlCol="0">
            <a:spAutoFit/>
          </a:bodyPr>
          <a:lstStyle/>
          <a:p>
            <a:r>
              <a:rPr lang="en-US" dirty="0" smtClean="0">
                <a:latin typeface="Comic Sans MS" pitchFamily="66" charset="0"/>
              </a:rPr>
              <a:t>When you add any number to the </a:t>
            </a:r>
            <a:r>
              <a:rPr lang="en-US" dirty="0" smtClean="0">
                <a:solidFill>
                  <a:srgbClr val="FF0000"/>
                </a:solidFill>
                <a:latin typeface="Comic Sans MS" pitchFamily="66" charset="0"/>
              </a:rPr>
              <a:t>additive identity</a:t>
            </a:r>
            <a:r>
              <a:rPr lang="en-US" dirty="0" smtClean="0">
                <a:latin typeface="Comic Sans MS" pitchFamily="66" charset="0"/>
              </a:rPr>
              <a:t>, you get back </a:t>
            </a:r>
            <a:r>
              <a:rPr lang="en-US" i="1" dirty="0" smtClean="0">
                <a:solidFill>
                  <a:srgbClr val="00B050"/>
                </a:solidFill>
                <a:latin typeface="Comic Sans MS" pitchFamily="66" charset="0"/>
              </a:rPr>
              <a:t>what that thing is</a:t>
            </a:r>
            <a:r>
              <a:rPr lang="en-US" i="1" dirty="0" smtClean="0">
                <a:latin typeface="Comic Sans MS" pitchFamily="66" charset="0"/>
              </a:rPr>
              <a:t>. In this case, the thing is a number!</a:t>
            </a:r>
            <a:endParaRPr lang="en-US"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linds(horizontal)">
                                      <p:cBhvr>
                                        <p:cTn id="7" dur="5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ea typeface="ＭＳ Ｐゴシック" charset="-128"/>
              </a:rPr>
              <a:t>Launch – Additive Identity Example</a:t>
            </a:r>
          </a:p>
        </p:txBody>
      </p:sp>
      <p:sp>
        <p:nvSpPr>
          <p:cNvPr id="4" name="Agenda Link">
            <a:hlinkClick r:id="rId3"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9</a:t>
            </a:fld>
            <a:endParaRPr lang="en-US" smtClean="0">
              <a:solidFill>
                <a:schemeClr val="bg1"/>
              </a:solidFill>
            </a:endParaRPr>
          </a:p>
        </p:txBody>
      </p:sp>
      <p:sp>
        <p:nvSpPr>
          <p:cNvPr id="6" name="White Background"/>
          <p:cNvSpPr>
            <a:spLocks noChangeArrowheads="1"/>
          </p:cNvSpPr>
          <p:nvPr/>
        </p:nvSpPr>
        <p:spPr bwMode="auto">
          <a:xfrm>
            <a:off x="1524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6" name="Picture 4" descr="red.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7" name="Picture 6"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1" name="TextBox 10"/>
          <p:cNvSpPr txBox="1"/>
          <p:nvPr/>
        </p:nvSpPr>
        <p:spPr>
          <a:xfrm>
            <a:off x="609600" y="1427202"/>
            <a:ext cx="7772400" cy="369332"/>
          </a:xfrm>
          <a:prstGeom prst="rect">
            <a:avLst/>
          </a:prstGeom>
          <a:noFill/>
        </p:spPr>
        <p:txBody>
          <a:bodyPr wrap="square" rtlCol="0">
            <a:spAutoFit/>
          </a:bodyPr>
          <a:lstStyle/>
          <a:p>
            <a:r>
              <a:rPr lang="en-US" dirty="0" smtClean="0"/>
              <a:t>Example of additive identities: What number can we add to 5 to get back 5?</a:t>
            </a:r>
            <a:endParaRPr lang="en-US" dirty="0"/>
          </a:p>
        </p:txBody>
      </p:sp>
      <p:sp>
        <p:nvSpPr>
          <p:cNvPr id="12" name="TextBox 11"/>
          <p:cNvSpPr txBox="1"/>
          <p:nvPr/>
        </p:nvSpPr>
        <p:spPr>
          <a:xfrm>
            <a:off x="838200" y="1981200"/>
            <a:ext cx="6324600" cy="1862048"/>
          </a:xfrm>
          <a:prstGeom prst="rect">
            <a:avLst/>
          </a:prstGeom>
          <a:noFill/>
        </p:spPr>
        <p:txBody>
          <a:bodyPr wrap="square" rtlCol="0">
            <a:spAutoFit/>
          </a:bodyPr>
          <a:lstStyle/>
          <a:p>
            <a:r>
              <a:rPr lang="en-US" sz="11500" dirty="0" smtClean="0"/>
              <a:t>5 +     = 5</a:t>
            </a:r>
            <a:endParaRPr lang="en-US" sz="11500" dirty="0"/>
          </a:p>
        </p:txBody>
      </p:sp>
      <p:sp>
        <p:nvSpPr>
          <p:cNvPr id="13" name="Rectangle 12"/>
          <p:cNvSpPr/>
          <p:nvPr/>
        </p:nvSpPr>
        <p:spPr>
          <a:xfrm>
            <a:off x="2819400" y="2209800"/>
            <a:ext cx="1524374" cy="1447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TextBox 13"/>
          <p:cNvSpPr txBox="1"/>
          <p:nvPr/>
        </p:nvSpPr>
        <p:spPr>
          <a:xfrm>
            <a:off x="3200774" y="1981200"/>
            <a:ext cx="1143000" cy="1862048"/>
          </a:xfrm>
          <a:prstGeom prst="rect">
            <a:avLst/>
          </a:prstGeom>
          <a:noFill/>
        </p:spPr>
        <p:txBody>
          <a:bodyPr wrap="square" rtlCol="0">
            <a:spAutoFit/>
          </a:bodyPr>
          <a:lstStyle/>
          <a:p>
            <a:r>
              <a:rPr lang="en-US" sz="11500" dirty="0" smtClean="0"/>
              <a:t>?</a:t>
            </a:r>
            <a:endParaRPr lang="en-US" sz="11500" dirty="0"/>
          </a:p>
        </p:txBody>
      </p:sp>
      <p:sp>
        <p:nvSpPr>
          <p:cNvPr id="15" name="TextBox 14"/>
          <p:cNvSpPr txBox="1"/>
          <p:nvPr/>
        </p:nvSpPr>
        <p:spPr>
          <a:xfrm>
            <a:off x="3200774" y="1981200"/>
            <a:ext cx="609226" cy="1862048"/>
          </a:xfrm>
          <a:prstGeom prst="rect">
            <a:avLst/>
          </a:prstGeom>
          <a:noFill/>
        </p:spPr>
        <p:txBody>
          <a:bodyPr wrap="square" rtlCol="0">
            <a:spAutoFit/>
          </a:bodyPr>
          <a:lstStyle/>
          <a:p>
            <a:r>
              <a:rPr lang="en-US" sz="11500" dirty="0" smtClean="0"/>
              <a:t>0</a:t>
            </a:r>
            <a:endParaRPr lang="en-US" sz="11500" dirty="0"/>
          </a:p>
        </p:txBody>
      </p:sp>
      <p:sp>
        <p:nvSpPr>
          <p:cNvPr id="16" name="TextBox 15"/>
          <p:cNvSpPr txBox="1"/>
          <p:nvPr/>
        </p:nvSpPr>
        <p:spPr>
          <a:xfrm>
            <a:off x="609600" y="3843248"/>
            <a:ext cx="7086600" cy="369332"/>
          </a:xfrm>
          <a:prstGeom prst="rect">
            <a:avLst/>
          </a:prstGeom>
          <a:noFill/>
        </p:spPr>
        <p:txBody>
          <a:bodyPr wrap="square" rtlCol="0">
            <a:spAutoFit/>
          </a:bodyPr>
          <a:lstStyle/>
          <a:p>
            <a:r>
              <a:rPr lang="en-US" dirty="0" smtClean="0"/>
              <a:t>Zero is the </a:t>
            </a:r>
            <a:r>
              <a:rPr lang="en-US" dirty="0" smtClean="0">
                <a:solidFill>
                  <a:srgbClr val="FF0000"/>
                </a:solidFill>
              </a:rPr>
              <a:t>Additive Identity</a:t>
            </a:r>
            <a:r>
              <a:rPr lang="en-US" dirty="0" smtClean="0"/>
              <a:t>!</a:t>
            </a:r>
            <a:endParaRPr lang="en-US" dirty="0"/>
          </a:p>
        </p:txBody>
      </p:sp>
      <p:sp>
        <p:nvSpPr>
          <p:cNvPr id="17" name="TextBox 16"/>
          <p:cNvSpPr txBox="1"/>
          <p:nvPr/>
        </p:nvSpPr>
        <p:spPr>
          <a:xfrm>
            <a:off x="609600" y="4364980"/>
            <a:ext cx="7086600" cy="369332"/>
          </a:xfrm>
          <a:prstGeom prst="rect">
            <a:avLst/>
          </a:prstGeom>
          <a:noFill/>
        </p:spPr>
        <p:txBody>
          <a:bodyPr wrap="square" rtlCol="0">
            <a:spAutoFit/>
          </a:bodyPr>
          <a:lstStyle/>
          <a:p>
            <a:r>
              <a:rPr lang="en-US" dirty="0" smtClean="0"/>
              <a:t>When you add zero to ANY number, you get back that number!</a:t>
            </a:r>
            <a:endParaRPr lang="en-US" dirty="0"/>
          </a:p>
        </p:txBody>
      </p:sp>
      <p:sp>
        <p:nvSpPr>
          <p:cNvPr id="18" name="TextBox 17"/>
          <p:cNvSpPr txBox="1"/>
          <p:nvPr/>
        </p:nvSpPr>
        <p:spPr>
          <a:xfrm>
            <a:off x="609600" y="4734312"/>
            <a:ext cx="7086600" cy="369332"/>
          </a:xfrm>
          <a:prstGeom prst="rect">
            <a:avLst/>
          </a:prstGeom>
          <a:noFill/>
        </p:spPr>
        <p:txBody>
          <a:bodyPr wrap="square" rtlCol="0">
            <a:spAutoFit/>
          </a:bodyPr>
          <a:lstStyle/>
          <a:p>
            <a:r>
              <a:rPr lang="en-US" dirty="0" smtClean="0"/>
              <a:t>Can you think of another example of addition with the additive identity?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4"/>
                                        </p:tgtEl>
                                        <p:attrNameLst>
                                          <p:attrName>ppt_x</p:attrName>
                                        </p:attrNameLst>
                                      </p:cBhvr>
                                      <p:tavLst>
                                        <p:tav tm="0">
                                          <p:val>
                                            <p:strVal val="ppt_x"/>
                                          </p:val>
                                        </p:tav>
                                        <p:tav tm="100000">
                                          <p:val>
                                            <p:strVal val="ppt_x"/>
                                          </p:val>
                                        </p:tav>
                                      </p:tavLst>
                                    </p:anim>
                                    <p:anim calcmode="lin" valueType="num">
                                      <p:cBhvr additive="base">
                                        <p:cTn id="7" dur="500"/>
                                        <p:tgtEl>
                                          <p:spTgt spid="14"/>
                                        </p:tgtEl>
                                        <p:attrNameLst>
                                          <p:attrName>ppt_y</p:attrName>
                                        </p:attrNameLst>
                                      </p:cBhvr>
                                      <p:tavLst>
                                        <p:tav tm="0">
                                          <p:val>
                                            <p:strVal val="ppt_y"/>
                                          </p:val>
                                        </p:tav>
                                        <p:tav tm="100000">
                                          <p:val>
                                            <p:strVal val="1+ppt_h/2"/>
                                          </p:val>
                                        </p:tav>
                                      </p:tavLst>
                                    </p:anim>
                                    <p:set>
                                      <p:cBhvr>
                                        <p:cTn id="8" dur="1" fill="hold">
                                          <p:stCondLst>
                                            <p:cond delay="499"/>
                                          </p:stCondLst>
                                        </p:cTn>
                                        <p:tgtEl>
                                          <p:spTgt spid="1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16"/>
                                        </p:tgtEl>
                                        <p:attrNameLst>
                                          <p:attrName>style.visibility</p:attrName>
                                        </p:attrNameLst>
                                      </p:cBhvr>
                                      <p:to>
                                        <p:strVal val="visible"/>
                                      </p:to>
                                    </p:set>
                                    <p:anim by="(-#ppt_w*2)" calcmode="lin" valueType="num">
                                      <p:cBhvr rctx="PPT">
                                        <p:cTn id="19" dur="250" autoRev="1" fill="hold">
                                          <p:stCondLst>
                                            <p:cond delay="0"/>
                                          </p:stCondLst>
                                        </p:cTn>
                                        <p:tgtEl>
                                          <p:spTgt spid="16"/>
                                        </p:tgtEl>
                                        <p:attrNameLst>
                                          <p:attrName>ppt_w</p:attrName>
                                        </p:attrNameLst>
                                      </p:cBhvr>
                                    </p:anim>
                                    <p:anim by="(#ppt_w*0.50)" calcmode="lin" valueType="num">
                                      <p:cBhvr>
                                        <p:cTn id="20" dur="250" decel="50000" autoRev="1" fill="hold">
                                          <p:stCondLst>
                                            <p:cond delay="0"/>
                                          </p:stCondLst>
                                        </p:cTn>
                                        <p:tgtEl>
                                          <p:spTgt spid="16"/>
                                        </p:tgtEl>
                                        <p:attrNameLst>
                                          <p:attrName>ppt_x</p:attrName>
                                        </p:attrNameLst>
                                      </p:cBhvr>
                                    </p:anim>
                                    <p:anim from="(-#ppt_h/2)" to="(#ppt_y)" calcmode="lin" valueType="num">
                                      <p:cBhvr>
                                        <p:cTn id="21" dur="500" fill="hold">
                                          <p:stCondLst>
                                            <p:cond delay="0"/>
                                          </p:stCondLst>
                                        </p:cTn>
                                        <p:tgtEl>
                                          <p:spTgt spid="16"/>
                                        </p:tgtEl>
                                        <p:attrNameLst>
                                          <p:attrName>ppt_y</p:attrName>
                                        </p:attrNameLst>
                                      </p:cBhvr>
                                    </p:anim>
                                    <p:animRot by="21600000">
                                      <p:cBhvr>
                                        <p:cTn id="22" dur="500" fill="hold">
                                          <p:stCondLst>
                                            <p:cond delay="0"/>
                                          </p:stCondLst>
                                        </p:cTn>
                                        <p:tgtEl>
                                          <p:spTgt spid="16"/>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grpId="0" nodeType="clickEffect">
                                  <p:stCondLst>
                                    <p:cond delay="0"/>
                                  </p:stCondLst>
                                  <p:iterate type="lt">
                                    <p:tmPct val="10000"/>
                                  </p:iterate>
                                  <p:childTnLst>
                                    <p:set>
                                      <p:cBhvr>
                                        <p:cTn id="26" dur="1" fill="hold">
                                          <p:stCondLst>
                                            <p:cond delay="0"/>
                                          </p:stCondLst>
                                        </p:cTn>
                                        <p:tgtEl>
                                          <p:spTgt spid="17"/>
                                        </p:tgtEl>
                                        <p:attrNameLst>
                                          <p:attrName>style.visibility</p:attrName>
                                        </p:attrNameLst>
                                      </p:cBhvr>
                                      <p:to>
                                        <p:strVal val="visible"/>
                                      </p:to>
                                    </p:set>
                                    <p:anim by="(-#ppt_w*2)" calcmode="lin" valueType="num">
                                      <p:cBhvr rctx="PPT">
                                        <p:cTn id="27" dur="250" autoRev="1" fill="hold">
                                          <p:stCondLst>
                                            <p:cond delay="0"/>
                                          </p:stCondLst>
                                        </p:cTn>
                                        <p:tgtEl>
                                          <p:spTgt spid="17"/>
                                        </p:tgtEl>
                                        <p:attrNameLst>
                                          <p:attrName>ppt_w</p:attrName>
                                        </p:attrNameLst>
                                      </p:cBhvr>
                                    </p:anim>
                                    <p:anim by="(#ppt_w*0.50)" calcmode="lin" valueType="num">
                                      <p:cBhvr>
                                        <p:cTn id="28" dur="250" decel="50000" autoRev="1" fill="hold">
                                          <p:stCondLst>
                                            <p:cond delay="0"/>
                                          </p:stCondLst>
                                        </p:cTn>
                                        <p:tgtEl>
                                          <p:spTgt spid="17"/>
                                        </p:tgtEl>
                                        <p:attrNameLst>
                                          <p:attrName>ppt_x</p:attrName>
                                        </p:attrNameLst>
                                      </p:cBhvr>
                                    </p:anim>
                                    <p:anim from="(-#ppt_h/2)" to="(#ppt_y)" calcmode="lin" valueType="num">
                                      <p:cBhvr>
                                        <p:cTn id="29" dur="500" fill="hold">
                                          <p:stCondLst>
                                            <p:cond delay="0"/>
                                          </p:stCondLst>
                                        </p:cTn>
                                        <p:tgtEl>
                                          <p:spTgt spid="17"/>
                                        </p:tgtEl>
                                        <p:attrNameLst>
                                          <p:attrName>ppt_y</p:attrName>
                                        </p:attrNameLst>
                                      </p:cBhvr>
                                    </p:anim>
                                    <p:animRot by="21600000">
                                      <p:cBhvr>
                                        <p:cTn id="30" dur="500" fill="hold">
                                          <p:stCondLst>
                                            <p:cond delay="0"/>
                                          </p:stCondLst>
                                        </p:cTn>
                                        <p:tgtEl>
                                          <p:spTgt spid="17"/>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56" presetClass="entr" presetSubtype="0" fill="hold" grpId="1" nodeType="clickEffect">
                                  <p:stCondLst>
                                    <p:cond delay="0"/>
                                  </p:stCondLst>
                                  <p:iterate type="lt">
                                    <p:tmPct val="10000"/>
                                  </p:iterate>
                                  <p:childTnLst>
                                    <p:set>
                                      <p:cBhvr>
                                        <p:cTn id="34" dur="1" fill="hold">
                                          <p:stCondLst>
                                            <p:cond delay="0"/>
                                          </p:stCondLst>
                                        </p:cTn>
                                        <p:tgtEl>
                                          <p:spTgt spid="18"/>
                                        </p:tgtEl>
                                        <p:attrNameLst>
                                          <p:attrName>style.visibility</p:attrName>
                                        </p:attrNameLst>
                                      </p:cBhvr>
                                      <p:to>
                                        <p:strVal val="visible"/>
                                      </p:to>
                                    </p:set>
                                    <p:anim by="(-#ppt_w*2)" calcmode="lin" valueType="num">
                                      <p:cBhvr rctx="PPT">
                                        <p:cTn id="35" dur="250" autoRev="1" fill="hold">
                                          <p:stCondLst>
                                            <p:cond delay="0"/>
                                          </p:stCondLst>
                                        </p:cTn>
                                        <p:tgtEl>
                                          <p:spTgt spid="18"/>
                                        </p:tgtEl>
                                        <p:attrNameLst>
                                          <p:attrName>ppt_w</p:attrName>
                                        </p:attrNameLst>
                                      </p:cBhvr>
                                    </p:anim>
                                    <p:anim by="(#ppt_w*0.50)" calcmode="lin" valueType="num">
                                      <p:cBhvr>
                                        <p:cTn id="36" dur="250" decel="50000" autoRev="1" fill="hold">
                                          <p:stCondLst>
                                            <p:cond delay="0"/>
                                          </p:stCondLst>
                                        </p:cTn>
                                        <p:tgtEl>
                                          <p:spTgt spid="18"/>
                                        </p:tgtEl>
                                        <p:attrNameLst>
                                          <p:attrName>ppt_x</p:attrName>
                                        </p:attrNameLst>
                                      </p:cBhvr>
                                    </p:anim>
                                    <p:anim from="(-#ppt_h/2)" to="(#ppt_y)" calcmode="lin" valueType="num">
                                      <p:cBhvr>
                                        <p:cTn id="37" dur="500" fill="hold">
                                          <p:stCondLst>
                                            <p:cond delay="0"/>
                                          </p:stCondLst>
                                        </p:cTn>
                                        <p:tgtEl>
                                          <p:spTgt spid="18"/>
                                        </p:tgtEl>
                                        <p:attrNameLst>
                                          <p:attrName>ppt_y</p:attrName>
                                        </p:attrNameLst>
                                      </p:cBhvr>
                                    </p:anim>
                                    <p:animRot by="21600000">
                                      <p:cBhvr>
                                        <p:cTn id="38" dur="500" fill="hold">
                                          <p:stCondLst>
                                            <p:cond delay="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7731</TotalTime>
  <Words>4392</Words>
  <Application>Microsoft Office PowerPoint</Application>
  <PresentationFormat>On-screen Show (4:3)</PresentationFormat>
  <Paragraphs>535</Paragraphs>
  <Slides>31</Slides>
  <Notes>31</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ＭＳ Ｐゴシック</vt:lpstr>
      <vt:lpstr>Arial</vt:lpstr>
      <vt:lpstr>Bradley Hand ITC</vt:lpstr>
      <vt:lpstr>Calibri</vt:lpstr>
      <vt:lpstr>Cambria</vt:lpstr>
      <vt:lpstr>Comic Sans MS</vt:lpstr>
      <vt:lpstr>Perpetua</vt:lpstr>
      <vt:lpstr>Office Theme</vt:lpstr>
      <vt:lpstr>PowerPoint Presentation</vt:lpstr>
      <vt:lpstr>PowerPoint Presentation</vt:lpstr>
      <vt:lpstr>PowerPoint Presentation</vt:lpstr>
      <vt:lpstr>PowerPoint Presentation</vt:lpstr>
      <vt:lpstr>PowerPoint Presentation</vt:lpstr>
      <vt:lpstr>Warm Up</vt:lpstr>
      <vt:lpstr>Agenda:</vt:lpstr>
      <vt:lpstr>Launch</vt:lpstr>
      <vt:lpstr>Launch – Additive Identity Example</vt:lpstr>
      <vt:lpstr>Launch</vt:lpstr>
      <vt:lpstr>Launch</vt:lpstr>
      <vt:lpstr>Launch</vt:lpstr>
      <vt:lpstr>Launch</vt:lpstr>
      <vt:lpstr>Explore</vt:lpstr>
      <vt:lpstr>Explore</vt:lpstr>
      <vt:lpstr>Explore – Student Share Out</vt:lpstr>
      <vt:lpstr>Explore</vt:lpstr>
      <vt:lpstr>Explore</vt:lpstr>
      <vt:lpstr>Explore</vt:lpstr>
      <vt:lpstr>Explore</vt:lpstr>
      <vt:lpstr>Explore</vt:lpstr>
      <vt:lpstr>Summary</vt:lpstr>
      <vt:lpstr>Summary</vt:lpstr>
      <vt:lpstr>Summary</vt:lpstr>
      <vt:lpstr>Summary</vt:lpstr>
      <vt:lpstr>Practice</vt:lpstr>
      <vt:lpstr>Practice</vt:lpstr>
      <vt:lpstr>Practice</vt:lpstr>
      <vt:lpstr>Assessment – Exit Ticket</vt:lpstr>
      <vt:lpstr>Opposites Homework</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Shane Ulrich</dc:creator>
  <cp:lastModifiedBy>Melissa Folsom</cp:lastModifiedBy>
  <cp:revision>654</cp:revision>
  <dcterms:created xsi:type="dcterms:W3CDTF">2013-05-08T17:21:25Z</dcterms:created>
  <dcterms:modified xsi:type="dcterms:W3CDTF">2015-02-10T15:13:35Z</dcterms:modified>
</cp:coreProperties>
</file>