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4"/>
  </p:notesMasterIdLst>
  <p:sldIdLst>
    <p:sldId id="259" r:id="rId2"/>
    <p:sldId id="343" r:id="rId3"/>
    <p:sldId id="455" r:id="rId4"/>
    <p:sldId id="344" r:id="rId5"/>
    <p:sldId id="345" r:id="rId6"/>
    <p:sldId id="449" r:id="rId7"/>
    <p:sldId id="450" r:id="rId8"/>
    <p:sldId id="271" r:id="rId9"/>
    <p:sldId id="347" r:id="rId10"/>
    <p:sldId id="441" r:id="rId11"/>
    <p:sldId id="352" r:id="rId12"/>
    <p:sldId id="414" r:id="rId13"/>
    <p:sldId id="353" r:id="rId14"/>
    <p:sldId id="415" r:id="rId15"/>
    <p:sldId id="354" r:id="rId16"/>
    <p:sldId id="416" r:id="rId17"/>
    <p:sldId id="276" r:id="rId18"/>
    <p:sldId id="361" r:id="rId19"/>
    <p:sldId id="357" r:id="rId20"/>
    <p:sldId id="417" r:id="rId21"/>
    <p:sldId id="359" r:id="rId22"/>
    <p:sldId id="418" r:id="rId23"/>
    <p:sldId id="280" r:id="rId24"/>
    <p:sldId id="360" r:id="rId25"/>
    <p:sldId id="358" r:id="rId26"/>
    <p:sldId id="362" r:id="rId27"/>
    <p:sldId id="363" r:id="rId28"/>
    <p:sldId id="364" r:id="rId29"/>
    <p:sldId id="365" r:id="rId30"/>
    <p:sldId id="334" r:id="rId31"/>
    <p:sldId id="366" r:id="rId32"/>
    <p:sldId id="448" r:id="rId33"/>
    <p:sldId id="367" r:id="rId34"/>
    <p:sldId id="442" r:id="rId35"/>
    <p:sldId id="372" r:id="rId36"/>
    <p:sldId id="419" r:id="rId37"/>
    <p:sldId id="373" r:id="rId38"/>
    <p:sldId id="374" r:id="rId39"/>
    <p:sldId id="443" r:id="rId40"/>
    <p:sldId id="375" r:id="rId41"/>
    <p:sldId id="444" r:id="rId42"/>
    <p:sldId id="377" r:id="rId43"/>
    <p:sldId id="445" r:id="rId44"/>
    <p:sldId id="378" r:id="rId45"/>
    <p:sldId id="434" r:id="rId46"/>
    <p:sldId id="435" r:id="rId47"/>
    <p:sldId id="436" r:id="rId48"/>
    <p:sldId id="379" r:id="rId49"/>
    <p:sldId id="440" r:id="rId50"/>
    <p:sldId id="382" r:id="rId51"/>
    <p:sldId id="380" r:id="rId52"/>
    <p:sldId id="381" r:id="rId53"/>
    <p:sldId id="383" r:id="rId54"/>
    <p:sldId id="384" r:id="rId55"/>
    <p:sldId id="385" r:id="rId56"/>
    <p:sldId id="386" r:id="rId57"/>
    <p:sldId id="371" r:id="rId58"/>
    <p:sldId id="369" r:id="rId59"/>
    <p:sldId id="388" r:id="rId60"/>
    <p:sldId id="387" r:id="rId61"/>
    <p:sldId id="286" r:id="rId62"/>
    <p:sldId id="420" r:id="rId63"/>
    <p:sldId id="421" r:id="rId64"/>
    <p:sldId id="389" r:id="rId65"/>
    <p:sldId id="401" r:id="rId66"/>
    <p:sldId id="405" r:id="rId67"/>
    <p:sldId id="422" r:id="rId68"/>
    <p:sldId id="394" r:id="rId69"/>
    <p:sldId id="423" r:id="rId70"/>
    <p:sldId id="396" r:id="rId71"/>
    <p:sldId id="424" r:id="rId72"/>
    <p:sldId id="400" r:id="rId73"/>
    <p:sldId id="425" r:id="rId74"/>
    <p:sldId id="395" r:id="rId75"/>
    <p:sldId id="426" r:id="rId76"/>
    <p:sldId id="397" r:id="rId77"/>
    <p:sldId id="427" r:id="rId78"/>
    <p:sldId id="437" r:id="rId79"/>
    <p:sldId id="446" r:id="rId80"/>
    <p:sldId id="438" r:id="rId81"/>
    <p:sldId id="447" r:id="rId82"/>
    <p:sldId id="439" r:id="rId83"/>
    <p:sldId id="402" r:id="rId84"/>
    <p:sldId id="403" r:id="rId85"/>
    <p:sldId id="404" r:id="rId86"/>
    <p:sldId id="407" r:id="rId87"/>
    <p:sldId id="428" r:id="rId88"/>
    <p:sldId id="409" r:id="rId89"/>
    <p:sldId id="429" r:id="rId90"/>
    <p:sldId id="410" r:id="rId91"/>
    <p:sldId id="430" r:id="rId92"/>
    <p:sldId id="411" r:id="rId93"/>
    <p:sldId id="431" r:id="rId94"/>
    <p:sldId id="412" r:id="rId95"/>
    <p:sldId id="432" r:id="rId96"/>
    <p:sldId id="413" r:id="rId97"/>
    <p:sldId id="433" r:id="rId98"/>
    <p:sldId id="453" r:id="rId99"/>
    <p:sldId id="454" r:id="rId100"/>
    <p:sldId id="279" r:id="rId101"/>
    <p:sldId id="451" r:id="rId102"/>
    <p:sldId id="452" r:id="rId10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128"/>
        <a:cs typeface="+mn-cs"/>
      </a:defRPr>
    </a:lvl1pPr>
    <a:lvl2pPr marL="457200" algn="l" rtl="0" fontAlgn="base">
      <a:spcBef>
        <a:spcPct val="0"/>
      </a:spcBef>
      <a:spcAft>
        <a:spcPct val="0"/>
      </a:spcAft>
      <a:defRPr kern="1200">
        <a:solidFill>
          <a:schemeClr val="tx1"/>
        </a:solidFill>
        <a:latin typeface="Calibri" charset="0"/>
        <a:ea typeface="ＭＳ Ｐゴシック" charset="-128"/>
        <a:cs typeface="+mn-cs"/>
      </a:defRPr>
    </a:lvl2pPr>
    <a:lvl3pPr marL="914400" algn="l" rtl="0" fontAlgn="base">
      <a:spcBef>
        <a:spcPct val="0"/>
      </a:spcBef>
      <a:spcAft>
        <a:spcPct val="0"/>
      </a:spcAft>
      <a:defRPr kern="1200">
        <a:solidFill>
          <a:schemeClr val="tx1"/>
        </a:solidFill>
        <a:latin typeface="Calibri" charset="0"/>
        <a:ea typeface="ＭＳ Ｐゴシック" charset="-128"/>
        <a:cs typeface="+mn-cs"/>
      </a:defRPr>
    </a:lvl3pPr>
    <a:lvl4pPr marL="1371600" algn="l" rtl="0" fontAlgn="base">
      <a:spcBef>
        <a:spcPct val="0"/>
      </a:spcBef>
      <a:spcAft>
        <a:spcPct val="0"/>
      </a:spcAft>
      <a:defRPr kern="1200">
        <a:solidFill>
          <a:schemeClr val="tx1"/>
        </a:solidFill>
        <a:latin typeface="Calibri" charset="0"/>
        <a:ea typeface="ＭＳ Ｐゴシック" charset="-128"/>
        <a:cs typeface="+mn-cs"/>
      </a:defRPr>
    </a:lvl4pPr>
    <a:lvl5pPr marL="1828800" algn="l"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864">
          <p15:clr>
            <a:srgbClr val="A4A3A4"/>
          </p15:clr>
        </p15:guide>
        <p15:guide id="2" pos="48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669900"/>
    <a:srgbClr val="0BD2FF"/>
    <a:srgbClr val="FFD309"/>
    <a:srgbClr val="23FF08"/>
    <a:srgbClr val="488D43"/>
    <a:srgbClr val="2D01FF"/>
    <a:srgbClr val="7011FF"/>
    <a:srgbClr val="FF5EE4"/>
    <a:srgbClr val="2EF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78" autoAdjust="0"/>
    <p:restoredTop sz="89528" autoAdjust="0"/>
  </p:normalViewPr>
  <p:slideViewPr>
    <p:cSldViewPr snapToObjects="1">
      <p:cViewPr varScale="1">
        <p:scale>
          <a:sx n="74" d="100"/>
          <a:sy n="74" d="100"/>
        </p:scale>
        <p:origin x="324" y="84"/>
      </p:cViewPr>
      <p:guideLst>
        <p:guide orient="horz" pos="864"/>
        <p:guide pos="480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4096"/>
    </p:cViewPr>
  </p:sorterViewPr>
  <p:notesViewPr>
    <p:cSldViewPr snapToObjects="1">
      <p:cViewPr varScale="1">
        <p:scale>
          <a:sx n="40" d="100"/>
          <a:sy n="40" d="100"/>
        </p:scale>
        <p:origin x="-14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ACA7BE4A-8D31-4410-B960-7E38E6E0F9E7}" type="datetimeFigureOut">
              <a:rPr lang="en-US"/>
              <a:pPr>
                <a:defRPr/>
              </a:pPr>
              <a:t>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4A84EB8-5975-4F07-A9D4-416AF9AAA7DD}" type="slidenum">
              <a:rPr lang="en-US"/>
              <a:pPr>
                <a:defRPr/>
              </a:pPr>
              <a:t>‹#›</a:t>
            </a:fld>
            <a:endParaRPr lang="en-US"/>
          </a:p>
        </p:txBody>
      </p:sp>
    </p:spTree>
    <p:extLst>
      <p:ext uri="{BB962C8B-B14F-4D97-AF65-F5344CB8AC3E}">
        <p14:creationId xmlns:p14="http://schemas.microsoft.com/office/powerpoint/2010/main" val="1704154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7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8FCCBA73-F508-4983-978E-B465167FE497}" type="slidenum">
              <a:rPr lang="en-US" smtClean="0"/>
              <a:pPr eaLnBrk="1" hangingPunct="1"/>
              <a:t>1</a:t>
            </a:fld>
            <a:endParaRPr lang="en-US" smtClean="0"/>
          </a:p>
        </p:txBody>
      </p:sp>
    </p:spTree>
    <p:extLst>
      <p:ext uri="{BB962C8B-B14F-4D97-AF65-F5344CB8AC3E}">
        <p14:creationId xmlns:p14="http://schemas.microsoft.com/office/powerpoint/2010/main" val="317263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lnSpc>
                <a:spcPct val="80000"/>
              </a:lnSpc>
              <a:spcBef>
                <a:spcPct val="0"/>
              </a:spcBef>
            </a:pPr>
            <a:r>
              <a:rPr lang="en-US" sz="900" dirty="0" smtClean="0">
                <a:ea typeface="ＭＳ Ｐゴシック" pitchFamily="-84" charset="-128"/>
                <a:cs typeface="ＭＳ Ｐゴシック" pitchFamily="-84" charset="-128"/>
              </a:rPr>
              <a:t>(5 min) 0 – 5</a:t>
            </a:r>
            <a:endParaRPr lang="en-US" sz="9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900"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900" dirty="0" smtClean="0">
                <a:ea typeface="ＭＳ Ｐゴシック" pitchFamily="-84" charset="-128"/>
                <a:cs typeface="ＭＳ Ｐゴシック" pitchFamily="-84" charset="-128"/>
              </a:rPr>
              <a:t>Review answer as a class before clicking to show line plot.  </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900" dirty="0" smtClean="0">
                <a:ea typeface="ＭＳ Ｐゴシック" pitchFamily="-84" charset="-128"/>
                <a:cs typeface="ＭＳ Ｐゴシック" pitchFamily="-84" charset="-128"/>
              </a:rPr>
              <a:t>Ask students</a:t>
            </a:r>
            <a:r>
              <a:rPr lang="en-US" sz="900" baseline="0" dirty="0" smtClean="0">
                <a:ea typeface="ＭＳ Ｐゴシック" pitchFamily="-84" charset="-128"/>
                <a:cs typeface="ＭＳ Ｐゴシック" pitchFamily="-84" charset="-128"/>
              </a:rPr>
              <a:t> if there might have been other appropriate ways to display this information (students should suggest a box plot and might suggest a bar graph).</a:t>
            </a:r>
            <a:endParaRPr lang="en-US" sz="900" dirty="0" smtClean="0">
              <a:ea typeface="ＭＳ Ｐゴシック" pitchFamily="-84" charset="-128"/>
              <a:cs typeface="ＭＳ Ｐゴシック" pitchFamily="-84" charset="-128"/>
            </a:endParaRPr>
          </a:p>
          <a:p>
            <a:pPr eaLnBrk="1" hangingPunct="1">
              <a:spcBef>
                <a:spcPct val="0"/>
              </a:spcBef>
              <a:buFontTx/>
              <a:buChar char="•"/>
              <a:defRPr/>
            </a:pPr>
            <a:r>
              <a:rPr lang="en-US" sz="900" dirty="0" smtClean="0">
                <a:ea typeface="+mn-ea"/>
                <a:cs typeface="+mn-cs"/>
              </a:rPr>
              <a:t>Point out important</a:t>
            </a:r>
            <a:r>
              <a:rPr lang="en-US" sz="900" baseline="0" dirty="0" smtClean="0">
                <a:ea typeface="+mn-ea"/>
                <a:cs typeface="+mn-cs"/>
              </a:rPr>
              <a:t> components of the line plot as review: title, labels, key, appropriate numbering (15 is included even though there is no data point on 15), etc.</a:t>
            </a:r>
          </a:p>
          <a:p>
            <a:pPr eaLnBrk="1" hangingPunct="1">
              <a:spcBef>
                <a:spcPct val="0"/>
              </a:spcBef>
              <a:buFontTx/>
              <a:buChar char="•"/>
              <a:defRPr/>
            </a:pPr>
            <a:r>
              <a:rPr lang="en-US" sz="900" baseline="0" dirty="0" smtClean="0">
                <a:ea typeface="+mn-ea"/>
                <a:cs typeface="+mn-cs"/>
              </a:rPr>
              <a:t>Optional review as necessary: Ask students questions that require them to interpret the line plot.  </a:t>
            </a:r>
          </a:p>
          <a:p>
            <a:pPr eaLnBrk="1" hangingPunct="1">
              <a:spcBef>
                <a:spcPct val="0"/>
              </a:spcBef>
              <a:buFontTx/>
              <a:buNone/>
              <a:defRPr/>
            </a:pPr>
            <a:r>
              <a:rPr lang="en-US" sz="900" baseline="0" dirty="0" smtClean="0">
                <a:ea typeface="+mn-ea"/>
                <a:cs typeface="+mn-cs"/>
              </a:rPr>
              <a:t> Examples:</a:t>
            </a:r>
          </a:p>
          <a:p>
            <a:pPr lvl="1" eaLnBrk="1" hangingPunct="1">
              <a:spcBef>
                <a:spcPct val="0"/>
              </a:spcBef>
              <a:buFontTx/>
              <a:buChar char="•"/>
              <a:defRPr/>
            </a:pPr>
            <a:r>
              <a:rPr lang="en-US" sz="900" baseline="0" dirty="0" smtClean="0">
                <a:ea typeface="+mn-ea"/>
                <a:cs typeface="+mn-cs"/>
              </a:rPr>
              <a:t>How do you know 15 puppies were weighed just by looking at the line plot?</a:t>
            </a:r>
          </a:p>
          <a:p>
            <a:pPr lvl="1" eaLnBrk="1" hangingPunct="1">
              <a:spcBef>
                <a:spcPct val="0"/>
              </a:spcBef>
              <a:buFontTx/>
              <a:buChar char="•"/>
              <a:defRPr/>
            </a:pPr>
            <a:r>
              <a:rPr lang="en-US" sz="900" baseline="0" dirty="0" smtClean="0">
                <a:ea typeface="+mn-ea"/>
                <a:cs typeface="+mn-cs"/>
              </a:rPr>
              <a:t>How many puppies weighted more than 18 ounces?</a:t>
            </a:r>
          </a:p>
          <a:p>
            <a:pPr lvl="1" eaLnBrk="1" hangingPunct="1">
              <a:spcBef>
                <a:spcPct val="0"/>
              </a:spcBef>
              <a:buFontTx/>
              <a:buChar char="•"/>
              <a:defRPr/>
            </a:pPr>
            <a:r>
              <a:rPr lang="en-US" sz="900" baseline="0" dirty="0" smtClean="0">
                <a:ea typeface="+mn-ea"/>
                <a:cs typeface="+mn-cs"/>
              </a:rPr>
              <a:t>How many puppies weighed 14 ounces or less?</a:t>
            </a:r>
            <a:endParaRPr lang="en-US" sz="900" dirty="0" smtClean="0">
              <a:ea typeface="+mn-ea"/>
              <a:cs typeface="+mn-cs"/>
            </a:endParaRPr>
          </a:p>
          <a:p>
            <a:pPr eaLnBrk="1" hangingPunct="1">
              <a:spcBef>
                <a:spcPct val="0"/>
              </a:spcBef>
              <a:buFontTx/>
              <a:buChar char="•"/>
              <a:defRPr/>
            </a:pPr>
            <a:endParaRPr lang="en-US" sz="900" dirty="0" smtClean="0">
              <a:ea typeface="+mn-ea"/>
              <a:cs typeface="+mn-cs"/>
            </a:endParaRPr>
          </a:p>
          <a:p>
            <a:pPr marL="171450" indent="-171450" eaLnBrk="1" hangingPunct="1">
              <a:spcBef>
                <a:spcPct val="0"/>
              </a:spcBef>
              <a:buFont typeface="Arial" pitchFamily="34" charset="0"/>
              <a:buChar char="•"/>
              <a:defRPr/>
            </a:pPr>
            <a:endParaRPr lang="en-US" sz="900" u="sng"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10</a:t>
            </a:fld>
            <a:endParaRPr lang="en-US" smtClean="0"/>
          </a:p>
        </p:txBody>
      </p:sp>
    </p:spTree>
    <p:extLst>
      <p:ext uri="{BB962C8B-B14F-4D97-AF65-F5344CB8AC3E}">
        <p14:creationId xmlns:p14="http://schemas.microsoft.com/office/powerpoint/2010/main" val="34858492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lnSpc>
                <a:spcPct val="80000"/>
              </a:lnSpc>
              <a:spcBef>
                <a:spcPct val="0"/>
              </a:spcBef>
            </a:pPr>
            <a:r>
              <a:rPr lang="en-US" sz="1200" dirty="0" smtClean="0">
                <a:ea typeface="ＭＳ Ｐゴシック" pitchFamily="-1" charset="-128"/>
                <a:cs typeface="ＭＳ Ｐゴシック" pitchFamily="-1" charset="-128"/>
              </a:rPr>
              <a:t>(5 min) 70 – 75</a:t>
            </a:r>
          </a:p>
          <a:p>
            <a:pPr eaLnBrk="1" hangingPunct="1">
              <a:spcBef>
                <a:spcPct val="0"/>
              </a:spcBef>
              <a:buFont typeface="Arial"/>
              <a:buChar char="•"/>
              <a:defRPr/>
            </a:pPr>
            <a:r>
              <a:rPr lang="en-US" u="none" dirty="0" smtClean="0">
                <a:ea typeface="+mn-ea"/>
                <a:cs typeface="+mn-cs"/>
              </a:rPr>
              <a:t>This online quiz is from a free site.</a:t>
            </a:r>
          </a:p>
          <a:p>
            <a:pPr eaLnBrk="1" hangingPunct="1">
              <a:spcBef>
                <a:spcPct val="0"/>
              </a:spcBef>
              <a:buFontTx/>
              <a:buChar char="•"/>
              <a:defRPr/>
            </a:pPr>
            <a:r>
              <a:rPr lang="en-US" dirty="0" smtClean="0">
                <a:ea typeface="+mn-ea"/>
                <a:cs typeface="+mn-cs"/>
              </a:rPr>
              <a:t>The </a:t>
            </a:r>
            <a:r>
              <a:rPr lang="en-US" baseline="0" dirty="0" smtClean="0">
                <a:ea typeface="+mn-ea"/>
                <a:cs typeface="+mn-cs"/>
              </a:rPr>
              <a:t>quiz could be given in many different ways – individually, partner, small group or as a whole class.</a:t>
            </a:r>
          </a:p>
          <a:p>
            <a:pPr eaLnBrk="1" hangingPunct="1">
              <a:spcBef>
                <a:spcPct val="0"/>
              </a:spcBef>
              <a:buFontTx/>
              <a:buChar char="•"/>
              <a:defRPr/>
            </a:pPr>
            <a:r>
              <a:rPr lang="en-US" baseline="0" dirty="0" smtClean="0">
                <a:ea typeface="+mn-ea"/>
                <a:cs typeface="+mn-cs"/>
              </a:rPr>
              <a:t>Quiz could be printed as well (print directly from site if this is preferable).</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1704B1C5-E762-4F55-9405-94C1B3EA818C}" type="slidenum">
              <a:rPr lang="en-US" smtClean="0"/>
              <a:pPr eaLnBrk="1" hangingPunct="1"/>
              <a:t>100</a:t>
            </a:fld>
            <a:endParaRPr lang="en-US" smtClean="0"/>
          </a:p>
        </p:txBody>
      </p:sp>
    </p:spTree>
    <p:extLst>
      <p:ext uri="{BB962C8B-B14F-4D97-AF65-F5344CB8AC3E}">
        <p14:creationId xmlns:p14="http://schemas.microsoft.com/office/powerpoint/2010/main" val="34070757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84" charset="-128"/>
              <a:cs typeface="ＭＳ Ｐゴシック" pitchFamily="-84" charset="-128"/>
            </a:endParaRPr>
          </a:p>
        </p:txBody>
      </p:sp>
      <p:sp>
        <p:nvSpPr>
          <p:cNvPr id="109572" name="Slide Number Placeholder 3"/>
          <p:cNvSpPr>
            <a:spLocks noGrp="1"/>
          </p:cNvSpPr>
          <p:nvPr>
            <p:ph type="sldNum" sz="quarter" idx="5"/>
          </p:nvPr>
        </p:nvSpPr>
        <p:spPr bwMode="auto">
          <a:noFill/>
          <a:ln>
            <a:miter lim="800000"/>
            <a:headEnd/>
            <a:tailEnd/>
          </a:ln>
        </p:spPr>
        <p:txBody>
          <a:bodyPr/>
          <a:lstStyle/>
          <a:p>
            <a:fld id="{6C30EA62-A742-EA48-808C-6EB7DDCA60E0}" type="slidenum">
              <a:rPr lang="en-US">
                <a:latin typeface="Calibri" pitchFamily="-84" charset="0"/>
                <a:ea typeface="Arial" pitchFamily="-84" charset="0"/>
                <a:cs typeface="Arial" pitchFamily="-84" charset="0"/>
              </a:rPr>
              <a:pPr/>
              <a:t>101</a:t>
            </a:fld>
            <a:endParaRPr lang="en-US">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310074080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84" charset="-128"/>
              <a:cs typeface="ＭＳ Ｐゴシック" pitchFamily="-84" charset="-128"/>
            </a:endParaRPr>
          </a:p>
        </p:txBody>
      </p:sp>
      <p:sp>
        <p:nvSpPr>
          <p:cNvPr id="111620" name="Slide Number Placeholder 3"/>
          <p:cNvSpPr>
            <a:spLocks noGrp="1"/>
          </p:cNvSpPr>
          <p:nvPr>
            <p:ph type="sldNum" sz="quarter" idx="5"/>
          </p:nvPr>
        </p:nvSpPr>
        <p:spPr bwMode="auto">
          <a:noFill/>
          <a:ln>
            <a:miter lim="800000"/>
            <a:headEnd/>
            <a:tailEnd/>
          </a:ln>
        </p:spPr>
        <p:txBody>
          <a:bodyPr/>
          <a:lstStyle/>
          <a:p>
            <a:fld id="{2F7E5D95-40EE-DC4C-94DC-303D95A994D7}" type="slidenum">
              <a:rPr lang="en-US">
                <a:latin typeface="Calibri" pitchFamily="-84" charset="0"/>
                <a:ea typeface="Arial" pitchFamily="-84" charset="0"/>
                <a:cs typeface="Arial" pitchFamily="-84" charset="0"/>
              </a:rPr>
              <a:pPr/>
              <a:t>102</a:t>
            </a:fld>
            <a:endParaRPr lang="en-US">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4231934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lnSpc>
                <a:spcPct val="80000"/>
              </a:lnSpc>
              <a:spcBef>
                <a:spcPct val="0"/>
              </a:spcBef>
            </a:pPr>
            <a:r>
              <a:rPr lang="en-US" sz="900" dirty="0" smtClean="0">
                <a:ea typeface="ＭＳ Ｐゴシック" pitchFamily="-84" charset="-128"/>
                <a:cs typeface="ＭＳ Ｐゴシック" pitchFamily="-84" charset="-128"/>
              </a:rPr>
              <a:t>(5 min) 0 – 5</a:t>
            </a:r>
            <a:endParaRPr lang="en-US" sz="9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900"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900" dirty="0" smtClean="0">
                <a:ea typeface="ＭＳ Ｐゴシック" pitchFamily="-84" charset="-128"/>
                <a:cs typeface="ＭＳ Ｐゴシック" pitchFamily="-84" charset="-128"/>
              </a:rPr>
              <a:t>Review answers as a class before clicking to show</a:t>
            </a:r>
            <a:r>
              <a:rPr lang="en-US" sz="900" baseline="0" dirty="0" smtClean="0">
                <a:ea typeface="ＭＳ Ｐゴシック" pitchFamily="-84" charset="-128"/>
                <a:cs typeface="ＭＳ Ｐゴシック" pitchFamily="-84" charset="-128"/>
              </a:rPr>
              <a:t> answers</a:t>
            </a:r>
            <a:r>
              <a:rPr lang="en-US" sz="900" dirty="0" smtClean="0">
                <a:ea typeface="ＭＳ Ｐゴシック" pitchFamily="-84" charset="-128"/>
                <a:cs typeface="ＭＳ Ｐゴシック" pitchFamily="-84" charset="-128"/>
              </a:rPr>
              <a:t>.  </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900" dirty="0" smtClean="0">
                <a:ea typeface="ＭＳ Ｐゴシック" pitchFamily="-84" charset="-128"/>
                <a:cs typeface="ＭＳ Ｐゴシック" pitchFamily="-84" charset="-128"/>
              </a:rPr>
              <a:t>Optional review</a:t>
            </a:r>
            <a:r>
              <a:rPr lang="en-US" sz="900" baseline="0" dirty="0" smtClean="0">
                <a:ea typeface="ＭＳ Ｐゴシック" pitchFamily="-84" charset="-128"/>
                <a:cs typeface="ＭＳ Ｐゴシック" pitchFamily="-84" charset="-128"/>
              </a:rPr>
              <a:t> as necessary: Review measures of center and spread.  </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baseline="0" dirty="0" smtClean="0">
                <a:ea typeface="ＭＳ Ｐゴシック" pitchFamily="-84" charset="-128"/>
                <a:cs typeface="ＭＳ Ｐゴシック" pitchFamily="-84" charset="-128"/>
              </a:rPr>
              <a:t> For example:</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sz="900" baseline="0" dirty="0" smtClean="0">
                <a:ea typeface="ＭＳ Ｐゴシック" pitchFamily="-84" charset="-128"/>
                <a:cs typeface="ＭＳ Ｐゴシック" pitchFamily="-84" charset="-128"/>
              </a:rPr>
              <a:t>How do you find the mean for a set of data?  What does it represent?  </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sz="900" baseline="0" dirty="0" smtClean="0">
                <a:ea typeface="ＭＳ Ｐゴシック" pitchFamily="-84" charset="-128"/>
                <a:cs typeface="ＭＳ Ｐゴシック" pitchFamily="-84" charset="-128"/>
              </a:rPr>
              <a:t>How do you find the median for a set of data?  What does it represent?</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sz="900" baseline="0" dirty="0" smtClean="0">
                <a:ea typeface="ＭＳ Ｐゴシック" pitchFamily="-84" charset="-128"/>
                <a:cs typeface="ＭＳ Ｐゴシック" pitchFamily="-84" charset="-128"/>
              </a:rPr>
              <a:t>How do you find the range for a set of data?  What does it represent?  </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sz="900" baseline="0" dirty="0" smtClean="0">
                <a:ea typeface="ＭＳ Ｐゴシック" pitchFamily="-84" charset="-128"/>
                <a:cs typeface="ＭＳ Ｐゴシック" pitchFamily="-84" charset="-128"/>
              </a:rPr>
              <a:t>How do you find the IQR for a set of data?  What does it represent?  Why might the IQR be used instead of the range as a measure of spread?</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sz="900" baseline="0" dirty="0" smtClean="0">
                <a:ea typeface="ＭＳ Ｐゴシック" pitchFamily="-84" charset="-128"/>
                <a:cs typeface="ＭＳ Ｐゴシック" pitchFamily="-84" charset="-128"/>
              </a:rPr>
              <a:t>How are measures of center and spread different?</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sz="900" baseline="0" dirty="0" smtClean="0">
                <a:ea typeface="ＭＳ Ｐゴシック" pitchFamily="-84" charset="-128"/>
                <a:cs typeface="ＭＳ Ｐゴシック" pitchFamily="-84" charset="-128"/>
              </a:rPr>
              <a:t>How are measures of center and spread similar?</a:t>
            </a:r>
            <a:endParaRPr lang="en-US" sz="900" dirty="0" smtClean="0">
              <a:ea typeface="ＭＳ Ｐゴシック" pitchFamily="-84" charset="-128"/>
              <a:cs typeface="ＭＳ Ｐゴシック" pitchFamily="-84" charset="-128"/>
            </a:endParaRPr>
          </a:p>
          <a:p>
            <a:pPr eaLnBrk="1" hangingPunct="1">
              <a:spcBef>
                <a:spcPct val="0"/>
              </a:spcBef>
              <a:buFontTx/>
              <a:buNone/>
              <a:defRPr/>
            </a:pPr>
            <a:endParaRPr lang="en-US" sz="900" dirty="0" smtClean="0">
              <a:ea typeface="+mn-ea"/>
              <a:cs typeface="+mn-cs"/>
            </a:endParaRPr>
          </a:p>
          <a:p>
            <a:pPr marL="171450" indent="-171450" eaLnBrk="1" hangingPunct="1">
              <a:spcBef>
                <a:spcPct val="0"/>
              </a:spcBef>
              <a:buFont typeface="Arial" pitchFamily="34" charset="0"/>
              <a:buChar char="•"/>
              <a:defRPr/>
            </a:pPr>
            <a:endParaRPr lang="en-US" sz="900" u="sng"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11</a:t>
            </a:fld>
            <a:endParaRPr lang="en-US" smtClean="0"/>
          </a:p>
        </p:txBody>
      </p:sp>
    </p:spTree>
    <p:extLst>
      <p:ext uri="{BB962C8B-B14F-4D97-AF65-F5344CB8AC3E}">
        <p14:creationId xmlns:p14="http://schemas.microsoft.com/office/powerpoint/2010/main" val="394572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lnSpc>
                <a:spcPct val="80000"/>
              </a:lnSpc>
              <a:spcBef>
                <a:spcPct val="0"/>
              </a:spcBef>
            </a:pPr>
            <a:r>
              <a:rPr lang="en-US" sz="900" dirty="0" smtClean="0">
                <a:ea typeface="ＭＳ Ｐゴシック" pitchFamily="-84" charset="-128"/>
                <a:cs typeface="ＭＳ Ｐゴシック" pitchFamily="-84" charset="-128"/>
              </a:rPr>
              <a:t>(5 min) 0 – 5</a:t>
            </a:r>
            <a:endParaRPr lang="en-US" sz="9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900" u="sng" kern="1200" dirty="0" smtClean="0">
                <a:solidFill>
                  <a:schemeClr val="tx1"/>
                </a:solidFill>
                <a:latin typeface="+mn-lt"/>
                <a:ea typeface="ＭＳ Ｐゴシック" charset="0"/>
                <a:cs typeface="ＭＳ Ｐゴシック" charset="0"/>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900" dirty="0" smtClean="0">
                <a:ea typeface="ＭＳ Ｐゴシック" pitchFamily="-84" charset="-128"/>
                <a:cs typeface="ＭＳ Ｐゴシック" pitchFamily="-84" charset="-128"/>
              </a:rPr>
              <a:t>Review answers as a class before clicking to show</a:t>
            </a:r>
            <a:r>
              <a:rPr lang="en-US" sz="900" baseline="0" dirty="0" smtClean="0">
                <a:ea typeface="ＭＳ Ｐゴシック" pitchFamily="-84" charset="-128"/>
                <a:cs typeface="ＭＳ Ｐゴシック" pitchFamily="-84" charset="-128"/>
              </a:rPr>
              <a:t> answers</a:t>
            </a:r>
            <a:r>
              <a:rPr lang="en-US" sz="900" dirty="0" smtClean="0">
                <a:ea typeface="ＭＳ Ｐゴシック" pitchFamily="-84" charset="-128"/>
                <a:cs typeface="ＭＳ Ｐゴシック" pitchFamily="-84" charset="-128"/>
              </a:rPr>
              <a:t>.  </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900" dirty="0" smtClean="0">
                <a:ea typeface="ＭＳ Ｐゴシック" pitchFamily="-84" charset="-128"/>
                <a:cs typeface="ＭＳ Ｐゴシック" pitchFamily="-84" charset="-128"/>
              </a:rPr>
              <a:t>Optional review</a:t>
            </a:r>
            <a:r>
              <a:rPr lang="en-US" sz="900" baseline="0" dirty="0" smtClean="0">
                <a:ea typeface="ＭＳ Ｐゴシック" pitchFamily="-84" charset="-128"/>
                <a:cs typeface="ＭＳ Ｐゴシック" pitchFamily="-84" charset="-128"/>
              </a:rPr>
              <a:t> as necessary: Review measures of center and spread.  </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baseline="0" dirty="0" smtClean="0">
                <a:ea typeface="ＭＳ Ｐゴシック" pitchFamily="-84" charset="-128"/>
                <a:cs typeface="ＭＳ Ｐゴシック" pitchFamily="-84" charset="-128"/>
              </a:rPr>
              <a:t> For example:</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sz="900" baseline="0" dirty="0" smtClean="0">
                <a:ea typeface="ＭＳ Ｐゴシック" pitchFamily="-84" charset="-128"/>
                <a:cs typeface="ＭＳ Ｐゴシック" pitchFamily="-84" charset="-128"/>
              </a:rPr>
              <a:t>How do you find the mean for a set of data?  What does it represent?  </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sz="900" baseline="0" dirty="0" smtClean="0">
                <a:ea typeface="ＭＳ Ｐゴシック" pitchFamily="-84" charset="-128"/>
                <a:cs typeface="ＭＳ Ｐゴシック" pitchFamily="-84" charset="-128"/>
              </a:rPr>
              <a:t>How do you find the median for a set of data?  What does it represent?</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sz="900" baseline="0" dirty="0" smtClean="0">
                <a:ea typeface="ＭＳ Ｐゴシック" pitchFamily="-84" charset="-128"/>
                <a:cs typeface="ＭＳ Ｐゴシック" pitchFamily="-84" charset="-128"/>
              </a:rPr>
              <a:t>How do you find the range for a set of data?  What does it represent?  </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sz="900" baseline="0" dirty="0" smtClean="0">
                <a:ea typeface="ＭＳ Ｐゴシック" pitchFamily="-84" charset="-128"/>
                <a:cs typeface="ＭＳ Ｐゴシック" pitchFamily="-84" charset="-128"/>
              </a:rPr>
              <a:t>How do you find the IQR for a set of data?  What does it represent?  Why might the IQR be used instead of the range as a measure of spread?</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sz="900" baseline="0" dirty="0" smtClean="0">
                <a:ea typeface="ＭＳ Ｐゴシック" pitchFamily="-84" charset="-128"/>
                <a:cs typeface="ＭＳ Ｐゴシック" pitchFamily="-84" charset="-128"/>
              </a:rPr>
              <a:t>How are measures of center and spread different?</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lang="en-US" sz="900" baseline="0" dirty="0" smtClean="0">
                <a:ea typeface="ＭＳ Ｐゴシック" pitchFamily="-84" charset="-128"/>
                <a:cs typeface="ＭＳ Ｐゴシック" pitchFamily="-84" charset="-128"/>
              </a:rPr>
              <a:t>How are measures of center and spread similar?</a:t>
            </a:r>
            <a:endParaRPr lang="en-US" sz="900" dirty="0" smtClean="0">
              <a:ea typeface="+mn-ea"/>
              <a:cs typeface="+mn-cs"/>
            </a:endParaRPr>
          </a:p>
          <a:p>
            <a:pPr eaLnBrk="1" hangingPunct="1">
              <a:spcBef>
                <a:spcPct val="0"/>
              </a:spcBef>
              <a:buFontTx/>
              <a:buChar char="•"/>
              <a:defRPr/>
            </a:pPr>
            <a:endParaRPr lang="en-US" sz="900" dirty="0" smtClean="0">
              <a:ea typeface="+mn-ea"/>
              <a:cs typeface="+mn-cs"/>
            </a:endParaRPr>
          </a:p>
          <a:p>
            <a:pPr marL="171450" indent="-171450" eaLnBrk="1" hangingPunct="1">
              <a:spcBef>
                <a:spcPct val="0"/>
              </a:spcBef>
              <a:buFont typeface="Arial" pitchFamily="34" charset="0"/>
              <a:buChar char="•"/>
              <a:defRPr/>
            </a:pPr>
            <a:endParaRPr lang="en-US" sz="900" u="sng"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12</a:t>
            </a:fld>
            <a:endParaRPr lang="en-US" smtClean="0"/>
          </a:p>
        </p:txBody>
      </p:sp>
    </p:spTree>
    <p:extLst>
      <p:ext uri="{BB962C8B-B14F-4D97-AF65-F5344CB8AC3E}">
        <p14:creationId xmlns:p14="http://schemas.microsoft.com/office/powerpoint/2010/main" val="2624874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lnSpc>
                <a:spcPct val="80000"/>
              </a:lnSpc>
              <a:spcBef>
                <a:spcPct val="0"/>
              </a:spcBef>
            </a:pPr>
            <a:r>
              <a:rPr lang="en-US" sz="900" dirty="0" smtClean="0">
                <a:ea typeface="ＭＳ Ｐゴシック" pitchFamily="-84" charset="-128"/>
                <a:cs typeface="ＭＳ Ｐゴシック" pitchFamily="-84" charset="-128"/>
              </a:rPr>
              <a:t>(5 min) 0 – 5</a:t>
            </a:r>
            <a:endParaRPr lang="en-US" sz="9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900"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900" dirty="0" smtClean="0">
                <a:ea typeface="ＭＳ Ｐゴシック" pitchFamily="-84" charset="-128"/>
                <a:cs typeface="ＭＳ Ｐゴシック" pitchFamily="-84" charset="-128"/>
              </a:rPr>
              <a:t>Review answers as a class before clicking to show</a:t>
            </a:r>
            <a:r>
              <a:rPr lang="en-US" sz="900" baseline="0" dirty="0" smtClean="0">
                <a:ea typeface="ＭＳ Ｐゴシック" pitchFamily="-84" charset="-128"/>
                <a:cs typeface="ＭＳ Ｐゴシック" pitchFamily="-84" charset="-128"/>
              </a:rPr>
              <a:t> answers</a:t>
            </a:r>
            <a:r>
              <a:rPr lang="en-US" sz="900" dirty="0" smtClean="0">
                <a:ea typeface="ＭＳ Ｐゴシック" pitchFamily="-84" charset="-128"/>
                <a:cs typeface="ＭＳ Ｐゴシック" pitchFamily="-84" charset="-128"/>
              </a:rPr>
              <a:t>.  </a:t>
            </a:r>
          </a:p>
          <a:p>
            <a:pPr eaLnBrk="1" hangingPunct="1">
              <a:spcBef>
                <a:spcPct val="0"/>
              </a:spcBef>
              <a:buFontTx/>
              <a:buChar char="•"/>
              <a:defRPr/>
            </a:pPr>
            <a:r>
              <a:rPr lang="en-US" sz="900" dirty="0" smtClean="0">
                <a:ea typeface="+mn-ea"/>
                <a:cs typeface="+mn-cs"/>
              </a:rPr>
              <a:t>It is important that students</a:t>
            </a:r>
            <a:r>
              <a:rPr lang="en-US" sz="900" baseline="0" dirty="0" smtClean="0">
                <a:ea typeface="+mn-ea"/>
                <a:cs typeface="+mn-cs"/>
              </a:rPr>
              <a:t> understand that all three answers are acceptable.  The most important part of their answers is the rationale.  They need to be able to explain why the mean, median, or mode is “typical” for this set of data. </a:t>
            </a:r>
            <a:endParaRPr lang="en-US" sz="900" dirty="0" smtClean="0">
              <a:ea typeface="+mn-ea"/>
              <a:cs typeface="+mn-cs"/>
            </a:endParaRPr>
          </a:p>
          <a:p>
            <a:pPr eaLnBrk="1" hangingPunct="1">
              <a:spcBef>
                <a:spcPct val="0"/>
              </a:spcBef>
              <a:buFontTx/>
              <a:buChar char="•"/>
              <a:defRPr/>
            </a:pPr>
            <a:endParaRPr lang="en-US" sz="900" dirty="0" smtClean="0">
              <a:ea typeface="+mn-ea"/>
              <a:cs typeface="+mn-cs"/>
            </a:endParaRPr>
          </a:p>
          <a:p>
            <a:pPr marL="171450" indent="-171450" eaLnBrk="1" hangingPunct="1">
              <a:spcBef>
                <a:spcPct val="0"/>
              </a:spcBef>
              <a:buFont typeface="Arial" pitchFamily="34" charset="0"/>
              <a:buChar char="•"/>
              <a:defRPr/>
            </a:pPr>
            <a:endParaRPr lang="en-US" sz="900" u="sng"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13</a:t>
            </a:fld>
            <a:endParaRPr lang="en-US" smtClean="0"/>
          </a:p>
        </p:txBody>
      </p:sp>
    </p:spTree>
    <p:extLst>
      <p:ext uri="{BB962C8B-B14F-4D97-AF65-F5344CB8AC3E}">
        <p14:creationId xmlns:p14="http://schemas.microsoft.com/office/powerpoint/2010/main" val="1326727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lnSpc>
                <a:spcPct val="80000"/>
              </a:lnSpc>
              <a:spcBef>
                <a:spcPct val="0"/>
              </a:spcBef>
            </a:pPr>
            <a:r>
              <a:rPr lang="en-US" sz="900" dirty="0" smtClean="0">
                <a:ea typeface="ＭＳ Ｐゴシック" pitchFamily="-84" charset="-128"/>
                <a:cs typeface="ＭＳ Ｐゴシック" pitchFamily="-84" charset="-128"/>
              </a:rPr>
              <a:t>(5 min) 0 – 5</a:t>
            </a:r>
            <a:endParaRPr lang="en-US" sz="9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900"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900" dirty="0" smtClean="0">
                <a:ea typeface="ＭＳ Ｐゴシック" pitchFamily="-84" charset="-128"/>
                <a:cs typeface="ＭＳ Ｐゴシック" pitchFamily="-84" charset="-128"/>
              </a:rPr>
              <a:t>Review answers as a class before clicking to show</a:t>
            </a:r>
            <a:r>
              <a:rPr lang="en-US" sz="900" baseline="0" dirty="0" smtClean="0">
                <a:ea typeface="ＭＳ Ｐゴシック" pitchFamily="-84" charset="-128"/>
                <a:cs typeface="ＭＳ Ｐゴシック" pitchFamily="-84" charset="-128"/>
              </a:rPr>
              <a:t> answers</a:t>
            </a:r>
            <a:r>
              <a:rPr lang="en-US" sz="900" dirty="0" smtClean="0">
                <a:ea typeface="ＭＳ Ｐゴシック" pitchFamily="-84" charset="-128"/>
                <a:cs typeface="ＭＳ Ｐゴシック" pitchFamily="-84" charset="-128"/>
              </a:rPr>
              <a:t>.  </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900" kern="1200" dirty="0" smtClean="0">
                <a:solidFill>
                  <a:schemeClr val="tx1"/>
                </a:solidFill>
                <a:latin typeface="+mn-lt"/>
                <a:ea typeface="ＭＳ Ｐゴシック" charset="0"/>
                <a:cs typeface="ＭＳ Ｐゴシック" charset="0"/>
              </a:rPr>
              <a:t>It is important that students</a:t>
            </a:r>
            <a:r>
              <a:rPr lang="en-US" sz="900" kern="1200" baseline="0" dirty="0" smtClean="0">
                <a:solidFill>
                  <a:schemeClr val="tx1"/>
                </a:solidFill>
                <a:latin typeface="+mn-lt"/>
                <a:ea typeface="ＭＳ Ｐゴシック" charset="0"/>
                <a:cs typeface="ＭＳ Ｐゴシック" charset="0"/>
              </a:rPr>
              <a:t> understand that all three answers are acceptable.  The most important part of their answers is the rationale.  They need to be able to explain why the mean, median, or mode is “typical” for this set of data.  </a:t>
            </a:r>
            <a:endParaRPr lang="en-US" sz="900" kern="1200" dirty="0" smtClean="0">
              <a:solidFill>
                <a:schemeClr val="tx1"/>
              </a:solidFill>
              <a:latin typeface="+mn-lt"/>
              <a:ea typeface="ＭＳ Ｐゴシック" charset="0"/>
              <a:cs typeface="ＭＳ Ｐゴシック" charset="0"/>
            </a:endParaRPr>
          </a:p>
          <a:p>
            <a:pPr eaLnBrk="1" hangingPunct="1">
              <a:spcBef>
                <a:spcPct val="0"/>
              </a:spcBef>
              <a:buFontTx/>
              <a:buNone/>
              <a:defRPr/>
            </a:pPr>
            <a:r>
              <a:rPr lang="en-US" sz="900" dirty="0" smtClean="0">
                <a:ea typeface="+mn-ea"/>
                <a:cs typeface="+mn-cs"/>
              </a:rPr>
              <a:t> </a:t>
            </a:r>
          </a:p>
          <a:p>
            <a:pPr marL="171450" indent="-171450" eaLnBrk="1" hangingPunct="1">
              <a:spcBef>
                <a:spcPct val="0"/>
              </a:spcBef>
              <a:buFont typeface="Arial" pitchFamily="34" charset="0"/>
              <a:buChar char="•"/>
              <a:defRPr/>
            </a:pPr>
            <a:endParaRPr lang="en-US" sz="900" u="sng"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14</a:t>
            </a:fld>
            <a:endParaRPr lang="en-US" smtClean="0"/>
          </a:p>
        </p:txBody>
      </p:sp>
    </p:spTree>
    <p:extLst>
      <p:ext uri="{BB962C8B-B14F-4D97-AF65-F5344CB8AC3E}">
        <p14:creationId xmlns:p14="http://schemas.microsoft.com/office/powerpoint/2010/main" val="165682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lnSpc>
                <a:spcPct val="80000"/>
              </a:lnSpc>
              <a:spcBef>
                <a:spcPct val="0"/>
              </a:spcBef>
            </a:pPr>
            <a:r>
              <a:rPr lang="en-US" sz="900" dirty="0" smtClean="0">
                <a:ea typeface="ＭＳ Ｐゴシック" pitchFamily="-84" charset="-128"/>
                <a:cs typeface="ＭＳ Ｐゴシック" pitchFamily="-84" charset="-128"/>
              </a:rPr>
              <a:t>(5 min) 0 – 5</a:t>
            </a:r>
            <a:endParaRPr lang="en-US" sz="9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900" u="sng" dirty="0" smtClean="0">
                <a:ea typeface="+mn-ea"/>
                <a:cs typeface="+mn-cs"/>
              </a:rPr>
              <a:t>In-Class Notes</a:t>
            </a:r>
          </a:p>
          <a:p>
            <a:pPr eaLnBrk="1" hangingPunct="1">
              <a:spcBef>
                <a:spcPct val="0"/>
              </a:spcBef>
              <a:buFontTx/>
              <a:buChar char="•"/>
              <a:defRPr/>
            </a:pPr>
            <a:r>
              <a:rPr lang="en-US" sz="900" dirty="0" smtClean="0">
                <a:ea typeface="+mn-ea"/>
                <a:cs typeface="+mn-cs"/>
              </a:rPr>
              <a:t>MAD is an</a:t>
            </a:r>
            <a:r>
              <a:rPr lang="en-US" sz="900" baseline="0" dirty="0" smtClean="0">
                <a:ea typeface="+mn-ea"/>
                <a:cs typeface="+mn-cs"/>
              </a:rPr>
              <a:t> “exploratory” concept in the Common Core.  Skip this slide if the topic was not previously covered in instruction.</a:t>
            </a:r>
          </a:p>
          <a:p>
            <a:pPr eaLnBrk="1" hangingPunct="1">
              <a:spcBef>
                <a:spcPct val="0"/>
              </a:spcBef>
              <a:buFontTx/>
              <a:buChar char="•"/>
              <a:defRPr/>
            </a:pPr>
            <a:r>
              <a:rPr lang="en-US" sz="900" baseline="0" dirty="0" smtClean="0">
                <a:ea typeface="+mn-ea"/>
                <a:cs typeface="+mn-cs"/>
              </a:rPr>
              <a:t>If MAD has not been covered, this could be used an extension problem for students who get through the content quickly at any point in the lesson.  Notes about Mean Absolute Deviation would have to be provided for students completing the extension.</a:t>
            </a:r>
            <a:endParaRPr lang="en-US" sz="900" dirty="0" smtClean="0">
              <a:ea typeface="+mn-ea"/>
              <a:cs typeface="+mn-cs"/>
            </a:endParaRPr>
          </a:p>
          <a:p>
            <a:pPr eaLnBrk="1" hangingPunct="1">
              <a:spcBef>
                <a:spcPct val="0"/>
              </a:spcBef>
              <a:buFontTx/>
              <a:buChar char="•"/>
              <a:defRPr/>
            </a:pPr>
            <a:endParaRPr lang="en-US" sz="900" dirty="0" smtClean="0">
              <a:ea typeface="+mn-ea"/>
              <a:cs typeface="+mn-cs"/>
            </a:endParaRPr>
          </a:p>
          <a:p>
            <a:pPr marL="171450" indent="-171450" eaLnBrk="1" hangingPunct="1">
              <a:spcBef>
                <a:spcPct val="0"/>
              </a:spcBef>
              <a:buFont typeface="Arial" pitchFamily="34" charset="0"/>
              <a:buChar char="•"/>
              <a:defRPr/>
            </a:pPr>
            <a:endParaRPr lang="en-US" sz="900" u="sng"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15</a:t>
            </a:fld>
            <a:endParaRPr lang="en-US" smtClean="0"/>
          </a:p>
        </p:txBody>
      </p:sp>
    </p:spTree>
    <p:extLst>
      <p:ext uri="{BB962C8B-B14F-4D97-AF65-F5344CB8AC3E}">
        <p14:creationId xmlns:p14="http://schemas.microsoft.com/office/powerpoint/2010/main" val="966244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lnSpc>
                <a:spcPct val="80000"/>
              </a:lnSpc>
              <a:spcBef>
                <a:spcPct val="0"/>
              </a:spcBef>
            </a:pPr>
            <a:r>
              <a:rPr lang="en-US" sz="900" dirty="0" smtClean="0">
                <a:ea typeface="ＭＳ Ｐゴシック" pitchFamily="-84" charset="-128"/>
                <a:cs typeface="ＭＳ Ｐゴシック" pitchFamily="-84" charset="-128"/>
              </a:rPr>
              <a:t>(5 min) 0 – 5</a:t>
            </a:r>
            <a:endParaRPr lang="en-US" sz="9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900" u="sng" dirty="0" smtClean="0">
                <a:ea typeface="+mn-ea"/>
                <a:cs typeface="+mn-cs"/>
              </a:rPr>
              <a:t>In-Class Notes</a:t>
            </a:r>
          </a:p>
          <a:p>
            <a:pPr eaLnBrk="1" hangingPunct="1">
              <a:spcBef>
                <a:spcPct val="0"/>
              </a:spcBef>
              <a:buFontTx/>
              <a:buChar char="•"/>
              <a:defRPr/>
            </a:pPr>
            <a:r>
              <a:rPr lang="en-US" sz="900" kern="1200" dirty="0" smtClean="0">
                <a:solidFill>
                  <a:schemeClr val="tx1"/>
                </a:solidFill>
                <a:latin typeface="+mn-lt"/>
                <a:ea typeface="ＭＳ Ｐゴシック" charset="0"/>
                <a:cs typeface="ＭＳ Ｐゴシック" charset="0"/>
              </a:rPr>
              <a:t>MAD is an</a:t>
            </a:r>
            <a:r>
              <a:rPr lang="en-US" sz="900" kern="1200" baseline="0" dirty="0" smtClean="0">
                <a:solidFill>
                  <a:schemeClr val="tx1"/>
                </a:solidFill>
                <a:latin typeface="+mn-lt"/>
                <a:ea typeface="ＭＳ Ｐゴシック" charset="0"/>
                <a:cs typeface="ＭＳ Ｐゴシック" charset="0"/>
              </a:rPr>
              <a:t> “exploratory” concept in the Common Core.  Skip this slide if the topic was not previously covered in instruction.</a:t>
            </a:r>
          </a:p>
          <a:p>
            <a:pPr eaLnBrk="1" hangingPunct="1">
              <a:spcBef>
                <a:spcPct val="0"/>
              </a:spcBef>
              <a:buFontTx/>
              <a:buChar char="•"/>
              <a:defRPr/>
            </a:pPr>
            <a:r>
              <a:rPr lang="en-US" sz="900" kern="1200" baseline="0" dirty="0" smtClean="0">
                <a:solidFill>
                  <a:schemeClr val="tx1"/>
                </a:solidFill>
                <a:latin typeface="+mn-lt"/>
                <a:ea typeface="ＭＳ Ｐゴシック" charset="0"/>
                <a:cs typeface="ＭＳ Ｐゴシック" charset="0"/>
              </a:rPr>
              <a:t>If MAD has not been covered, this could be used an extension problem for students who get through the content quickly at any point in the lesson.  Notes about Mean Absolute Deviation would have to be provided for students completing the extension.</a:t>
            </a:r>
            <a:endParaRPr lang="en-US" sz="900" dirty="0" smtClean="0">
              <a:ea typeface="+mn-ea"/>
              <a:cs typeface="+mn-cs"/>
            </a:endParaRPr>
          </a:p>
          <a:p>
            <a:pPr eaLnBrk="1" hangingPunct="1">
              <a:spcBef>
                <a:spcPct val="0"/>
              </a:spcBef>
              <a:buFontTx/>
              <a:buChar char="•"/>
              <a:defRPr/>
            </a:pPr>
            <a:endParaRPr lang="en-US" sz="900" dirty="0" smtClean="0">
              <a:ea typeface="+mn-ea"/>
              <a:cs typeface="+mn-cs"/>
            </a:endParaRPr>
          </a:p>
          <a:p>
            <a:pPr marL="171450" indent="-171450" eaLnBrk="1" hangingPunct="1">
              <a:spcBef>
                <a:spcPct val="0"/>
              </a:spcBef>
              <a:buFont typeface="Arial" pitchFamily="34" charset="0"/>
              <a:buChar char="•"/>
              <a:defRPr/>
            </a:pPr>
            <a:endParaRPr lang="en-US" sz="900" u="sng"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16</a:t>
            </a:fld>
            <a:endParaRPr lang="en-US" smtClean="0"/>
          </a:p>
        </p:txBody>
      </p:sp>
    </p:spTree>
    <p:extLst>
      <p:ext uri="{BB962C8B-B14F-4D97-AF65-F5344CB8AC3E}">
        <p14:creationId xmlns:p14="http://schemas.microsoft.com/office/powerpoint/2010/main" val="216399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5 – 6 </a:t>
            </a: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dirty="0" smtClean="0">
                <a:ea typeface="ＭＳ Ｐゴシック" pitchFamily="-84" charset="-128"/>
                <a:cs typeface="ＭＳ Ｐゴシック" pitchFamily="-84" charset="-128"/>
              </a:rPr>
              <a:t>Briefly review today’s objective and agenda, pointing out that students will do some exploring as a class, have an opportunity to do some partner practice and some individual work, and then be asked to show what they’ve learned</a:t>
            </a:r>
            <a:r>
              <a:rPr lang="en-US" baseline="0" dirty="0" smtClean="0">
                <a:ea typeface="ＭＳ Ｐゴシック" pitchFamily="-84" charset="-128"/>
                <a:cs typeface="ＭＳ Ｐゴシック" pitchFamily="-84" charset="-128"/>
              </a:rPr>
              <a:t> through an online quiz</a:t>
            </a:r>
            <a:r>
              <a:rPr lang="en-US" dirty="0" smtClean="0">
                <a:ea typeface="ＭＳ Ｐゴシック" pitchFamily="-84" charset="-128"/>
                <a:cs typeface="ＭＳ Ｐゴシック" pitchFamily="-84" charset="-128"/>
              </a:rPr>
              <a:t>.</a:t>
            </a:r>
            <a:r>
              <a:rPr lang="en-US" dirty="0" smtClean="0">
                <a:ea typeface="+mn-ea"/>
                <a:cs typeface="+mn-cs"/>
              </a:rPr>
              <a:t> </a:t>
            </a: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40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2C90F95-C5E9-4B73-8479-74B4E259D345}" type="slidenum">
              <a:rPr lang="en-US" smtClean="0"/>
              <a:pPr eaLnBrk="1" hangingPunct="1"/>
              <a:t>17</a:t>
            </a:fld>
            <a:endParaRPr lang="en-US" smtClean="0"/>
          </a:p>
        </p:txBody>
      </p:sp>
    </p:spTree>
    <p:extLst>
      <p:ext uri="{BB962C8B-B14F-4D97-AF65-F5344CB8AC3E}">
        <p14:creationId xmlns:p14="http://schemas.microsoft.com/office/powerpoint/2010/main" val="2686097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(1 min) 6 –</a:t>
            </a:r>
            <a:r>
              <a:rPr lang="en-US" baseline="0" dirty="0" smtClean="0">
                <a:ea typeface="+mn-ea"/>
                <a:cs typeface="+mn-cs"/>
              </a:rPr>
              <a:t> 7</a:t>
            </a:r>
            <a:endParaRPr lang="en-US"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pPr>
            <a:r>
              <a:rPr lang="en-US" dirty="0" smtClean="0">
                <a:ea typeface="ＭＳ Ｐゴシック" pitchFamily="-84" charset="-128"/>
                <a:cs typeface="ＭＳ Ｐゴシック" pitchFamily="-84" charset="-128"/>
              </a:rPr>
              <a:t>Ask students to discuss the question, “What are we looking for when we analyze data?” in pairs or small groups for 30 seconds.</a:t>
            </a:r>
          </a:p>
          <a:p>
            <a:pPr eaLnBrk="1" hangingPunct="1">
              <a:spcBef>
                <a:spcPct val="0"/>
              </a:spcBef>
              <a:buFontTx/>
              <a:buChar char="•"/>
            </a:pPr>
            <a:r>
              <a:rPr lang="en-US" dirty="0" smtClean="0">
                <a:ea typeface="ＭＳ Ｐゴシック" pitchFamily="-84" charset="-128"/>
                <a:cs typeface="ＭＳ Ｐゴシック" pitchFamily="-84" charset="-128"/>
              </a:rPr>
              <a:t>After students have shared their own answers, click to show desired answers.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dirty="0" smtClean="0">
                <a:ea typeface="ＭＳ Ｐゴシック" pitchFamily="-84" charset="-128"/>
                <a:cs typeface="ＭＳ Ｐゴシック" pitchFamily="-84" charset="-128"/>
              </a:rPr>
              <a:t>The focus of today’s lesson is using a histogram to represent data distributions. It is important for students to realize that one can learn about</a:t>
            </a:r>
            <a:r>
              <a:rPr lang="en-US" baseline="0" dirty="0" smtClean="0">
                <a:ea typeface="ＭＳ Ｐゴシック" pitchFamily="-84" charset="-128"/>
                <a:cs typeface="ＭＳ Ｐゴシック" pitchFamily="-84" charset="-128"/>
              </a:rPr>
              <a:t> the center and spread of a set of data by interpreting a histogram</a:t>
            </a:r>
            <a:r>
              <a:rPr lang="en-US" dirty="0" smtClean="0">
                <a:ea typeface="ＭＳ Ｐゴシック" pitchFamily="-84" charset="-128"/>
                <a:cs typeface="ＭＳ Ｐゴシック" pitchFamily="-84" charset="-128"/>
              </a:rPr>
              <a:t>.  In the upcoming</a:t>
            </a:r>
            <a:r>
              <a:rPr lang="en-US" baseline="0" dirty="0" smtClean="0">
                <a:ea typeface="ＭＳ Ｐゴシック" pitchFamily="-84" charset="-128"/>
                <a:cs typeface="ＭＳ Ｐゴシック" pitchFamily="-84" charset="-128"/>
              </a:rPr>
              <a:t> </a:t>
            </a:r>
            <a:r>
              <a:rPr lang="en-US" dirty="0" smtClean="0">
                <a:ea typeface="ＭＳ Ｐゴシック" pitchFamily="-84" charset="-128"/>
                <a:cs typeface="ＭＳ Ｐゴシック" pitchFamily="-84" charset="-128"/>
              </a:rPr>
              <a:t>lessons, shape will be looked at as a way to describe a set</a:t>
            </a:r>
            <a:r>
              <a:rPr lang="en-US" baseline="0" dirty="0" smtClean="0">
                <a:ea typeface="ＭＳ Ｐゴシック" pitchFamily="-84" charset="-128"/>
                <a:cs typeface="ＭＳ Ｐゴシック" pitchFamily="-84" charset="-128"/>
              </a:rPr>
              <a:t> </a:t>
            </a:r>
            <a:r>
              <a:rPr lang="en-US" dirty="0" smtClean="0">
                <a:ea typeface="ＭＳ Ｐゴシック" pitchFamily="-84" charset="-128"/>
                <a:cs typeface="ＭＳ Ｐゴシック" pitchFamily="-84" charset="-128"/>
              </a:rPr>
              <a:t>of data and</a:t>
            </a:r>
            <a:r>
              <a:rPr lang="en-US" baseline="0" dirty="0" smtClean="0">
                <a:ea typeface="ＭＳ Ｐゴシック" pitchFamily="-84" charset="-128"/>
                <a:cs typeface="ＭＳ Ｐゴシック" pitchFamily="-84" charset="-128"/>
              </a:rPr>
              <a:t> at that point, the connection between histograms and the shape of data can be made</a:t>
            </a:r>
            <a:r>
              <a:rPr lang="en-US" dirty="0" smtClean="0">
                <a:ea typeface="ＭＳ Ｐゴシック" pitchFamily="-84" charset="-128"/>
                <a:cs typeface="ＭＳ Ｐゴシック" pitchFamily="-84" charset="-128"/>
              </a:rPr>
              <a:t>.  By the end of the unit, students should be able to explain </a:t>
            </a:r>
            <a:r>
              <a:rPr lang="en-US" b="1" dirty="0" smtClean="0">
                <a:ea typeface="ＭＳ Ｐゴシック" pitchFamily="-84" charset="-128"/>
                <a:cs typeface="ＭＳ Ｐゴシック" pitchFamily="-84" charset="-128"/>
              </a:rPr>
              <a:t>three </a:t>
            </a:r>
            <a:r>
              <a:rPr lang="en-US" dirty="0" smtClean="0">
                <a:ea typeface="ＭＳ Ｐゴシック" pitchFamily="-84" charset="-128"/>
                <a:cs typeface="ＭＳ Ｐゴシック" pitchFamily="-84" charset="-128"/>
              </a:rPr>
              <a:t>different ways to describe data (center, spread, shape) and also </a:t>
            </a:r>
            <a:r>
              <a:rPr lang="en-US" b="1" dirty="0" smtClean="0">
                <a:ea typeface="ＭＳ Ｐゴシック" pitchFamily="-84" charset="-128"/>
                <a:cs typeface="ＭＳ Ｐゴシック" pitchFamily="-84" charset="-128"/>
              </a:rPr>
              <a:t>three </a:t>
            </a:r>
            <a:r>
              <a:rPr lang="en-US" dirty="0" smtClean="0">
                <a:ea typeface="ＭＳ Ｐゴシック" pitchFamily="-84" charset="-128"/>
                <a:cs typeface="ＭＳ Ｐゴシック" pitchFamily="-84" charset="-128"/>
              </a:rPr>
              <a:t>ways to represent data (line plots, box</a:t>
            </a:r>
            <a:r>
              <a:rPr lang="en-US" baseline="0" dirty="0" smtClean="0">
                <a:ea typeface="ＭＳ Ｐゴシック" pitchFamily="-84" charset="-128"/>
                <a:cs typeface="ＭＳ Ｐゴシック" pitchFamily="-84" charset="-128"/>
              </a:rPr>
              <a:t> plots, histograms)</a:t>
            </a:r>
            <a:r>
              <a:rPr lang="en-US" dirty="0" smtClean="0">
                <a:ea typeface="ＭＳ Ｐゴシック" pitchFamily="-84" charset="-128"/>
                <a:cs typeface="ＭＳ Ｐゴシック" pitchFamily="-84" charset="-128"/>
              </a:rPr>
              <a:t>.  This exact slide was part of the previous lessons (center and spread) in</a:t>
            </a:r>
            <a:r>
              <a:rPr lang="en-US" baseline="0" dirty="0" smtClean="0">
                <a:ea typeface="ＭＳ Ｐゴシック" pitchFamily="-84" charset="-128"/>
                <a:cs typeface="ＭＳ Ｐゴシック" pitchFamily="-84" charset="-128"/>
              </a:rPr>
              <a:t> the unit</a:t>
            </a:r>
            <a:r>
              <a:rPr lang="en-US" dirty="0" smtClean="0">
                <a:ea typeface="ＭＳ Ｐゴシック" pitchFamily="-84" charset="-128"/>
                <a:cs typeface="ＭＳ Ｐゴシック" pitchFamily="-84" charset="-128"/>
              </a:rPr>
              <a:t>.  </a:t>
            </a:r>
          </a:p>
          <a:p>
            <a:pPr marL="171450" indent="-171450" eaLnBrk="1" hangingPunct="1">
              <a:spcBef>
                <a:spcPct val="0"/>
              </a:spcBef>
              <a:buFont typeface="Arial" pitchFamily="34" charset="0"/>
              <a:buNone/>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18</a:t>
            </a:fld>
            <a:endParaRPr lang="en-US" smtClean="0"/>
          </a:p>
        </p:txBody>
      </p:sp>
    </p:spTree>
    <p:extLst>
      <p:ext uri="{BB962C8B-B14F-4D97-AF65-F5344CB8AC3E}">
        <p14:creationId xmlns:p14="http://schemas.microsoft.com/office/powerpoint/2010/main" val="1318536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(1 min)</a:t>
            </a:r>
            <a:r>
              <a:rPr lang="en-US" baseline="0" dirty="0" smtClean="0">
                <a:ea typeface="+mn-ea"/>
                <a:cs typeface="+mn-cs"/>
              </a:rPr>
              <a:t> 7 – 8</a:t>
            </a:r>
            <a:endParaRPr lang="en-US"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Scaffolding: Show the definition</a:t>
            </a:r>
            <a:r>
              <a:rPr lang="en-US" baseline="0" dirty="0" smtClean="0">
                <a:ea typeface="+mn-ea"/>
                <a:cs typeface="+mn-cs"/>
              </a:rPr>
              <a:t> of clustered.  </a:t>
            </a:r>
          </a:p>
          <a:p>
            <a:pPr eaLnBrk="1" hangingPunct="1">
              <a:spcBef>
                <a:spcPct val="0"/>
              </a:spcBef>
              <a:buFontTx/>
              <a:buChar char="•"/>
              <a:defRPr/>
            </a:pPr>
            <a:r>
              <a:rPr lang="en-US" baseline="0" dirty="0" smtClean="0">
                <a:ea typeface="+mn-ea"/>
                <a:cs typeface="+mn-cs"/>
              </a:rPr>
              <a:t>Students should discuss with a partner for 30 seconds before sharing out to the class.</a:t>
            </a:r>
          </a:p>
          <a:p>
            <a:pPr eaLnBrk="1" hangingPunct="1">
              <a:spcBef>
                <a:spcPct val="0"/>
              </a:spcBef>
              <a:buFontTx/>
              <a:buChar char="•"/>
              <a:defRPr/>
            </a:pPr>
            <a:r>
              <a:rPr lang="en-US" baseline="0" dirty="0" smtClean="0">
                <a:ea typeface="+mn-ea"/>
                <a:cs typeface="+mn-cs"/>
              </a:rPr>
              <a:t>Students should see that most of the data is clustered around 18-20 ounces.  They should also recognize a small cluster from 12-14 ounces.</a:t>
            </a:r>
          </a:p>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19</a:t>
            </a:fld>
            <a:endParaRPr lang="en-US" smtClean="0"/>
          </a:p>
        </p:txBody>
      </p:sp>
    </p:spTree>
    <p:extLst>
      <p:ext uri="{BB962C8B-B14F-4D97-AF65-F5344CB8AC3E}">
        <p14:creationId xmlns:p14="http://schemas.microsoft.com/office/powerpoint/2010/main" val="138316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D53E6C6-4901-4F0F-A7AE-993CCFE217A4}" type="slidenum">
              <a:rPr lang="en-US" smtClean="0"/>
              <a:pPr eaLnBrk="1" hangingPunct="1"/>
              <a:t>2</a:t>
            </a:fld>
            <a:endParaRPr lang="en-US" smtClean="0"/>
          </a:p>
        </p:txBody>
      </p:sp>
    </p:spTree>
    <p:extLst>
      <p:ext uri="{BB962C8B-B14F-4D97-AF65-F5344CB8AC3E}">
        <p14:creationId xmlns:p14="http://schemas.microsoft.com/office/powerpoint/2010/main" val="3615376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a:t>
            </a:r>
            <a:r>
              <a:rPr lang="en-US" sz="1200" kern="1200" baseline="0" dirty="0" smtClean="0">
                <a:solidFill>
                  <a:schemeClr val="tx1"/>
                </a:solidFill>
                <a:latin typeface="+mn-lt"/>
                <a:ea typeface="ＭＳ Ｐゴシック" charset="0"/>
                <a:cs typeface="ＭＳ Ｐゴシック" charset="0"/>
              </a:rPr>
              <a:t> 7 – 8</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Scaffolding: Show the definition</a:t>
            </a:r>
            <a:r>
              <a:rPr lang="en-US" sz="1200" kern="1200" baseline="0" dirty="0" smtClean="0">
                <a:solidFill>
                  <a:schemeClr val="tx1"/>
                </a:solidFill>
                <a:latin typeface="+mn-lt"/>
                <a:ea typeface="ＭＳ Ｐゴシック" charset="0"/>
                <a:cs typeface="ＭＳ Ｐゴシック" charset="0"/>
              </a:rPr>
              <a:t> of clustered.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Students should discuss with a partner for 30 seconds before sharing out to the class.</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Students should see that most of the data is clustered around 18-20 ounces.  They should also recognize a small cluster from 12-14 ounces.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20</a:t>
            </a:fld>
            <a:endParaRPr lang="en-US" smtClean="0"/>
          </a:p>
        </p:txBody>
      </p:sp>
    </p:spTree>
    <p:extLst>
      <p:ext uri="{BB962C8B-B14F-4D97-AF65-F5344CB8AC3E}">
        <p14:creationId xmlns:p14="http://schemas.microsoft.com/office/powerpoint/2010/main" val="3244745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a:t>
            </a:r>
            <a:r>
              <a:rPr lang="en-US" sz="1200" kern="1200" baseline="0" dirty="0" smtClean="0">
                <a:solidFill>
                  <a:schemeClr val="tx1"/>
                </a:solidFill>
                <a:latin typeface="+mn-lt"/>
                <a:ea typeface="ＭＳ Ｐゴシック" charset="0"/>
                <a:cs typeface="ＭＳ Ｐゴシック" charset="0"/>
              </a:rPr>
              <a:t> 8 – 9</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Scaffolding: Show the definition</a:t>
            </a:r>
            <a:r>
              <a:rPr lang="en-US" sz="1200" kern="1200" baseline="0" dirty="0" smtClean="0">
                <a:solidFill>
                  <a:schemeClr val="tx1"/>
                </a:solidFill>
                <a:latin typeface="+mn-lt"/>
                <a:ea typeface="ＭＳ Ｐゴシック" charset="0"/>
                <a:cs typeface="ＭＳ Ｐゴシック" charset="0"/>
              </a:rPr>
              <a:t> of clustered.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This question will be more difficult than the previous question, as students really need to understand how to interpret a box plot to answer this question.</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kern="1200" baseline="0" dirty="0" smtClean="0">
                <a:solidFill>
                  <a:schemeClr val="tx1"/>
                </a:solidFill>
                <a:latin typeface="+mn-lt"/>
                <a:ea typeface="ＭＳ Ｐゴシック" charset="0"/>
                <a:cs typeface="ＭＳ Ｐゴシック" charset="0"/>
              </a:rPr>
              <a:t>Students should discuss with a partner for 30 seconds before sharing out to the class.</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Desired answer: Since each section of the box plot represents about 25% of the data, the data is most closely clustered between 18-19 ounces and 19-20 ounces.  Those are the most narrow parts of the box plot, indicating narrow ranges of data.  Since each sections of the box plot contains the same amount of data, when there is a narrow range a section, it means that that data is also clustered together in that section.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As students discuss their ideas with a peer, circulate and try to find someone who is articulating this idea.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Ask that person to share his/her idea with the class.</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Ask</a:t>
            </a:r>
            <a:r>
              <a:rPr lang="en-US" sz="1200" kern="1200" baseline="0" dirty="0" smtClean="0">
                <a:solidFill>
                  <a:schemeClr val="tx1"/>
                </a:solidFill>
                <a:latin typeface="+mn-lt"/>
                <a:ea typeface="ＭＳ Ｐゴシック" charset="0"/>
                <a:cs typeface="ＭＳ Ｐゴシック" charset="0"/>
              </a:rPr>
              <a:t> other </a:t>
            </a:r>
            <a:r>
              <a:rPr lang="en-US" sz="1200" kern="1200" baseline="0" dirty="0" err="1" smtClean="0">
                <a:solidFill>
                  <a:schemeClr val="tx1"/>
                </a:solidFill>
                <a:latin typeface="+mn-lt"/>
                <a:ea typeface="ＭＳ Ｐゴシック" charset="0"/>
                <a:cs typeface="ＭＳ Ｐゴシック" charset="0"/>
              </a:rPr>
              <a:t>student(s</a:t>
            </a:r>
            <a:r>
              <a:rPr lang="en-US" sz="1200" kern="1200" baseline="0" dirty="0" smtClean="0">
                <a:solidFill>
                  <a:schemeClr val="tx1"/>
                </a:solidFill>
                <a:latin typeface="+mn-lt"/>
                <a:ea typeface="ＭＳ Ｐゴシック" charset="0"/>
                <a:cs typeface="ＭＳ Ｐゴシック" charset="0"/>
              </a:rPr>
              <a:t>) to explain the idea in their own words and/or defend why it makes sense.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Many students will think that since the “box” is so big between 14-18 ounces, most of the data Is clustered there.  To address this misconception, ask students, “Why might someone think that the data is clustered between 14-18 ounces?”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21</a:t>
            </a:fld>
            <a:endParaRPr lang="en-US" smtClean="0"/>
          </a:p>
        </p:txBody>
      </p:sp>
    </p:spTree>
    <p:extLst>
      <p:ext uri="{BB962C8B-B14F-4D97-AF65-F5344CB8AC3E}">
        <p14:creationId xmlns:p14="http://schemas.microsoft.com/office/powerpoint/2010/main" val="2172311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a:t>
            </a:r>
            <a:r>
              <a:rPr lang="en-US" sz="1200" kern="1200" baseline="0" dirty="0" smtClean="0">
                <a:solidFill>
                  <a:schemeClr val="tx1"/>
                </a:solidFill>
                <a:latin typeface="+mn-lt"/>
                <a:ea typeface="ＭＳ Ｐゴシック" charset="0"/>
                <a:cs typeface="ＭＳ Ｐゴシック" charset="0"/>
              </a:rPr>
              <a:t> 8 – 9</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Scaffolding: Show the definition</a:t>
            </a:r>
            <a:r>
              <a:rPr lang="en-US" sz="1200" kern="1200" baseline="0" dirty="0" smtClean="0">
                <a:solidFill>
                  <a:schemeClr val="tx1"/>
                </a:solidFill>
                <a:latin typeface="+mn-lt"/>
                <a:ea typeface="ＭＳ Ｐゴシック" charset="0"/>
                <a:cs typeface="ＭＳ Ｐゴシック" charset="0"/>
              </a:rPr>
              <a:t> of clustered.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This question will be more difficult than the previous question, as students really need to understand how to interpret a box plot to answer this question.</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kern="1200" baseline="0" dirty="0" smtClean="0">
                <a:solidFill>
                  <a:schemeClr val="tx1"/>
                </a:solidFill>
                <a:latin typeface="+mn-lt"/>
                <a:ea typeface="ＭＳ Ｐゴシック" charset="0"/>
                <a:cs typeface="ＭＳ Ｐゴシック" charset="0"/>
              </a:rPr>
              <a:t>Students should discuss with a partner for 30 seconds before sharing out to the class.</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Desired answer: Since each section of the box plot represents about 25% of the data, the data is most closely clustered between 18-19 ounces and 19-20 ounces.  Those are the most narrow parts of the box plot, indicating narrow ranges of data.  Since each sections of the box plot contains the same amount of data, when there is a narrow range a section, it means that that data is also clustered together in that section.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As students discuss their ideas with a peer, circulate and try to find someone who is articulating this idea.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Ask that person to share his/her idea with the class.</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Ask</a:t>
            </a:r>
            <a:r>
              <a:rPr lang="en-US" sz="1200" kern="1200" baseline="0" dirty="0" smtClean="0">
                <a:solidFill>
                  <a:schemeClr val="tx1"/>
                </a:solidFill>
                <a:latin typeface="+mn-lt"/>
                <a:ea typeface="ＭＳ Ｐゴシック" charset="0"/>
                <a:cs typeface="ＭＳ Ｐゴシック" charset="0"/>
              </a:rPr>
              <a:t> other </a:t>
            </a:r>
            <a:r>
              <a:rPr lang="en-US" sz="1200" kern="1200" baseline="0" dirty="0" err="1" smtClean="0">
                <a:solidFill>
                  <a:schemeClr val="tx1"/>
                </a:solidFill>
                <a:latin typeface="+mn-lt"/>
                <a:ea typeface="ＭＳ Ｐゴシック" charset="0"/>
                <a:cs typeface="ＭＳ Ｐゴシック" charset="0"/>
              </a:rPr>
              <a:t>student(s</a:t>
            </a:r>
            <a:r>
              <a:rPr lang="en-US" sz="1200" kern="1200" baseline="0" dirty="0" smtClean="0">
                <a:solidFill>
                  <a:schemeClr val="tx1"/>
                </a:solidFill>
                <a:latin typeface="+mn-lt"/>
                <a:ea typeface="ＭＳ Ｐゴシック" charset="0"/>
                <a:cs typeface="ＭＳ Ｐゴシック" charset="0"/>
              </a:rPr>
              <a:t>) to explain the idea in their own words and/or defend why it makes sense.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Many students will think that since the “box” is so big between 14-18 ounces, most of the data Is clustered there.  To address this misconception, ask students, “Why might someone think that the data is clustered between 14-18 ounces?”</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22</a:t>
            </a:fld>
            <a:endParaRPr lang="en-US" smtClean="0"/>
          </a:p>
        </p:txBody>
      </p:sp>
    </p:spTree>
    <p:extLst>
      <p:ext uri="{BB962C8B-B14F-4D97-AF65-F5344CB8AC3E}">
        <p14:creationId xmlns:p14="http://schemas.microsoft.com/office/powerpoint/2010/main" val="2715055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a:t>
            </a:r>
            <a:r>
              <a:rPr lang="en-US" sz="1200" kern="1200" baseline="0" dirty="0" smtClean="0">
                <a:solidFill>
                  <a:schemeClr val="tx1"/>
                </a:solidFill>
                <a:latin typeface="+mn-lt"/>
                <a:ea typeface="ＭＳ Ｐゴシック" charset="0"/>
                <a:cs typeface="ＭＳ Ｐゴシック" charset="0"/>
              </a:rPr>
              <a:t> 9 – 10</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kern="1200" baseline="0" dirty="0" smtClean="0">
                <a:solidFill>
                  <a:schemeClr val="tx1"/>
                </a:solidFill>
                <a:latin typeface="+mn-lt"/>
                <a:ea typeface="ＭＳ Ｐゴシック" charset="0"/>
                <a:cs typeface="ＭＳ Ｐゴシック" charset="0"/>
              </a:rPr>
              <a:t>Students should discuss with a partner for 30 seconds before sharing out to the class.</a:t>
            </a:r>
          </a:p>
          <a:p>
            <a:pPr eaLnBrk="1" hangingPunct="1">
              <a:spcBef>
                <a:spcPct val="0"/>
              </a:spcBef>
              <a:buFontTx/>
              <a:buChar char="•"/>
              <a:defRPr/>
            </a:pPr>
            <a:r>
              <a:rPr lang="en-US" dirty="0" smtClean="0">
                <a:ea typeface="+mn-ea"/>
                <a:cs typeface="+mn-cs"/>
              </a:rPr>
              <a:t>Students should see that where there</a:t>
            </a:r>
            <a:r>
              <a:rPr lang="en-US" baseline="0" dirty="0" smtClean="0">
                <a:ea typeface="+mn-ea"/>
                <a:cs typeface="+mn-cs"/>
              </a:rPr>
              <a:t> are a lot of X’s on the line plot (18, 19, 20), the corresponding sections on the box plot are narrow.  Whereas where there are not a lot of X’s on the box plot (15, 16), the corresponding section of the box plot is wide.  Therefore, highly concentrated data on a line plot is shown through a lot of X’s over only a few numbers, whereas on a box plot, it is shown in the more narrow sections.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23</a:t>
            </a:fld>
            <a:endParaRPr lang="en-US" smtClean="0"/>
          </a:p>
        </p:txBody>
      </p:sp>
    </p:spTree>
    <p:extLst>
      <p:ext uri="{BB962C8B-B14F-4D97-AF65-F5344CB8AC3E}">
        <p14:creationId xmlns:p14="http://schemas.microsoft.com/office/powerpoint/2010/main" val="178548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dirty="0" smtClean="0">
                <a:ea typeface="+mn-ea"/>
                <a:cs typeface="+mn-cs"/>
              </a:rPr>
              <a:t>(</a:t>
            </a:r>
            <a:r>
              <a:rPr lang="en-US" sz="1200" kern="1200" dirty="0" smtClean="0">
                <a:solidFill>
                  <a:schemeClr val="tx1"/>
                </a:solidFill>
                <a:latin typeface="+mn-lt"/>
                <a:ea typeface="ＭＳ Ｐゴシック" charset="0"/>
                <a:cs typeface="ＭＳ Ｐゴシック" charset="0"/>
              </a:rPr>
              <a:t>1 min)</a:t>
            </a:r>
            <a:r>
              <a:rPr lang="en-US" sz="1200" kern="1200" baseline="0" dirty="0" smtClean="0">
                <a:solidFill>
                  <a:schemeClr val="tx1"/>
                </a:solidFill>
                <a:latin typeface="+mn-lt"/>
                <a:ea typeface="ＭＳ Ｐゴシック" charset="0"/>
                <a:cs typeface="ＭＳ Ｐゴシック" charset="0"/>
              </a:rPr>
              <a:t> 10 – 11</a:t>
            </a:r>
            <a:endParaRPr lang="en-US" sz="1200" kern="1200" dirty="0" smtClean="0">
              <a:solidFill>
                <a:schemeClr val="tx1"/>
              </a:solidFill>
              <a:latin typeface="+mn-lt"/>
              <a:ea typeface="ＭＳ Ｐゴシック" charset="0"/>
              <a:cs typeface="ＭＳ Ｐゴシック" charset="0"/>
            </a:endParaRPr>
          </a:p>
          <a:p>
            <a:pPr algn="r" eaLnBrk="1" hangingPunct="1">
              <a:spcBef>
                <a:spcPct val="0"/>
              </a:spcBef>
              <a:defRPr/>
            </a:pPr>
            <a:endParaRPr lang="en-US"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Students may</a:t>
            </a:r>
            <a:r>
              <a:rPr lang="en-US" baseline="0" dirty="0" smtClean="0">
                <a:ea typeface="+mn-ea"/>
                <a:cs typeface="+mn-cs"/>
              </a:rPr>
              <a:t> know the name of the graph, because it was included in the lesson objective on the warm-up and agenda slides.  Histograms will be a new topic for the the vast majority, if not the entirety, of the class.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24</a:t>
            </a:fld>
            <a:endParaRPr lang="en-US" smtClean="0"/>
          </a:p>
        </p:txBody>
      </p:sp>
    </p:spTree>
    <p:extLst>
      <p:ext uri="{BB962C8B-B14F-4D97-AF65-F5344CB8AC3E}">
        <p14:creationId xmlns:p14="http://schemas.microsoft.com/office/powerpoint/2010/main" val="2501316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(&lt;1 min)</a:t>
            </a:r>
            <a:r>
              <a:rPr lang="en-US" sz="1200" kern="1200" baseline="0" dirty="0" smtClean="0">
                <a:solidFill>
                  <a:schemeClr val="tx1"/>
                </a:solidFill>
                <a:latin typeface="+mn-lt"/>
                <a:ea typeface="ＭＳ Ｐゴシック" charset="0"/>
                <a:cs typeface="ＭＳ Ｐゴシック" charset="0"/>
              </a:rPr>
              <a:t> 10 – 11</a:t>
            </a:r>
            <a:endParaRPr lang="en-US" sz="1200" kern="1200" dirty="0" smtClean="0">
              <a:solidFill>
                <a:schemeClr val="tx1"/>
              </a:solidFill>
              <a:latin typeface="+mn-lt"/>
              <a:ea typeface="ＭＳ Ｐゴシック" charset="0"/>
              <a:cs typeface="ＭＳ Ｐゴシック" charset="0"/>
            </a:endParaRPr>
          </a:p>
          <a:p>
            <a:pPr algn="r" eaLnBrk="1" hangingPunct="1">
              <a:spcBef>
                <a:spcPct val="0"/>
              </a:spcBef>
              <a:defRPr/>
            </a:pPr>
            <a:endParaRPr lang="en-US" dirty="0" smtClean="0">
              <a:ea typeface="+mn-ea"/>
              <a:cs typeface="+mn-cs"/>
            </a:endParaRPr>
          </a:p>
          <a:p>
            <a:pPr eaLnBrk="1" hangingPunct="1">
              <a:spcBef>
                <a:spcPct val="0"/>
              </a:spcBef>
              <a:defRPr/>
            </a:pPr>
            <a:r>
              <a:rPr lang="en-US"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kern="1200" dirty="0" smtClean="0">
                <a:solidFill>
                  <a:schemeClr val="tx1"/>
                </a:solidFill>
                <a:latin typeface="+mn-lt"/>
                <a:ea typeface="ＭＳ Ｐゴシック" charset="0"/>
                <a:cs typeface="ＭＳ Ｐゴシック" charset="0"/>
              </a:rPr>
              <a:t>Students may</a:t>
            </a:r>
            <a:r>
              <a:rPr lang="en-US" sz="1200" kern="1200" baseline="0" dirty="0" smtClean="0">
                <a:solidFill>
                  <a:schemeClr val="tx1"/>
                </a:solidFill>
                <a:latin typeface="+mn-lt"/>
                <a:ea typeface="ＭＳ Ｐゴシック" charset="0"/>
                <a:cs typeface="ＭＳ Ｐゴシック" charset="0"/>
              </a:rPr>
              <a:t> know the name of the graph, because it was included in the lesson objective on the warm-up and agenda slides.  Histograms will be a new topic for the the vast majority, if not the entirety, of the class.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kern="1200" baseline="0" dirty="0" smtClean="0">
                <a:solidFill>
                  <a:schemeClr val="tx1"/>
                </a:solidFill>
                <a:latin typeface="+mn-lt"/>
                <a:ea typeface="ＭＳ Ｐゴシック" charset="0"/>
                <a:cs typeface="ＭＳ Ｐゴシック" charset="0"/>
              </a:rPr>
              <a:t>Many students will say that this is a bar graph.  This would be a good opportunity to point out the differences between a bar graph and a histogram.</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25</a:t>
            </a:fld>
            <a:endParaRPr lang="en-US" smtClean="0"/>
          </a:p>
        </p:txBody>
      </p:sp>
    </p:spTree>
    <p:extLst>
      <p:ext uri="{BB962C8B-B14F-4D97-AF65-F5344CB8AC3E}">
        <p14:creationId xmlns:p14="http://schemas.microsoft.com/office/powerpoint/2010/main" val="2871875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(&lt;1 min)</a:t>
            </a:r>
            <a:r>
              <a:rPr lang="en-US" sz="1200" kern="1200" baseline="0" dirty="0" smtClean="0">
                <a:solidFill>
                  <a:schemeClr val="tx1"/>
                </a:solidFill>
                <a:latin typeface="+mn-lt"/>
                <a:ea typeface="ＭＳ Ｐゴシック" charset="0"/>
                <a:cs typeface="ＭＳ Ｐゴシック" charset="0"/>
              </a:rPr>
              <a:t> 10 – 11</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kern="1200" dirty="0" smtClean="0">
                <a:solidFill>
                  <a:schemeClr val="tx1"/>
                </a:solidFill>
                <a:latin typeface="+mn-lt"/>
                <a:ea typeface="ＭＳ Ｐゴシック" charset="0"/>
                <a:cs typeface="ＭＳ Ｐゴシック" charset="0"/>
              </a:rPr>
              <a:t>Students may</a:t>
            </a:r>
            <a:r>
              <a:rPr lang="en-US" sz="1200" kern="1200" baseline="0" dirty="0" smtClean="0">
                <a:solidFill>
                  <a:schemeClr val="tx1"/>
                </a:solidFill>
                <a:latin typeface="+mn-lt"/>
                <a:ea typeface="ＭＳ Ｐゴシック" charset="0"/>
                <a:cs typeface="ＭＳ Ｐゴシック" charset="0"/>
              </a:rPr>
              <a:t> know the name of the graph, because it was included in the lesson objective on the warm-up and agenda slides.  Histograms will be a new topic for the the vast majority, if not the entirety, of the class.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kern="1200" baseline="0" dirty="0" smtClean="0">
                <a:solidFill>
                  <a:schemeClr val="tx1"/>
                </a:solidFill>
                <a:latin typeface="+mn-lt"/>
                <a:ea typeface="ＭＳ Ｐゴシック" charset="0"/>
                <a:cs typeface="ＭＳ Ｐゴシック" charset="0"/>
              </a:rPr>
              <a:t>Many students will say that this is a bar graph.  This would be a good opportunity to point out the differences between a bar graph and a histogram.</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26</a:t>
            </a:fld>
            <a:endParaRPr lang="en-US" smtClean="0"/>
          </a:p>
        </p:txBody>
      </p:sp>
    </p:spTree>
    <p:extLst>
      <p:ext uri="{BB962C8B-B14F-4D97-AF65-F5344CB8AC3E}">
        <p14:creationId xmlns:p14="http://schemas.microsoft.com/office/powerpoint/2010/main" val="2096780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(&lt;1 min)</a:t>
            </a:r>
            <a:r>
              <a:rPr lang="en-US" sz="1200" kern="1200" baseline="0" dirty="0" smtClean="0">
                <a:solidFill>
                  <a:schemeClr val="tx1"/>
                </a:solidFill>
                <a:latin typeface="+mn-lt"/>
                <a:ea typeface="ＭＳ Ｐゴシック" charset="0"/>
                <a:cs typeface="ＭＳ Ｐゴシック" charset="0"/>
              </a:rPr>
              <a:t> 10 – 11</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Have everyone say the word</a:t>
            </a:r>
            <a:r>
              <a:rPr lang="en-US" baseline="0" dirty="0" smtClean="0">
                <a:ea typeface="+mn-ea"/>
                <a:cs typeface="+mn-cs"/>
              </a:rPr>
              <a:t> </a:t>
            </a:r>
            <a:r>
              <a:rPr lang="en-US" i="1" dirty="0" smtClean="0">
                <a:ea typeface="+mn-ea"/>
                <a:cs typeface="+mn-cs"/>
              </a:rPr>
              <a:t>histogram</a:t>
            </a:r>
            <a:r>
              <a:rPr lang="en-US" i="1" baseline="0" dirty="0" smtClean="0">
                <a:ea typeface="+mn-ea"/>
                <a:cs typeface="+mn-cs"/>
              </a:rPr>
              <a:t> </a:t>
            </a:r>
            <a:r>
              <a:rPr lang="en-US" baseline="0" dirty="0" smtClean="0">
                <a:ea typeface="+mn-ea"/>
                <a:cs typeface="+mn-cs"/>
              </a:rPr>
              <a:t>aloud before moving on.</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27</a:t>
            </a:fld>
            <a:endParaRPr lang="en-US" smtClean="0"/>
          </a:p>
        </p:txBody>
      </p:sp>
    </p:spTree>
    <p:extLst>
      <p:ext uri="{BB962C8B-B14F-4D97-AF65-F5344CB8AC3E}">
        <p14:creationId xmlns:p14="http://schemas.microsoft.com/office/powerpoint/2010/main" val="3556197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(1 min)</a:t>
            </a:r>
            <a:r>
              <a:rPr lang="en-US" sz="1200" kern="1200" baseline="0" dirty="0" smtClean="0">
                <a:solidFill>
                  <a:schemeClr val="tx1"/>
                </a:solidFill>
                <a:latin typeface="+mn-lt"/>
                <a:ea typeface="ＭＳ Ｐゴシック" charset="0"/>
                <a:cs typeface="ＭＳ Ｐゴシック" charset="0"/>
              </a:rPr>
              <a:t> 11 – 12</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kern="1200" baseline="0" dirty="0" smtClean="0">
                <a:solidFill>
                  <a:schemeClr val="tx1"/>
                </a:solidFill>
                <a:latin typeface="+mn-lt"/>
                <a:ea typeface="ＭＳ Ｐゴシック" charset="0"/>
                <a:cs typeface="ＭＳ Ｐゴシック" charset="0"/>
              </a:rPr>
              <a:t>Students should discuss with a partner for 30 seconds before sharing out to the class.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kern="1200" baseline="0" dirty="0" smtClean="0">
                <a:solidFill>
                  <a:schemeClr val="tx1"/>
                </a:solidFill>
                <a:latin typeface="+mn-lt"/>
                <a:ea typeface="ＭＳ Ｐゴシック" charset="0"/>
                <a:cs typeface="ＭＳ Ｐゴシック" charset="0"/>
              </a:rPr>
              <a:t>Guiding questions: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ＭＳ Ｐゴシック" charset="0"/>
                <a:cs typeface="ＭＳ Ｐゴシック" charset="0"/>
              </a:rPr>
              <a:t>  What are the important features of a histogram?</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ＭＳ Ｐゴシック" charset="0"/>
                <a:cs typeface="ＭＳ Ｐゴシック" charset="0"/>
              </a:rPr>
              <a:t>  How is a histogram different than a bar graph?</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ＭＳ Ｐゴシック" charset="0"/>
                <a:cs typeface="ＭＳ Ｐゴシック" charset="0"/>
              </a:rPr>
              <a:t>  How would you interpret (read) a histogram?</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ＭＳ Ｐゴシック" charset="0"/>
                <a:cs typeface="ＭＳ Ｐゴシック" charset="0"/>
              </a:rPr>
              <a:t>  What is a histogram used for?</a:t>
            </a:r>
          </a:p>
          <a:p>
            <a:pPr marL="0" marR="0" indent="0" algn="l" defTabSz="914400" rtl="0" eaLnBrk="1" fontAlgn="base" latinLnBrk="0" hangingPunct="1">
              <a:lnSpc>
                <a:spcPct val="100000"/>
              </a:lnSpc>
              <a:spcBef>
                <a:spcPct val="0"/>
              </a:spcBef>
              <a:spcAft>
                <a:spcPct val="0"/>
              </a:spcAft>
              <a:buClrTx/>
              <a:buSzTx/>
              <a:buFont typeface="Arial"/>
              <a:buChar char="•"/>
              <a:tabLst/>
              <a:defRPr/>
            </a:pPr>
            <a:r>
              <a:rPr lang="en-US" sz="1200" kern="1200" baseline="0" dirty="0" smtClean="0">
                <a:solidFill>
                  <a:schemeClr val="tx1"/>
                </a:solidFill>
                <a:latin typeface="+mn-lt"/>
                <a:ea typeface="ＭＳ Ｐゴシック" charset="0"/>
                <a:cs typeface="ＭＳ Ｐゴシック" charset="0"/>
              </a:rPr>
              <a:t>Before moving onto the next slide, point out the </a:t>
            </a:r>
            <a:r>
              <a:rPr lang="en-US" sz="1200" i="1" kern="1200" baseline="0" dirty="0" smtClean="0">
                <a:solidFill>
                  <a:schemeClr val="tx1"/>
                </a:solidFill>
                <a:latin typeface="+mn-lt"/>
                <a:ea typeface="ＭＳ Ｐゴシック" charset="0"/>
                <a:cs typeface="ＭＳ Ｐゴシック" charset="0"/>
              </a:rPr>
              <a:t>intervals </a:t>
            </a:r>
            <a:r>
              <a:rPr lang="en-US" sz="1200" kern="1200" baseline="0" dirty="0" smtClean="0">
                <a:solidFill>
                  <a:schemeClr val="tx1"/>
                </a:solidFill>
                <a:latin typeface="+mn-lt"/>
                <a:ea typeface="ＭＳ Ｐゴシック" charset="0"/>
                <a:cs typeface="ＭＳ Ｐゴシック" charset="0"/>
              </a:rPr>
              <a:t>on the x-axis and the </a:t>
            </a:r>
            <a:r>
              <a:rPr lang="en-US" sz="1200" i="1" kern="1200" baseline="0" dirty="0" smtClean="0">
                <a:solidFill>
                  <a:schemeClr val="tx1"/>
                </a:solidFill>
                <a:latin typeface="+mn-lt"/>
                <a:ea typeface="ＭＳ Ｐゴシック" charset="0"/>
                <a:cs typeface="ＭＳ Ｐゴシック" charset="0"/>
              </a:rPr>
              <a:t>frequencies </a:t>
            </a:r>
            <a:r>
              <a:rPr lang="en-US" sz="1200" kern="1200" baseline="0" dirty="0" smtClean="0">
                <a:solidFill>
                  <a:schemeClr val="tx1"/>
                </a:solidFill>
                <a:latin typeface="+mn-lt"/>
                <a:ea typeface="ＭＳ Ｐゴシック" charset="0"/>
                <a:cs typeface="ＭＳ Ｐゴシック" charset="0"/>
              </a:rPr>
              <a:t>on the y-axis (both of these words are on the following slide so students should have a basic understanding of what they mean).</a:t>
            </a:r>
          </a:p>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28</a:t>
            </a:fld>
            <a:endParaRPr lang="en-US" smtClean="0"/>
          </a:p>
        </p:txBody>
      </p:sp>
    </p:spTree>
    <p:extLst>
      <p:ext uri="{BB962C8B-B14F-4D97-AF65-F5344CB8AC3E}">
        <p14:creationId xmlns:p14="http://schemas.microsoft.com/office/powerpoint/2010/main" val="1460017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(2 min) 12 – 14</a:t>
            </a:r>
          </a:p>
          <a:p>
            <a:pPr eaLnBrk="1" hangingPunct="1">
              <a:spcBef>
                <a:spcPct val="0"/>
              </a:spcBef>
              <a:defRPr/>
            </a:pPr>
            <a:r>
              <a:rPr lang="en-US" u="sng" dirty="0" smtClean="0">
                <a:ea typeface="+mn-ea"/>
                <a:cs typeface="+mn-cs"/>
              </a:rPr>
              <a:t>In-Class Notes</a:t>
            </a:r>
          </a:p>
          <a:p>
            <a:pPr eaLnBrk="1" hangingPunct="1">
              <a:spcBef>
                <a:spcPct val="0"/>
              </a:spcBef>
              <a:buFont typeface="Arial"/>
              <a:buChar char="•"/>
              <a:defRPr/>
            </a:pPr>
            <a:r>
              <a:rPr lang="en-US" u="none" dirty="0" smtClean="0">
                <a:ea typeface="+mn-ea"/>
                <a:cs typeface="+mn-cs"/>
              </a:rPr>
              <a:t>Optional:</a:t>
            </a:r>
            <a:r>
              <a:rPr lang="en-US" u="none" baseline="0" dirty="0" smtClean="0">
                <a:ea typeface="+mn-ea"/>
                <a:cs typeface="+mn-cs"/>
              </a:rPr>
              <a:t> Provide fill-in-the-blank worksheet for students (see worksheet included in the accompanying lesson resources)</a:t>
            </a:r>
            <a:endParaRPr lang="en-US" u="none" dirty="0" smtClean="0">
              <a:ea typeface="+mn-ea"/>
              <a:cs typeface="+mn-cs"/>
            </a:endParaRPr>
          </a:p>
          <a:p>
            <a:pPr eaLnBrk="1" hangingPunct="1">
              <a:spcBef>
                <a:spcPct val="0"/>
              </a:spcBef>
              <a:buFontTx/>
              <a:buChar char="•"/>
              <a:defRPr/>
            </a:pPr>
            <a:r>
              <a:rPr lang="en-US" dirty="0" smtClean="0">
                <a:ea typeface="+mn-ea"/>
                <a:cs typeface="+mn-cs"/>
              </a:rPr>
              <a:t>Giv</a:t>
            </a:r>
            <a:r>
              <a:rPr lang="en-US" baseline="0" dirty="0" smtClean="0">
                <a:ea typeface="+mn-ea"/>
                <a:cs typeface="+mn-cs"/>
              </a:rPr>
              <a:t>e students about 30 seconds to read through the sentences and think about where the words from the word bank belong.</a:t>
            </a:r>
          </a:p>
          <a:p>
            <a:pPr eaLnBrk="1" hangingPunct="1">
              <a:spcBef>
                <a:spcPct val="0"/>
              </a:spcBef>
              <a:buFontTx/>
              <a:buChar char="•"/>
              <a:defRPr/>
            </a:pPr>
            <a:r>
              <a:rPr lang="en-US" baseline="0" dirty="0" smtClean="0">
                <a:ea typeface="+mn-ea"/>
                <a:cs typeface="+mn-cs"/>
              </a:rPr>
              <a:t>As a class, review the fill in the blanks.</a:t>
            </a:r>
          </a:p>
          <a:p>
            <a:pPr eaLnBrk="1" hangingPunct="1">
              <a:spcBef>
                <a:spcPct val="0"/>
              </a:spcBef>
              <a:buFontTx/>
              <a:buChar char="•"/>
              <a:defRPr/>
            </a:pPr>
            <a:r>
              <a:rPr lang="en-US" baseline="0" dirty="0" smtClean="0">
                <a:ea typeface="+mn-ea"/>
                <a:cs typeface="+mn-cs"/>
              </a:rPr>
              <a:t>After each fill in the blank, click for the correct answer to appear.</a:t>
            </a:r>
          </a:p>
          <a:p>
            <a:pPr eaLnBrk="1" hangingPunct="1">
              <a:spcBef>
                <a:spcPct val="0"/>
              </a:spcBef>
              <a:buFontTx/>
              <a:buChar char="•"/>
              <a:defRPr/>
            </a:pPr>
            <a:r>
              <a:rPr lang="en-US" baseline="0" dirty="0" smtClean="0">
                <a:ea typeface="+mn-ea"/>
                <a:cs typeface="+mn-cs"/>
              </a:rPr>
              <a:t>Have a student read the entire paragraph aloud after the fill-in-the-blank portion of the activity is complete.</a:t>
            </a:r>
          </a:p>
          <a:p>
            <a:pPr eaLnBrk="1" hangingPunct="1">
              <a:spcBef>
                <a:spcPct val="0"/>
              </a:spcBef>
              <a:buFontTx/>
              <a:buChar char="•"/>
              <a:defRPr/>
            </a:pPr>
            <a:r>
              <a:rPr lang="en-US" baseline="0" dirty="0" smtClean="0">
                <a:ea typeface="+mn-ea"/>
                <a:cs typeface="+mn-cs"/>
              </a:rPr>
              <a:t>Students may struggle with the words </a:t>
            </a:r>
            <a:r>
              <a:rPr lang="en-US" i="1" baseline="0" dirty="0" smtClean="0">
                <a:ea typeface="+mn-ea"/>
                <a:cs typeface="+mn-cs"/>
              </a:rPr>
              <a:t>intervals and frequency</a:t>
            </a:r>
            <a:r>
              <a:rPr lang="en-US" baseline="0" dirty="0" smtClean="0">
                <a:ea typeface="+mn-ea"/>
                <a:cs typeface="+mn-cs"/>
              </a:rPr>
              <a:t>.  If this is the case, refer back to the previous slide and ask a student to come to the board to point out the intervals on the x-axis and the frequencies on the y-axis.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29</a:t>
            </a:fld>
            <a:endParaRPr lang="en-US" smtClean="0"/>
          </a:p>
        </p:txBody>
      </p:sp>
    </p:spTree>
    <p:extLst>
      <p:ext uri="{BB962C8B-B14F-4D97-AF65-F5344CB8AC3E}">
        <p14:creationId xmlns:p14="http://schemas.microsoft.com/office/powerpoint/2010/main" val="97247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D53E6C6-4901-4F0F-A7AE-993CCFE217A4}" type="slidenum">
              <a:rPr lang="en-US" smtClean="0"/>
              <a:pPr eaLnBrk="1" hangingPunct="1"/>
              <a:t>3</a:t>
            </a:fld>
            <a:endParaRPr lang="en-US" smtClean="0"/>
          </a:p>
        </p:txBody>
      </p:sp>
    </p:spTree>
    <p:extLst>
      <p:ext uri="{BB962C8B-B14F-4D97-AF65-F5344CB8AC3E}">
        <p14:creationId xmlns:p14="http://schemas.microsoft.com/office/powerpoint/2010/main" val="4246183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dirty="0" smtClean="0">
                <a:ea typeface="+mn-ea"/>
                <a:cs typeface="+mn-cs"/>
              </a:rPr>
              <a:t>(&lt;1 min) 12 – 14</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Explain to students that</a:t>
            </a:r>
            <a:r>
              <a:rPr lang="en-US" baseline="0" dirty="0" smtClean="0">
                <a:ea typeface="+mn-ea"/>
                <a:cs typeface="+mn-cs"/>
              </a:rPr>
              <a:t> creating a histogram is a multi-step process, and over the next few slides, they will learn the steps involved in creating a histogram.</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30</a:t>
            </a:fld>
            <a:endParaRPr lang="en-US" smtClean="0"/>
          </a:p>
        </p:txBody>
      </p:sp>
    </p:spTree>
    <p:extLst>
      <p:ext uri="{BB962C8B-B14F-4D97-AF65-F5344CB8AC3E}">
        <p14:creationId xmlns:p14="http://schemas.microsoft.com/office/powerpoint/2010/main" val="2369449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dirty="0" smtClean="0">
                <a:ea typeface="+mn-ea"/>
                <a:cs typeface="+mn-cs"/>
              </a:rPr>
              <a:t>(1 min) 14 – 15</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Explain</a:t>
            </a:r>
            <a:r>
              <a:rPr lang="en-US" baseline="0" dirty="0" smtClean="0">
                <a:ea typeface="+mn-ea"/>
                <a:cs typeface="+mn-cs"/>
              </a:rPr>
              <a:t> to students that every histogram starts with a set of data that was collected by asking a statistical question.</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31</a:t>
            </a:fld>
            <a:endParaRPr lang="en-US" smtClean="0"/>
          </a:p>
        </p:txBody>
      </p:sp>
    </p:spTree>
    <p:extLst>
      <p:ext uri="{BB962C8B-B14F-4D97-AF65-F5344CB8AC3E}">
        <p14:creationId xmlns:p14="http://schemas.microsoft.com/office/powerpoint/2010/main" val="238440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14 – 15</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Ask</a:t>
            </a:r>
            <a:r>
              <a:rPr lang="en-US" baseline="0" dirty="0" smtClean="0">
                <a:ea typeface="+mn-ea"/>
                <a:cs typeface="+mn-cs"/>
              </a:rPr>
              <a:t> students how the data should be ordered.</a:t>
            </a:r>
          </a:p>
          <a:p>
            <a:pPr eaLnBrk="1" hangingPunct="1">
              <a:spcBef>
                <a:spcPct val="0"/>
              </a:spcBef>
              <a:buFontTx/>
              <a:buChar char="•"/>
              <a:defRPr/>
            </a:pPr>
            <a:r>
              <a:rPr lang="en-US" baseline="0" dirty="0" smtClean="0">
                <a:ea typeface="+mn-ea"/>
                <a:cs typeface="+mn-cs"/>
              </a:rPr>
              <a:t>Once answer is given, click to show the data being ordered from least to greatest.</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32</a:t>
            </a:fld>
            <a:endParaRPr lang="en-US" smtClean="0"/>
          </a:p>
        </p:txBody>
      </p:sp>
    </p:spTree>
    <p:extLst>
      <p:ext uri="{BB962C8B-B14F-4D97-AF65-F5344CB8AC3E}">
        <p14:creationId xmlns:p14="http://schemas.microsoft.com/office/powerpoint/2010/main" val="1050351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15 – 16</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Ask</a:t>
            </a:r>
            <a:r>
              <a:rPr lang="en-US" baseline="0" dirty="0" smtClean="0">
                <a:ea typeface="+mn-ea"/>
                <a:cs typeface="+mn-cs"/>
              </a:rPr>
              <a:t> students what they think a frequency table might be.</a:t>
            </a:r>
          </a:p>
          <a:p>
            <a:pPr eaLnBrk="1" hangingPunct="1">
              <a:spcBef>
                <a:spcPct val="0"/>
              </a:spcBef>
              <a:buFontTx/>
              <a:buChar char="•"/>
              <a:defRPr/>
            </a:pPr>
            <a:r>
              <a:rPr lang="en-US" baseline="0" dirty="0" smtClean="0">
                <a:ea typeface="+mn-ea"/>
                <a:cs typeface="+mn-cs"/>
              </a:rPr>
              <a:t>Make the connection to the word frequently since that is a word students will be familiar with.</a:t>
            </a:r>
          </a:p>
          <a:p>
            <a:pPr eaLnBrk="1" hangingPunct="1">
              <a:spcBef>
                <a:spcPct val="0"/>
              </a:spcBef>
              <a:buFontTx/>
              <a:buChar char="•"/>
              <a:defRPr/>
            </a:pPr>
            <a:r>
              <a:rPr lang="en-US" baseline="0" dirty="0" smtClean="0">
                <a:ea typeface="+mn-ea"/>
                <a:cs typeface="+mn-cs"/>
              </a:rPr>
              <a:t>After students share out, click to show definition, and then click to show the example of a frequency table.</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33</a:t>
            </a:fld>
            <a:endParaRPr lang="en-US" smtClean="0"/>
          </a:p>
        </p:txBody>
      </p:sp>
    </p:spTree>
    <p:extLst>
      <p:ext uri="{BB962C8B-B14F-4D97-AF65-F5344CB8AC3E}">
        <p14:creationId xmlns:p14="http://schemas.microsoft.com/office/powerpoint/2010/main" val="1779522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15 – 16</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Ask</a:t>
            </a:r>
            <a:r>
              <a:rPr lang="en-US" baseline="0" dirty="0" smtClean="0">
                <a:ea typeface="+mn-ea"/>
                <a:cs typeface="+mn-cs"/>
              </a:rPr>
              <a:t> students what they think a frequency table might be.</a:t>
            </a:r>
          </a:p>
          <a:p>
            <a:pPr eaLnBrk="1" hangingPunct="1">
              <a:spcBef>
                <a:spcPct val="0"/>
              </a:spcBef>
              <a:buFontTx/>
              <a:buChar char="•"/>
              <a:defRPr/>
            </a:pPr>
            <a:r>
              <a:rPr lang="en-US" baseline="0" dirty="0" smtClean="0">
                <a:ea typeface="+mn-ea"/>
                <a:cs typeface="+mn-cs"/>
              </a:rPr>
              <a:t>Make the connection to the word frequently since that is a word students will be familiar with.</a:t>
            </a:r>
          </a:p>
          <a:p>
            <a:pPr eaLnBrk="1" hangingPunct="1">
              <a:spcBef>
                <a:spcPct val="0"/>
              </a:spcBef>
              <a:buFontTx/>
              <a:buChar char="•"/>
              <a:defRPr/>
            </a:pPr>
            <a:r>
              <a:rPr lang="en-US" baseline="0" dirty="0" smtClean="0">
                <a:ea typeface="+mn-ea"/>
                <a:cs typeface="+mn-cs"/>
              </a:rPr>
              <a:t>After students share out, click to show definition, and then click to show the example of a frequency table.</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34</a:t>
            </a:fld>
            <a:endParaRPr lang="en-US" smtClean="0"/>
          </a:p>
        </p:txBody>
      </p:sp>
    </p:spTree>
    <p:extLst>
      <p:ext uri="{BB962C8B-B14F-4D97-AF65-F5344CB8AC3E}">
        <p14:creationId xmlns:p14="http://schemas.microsoft.com/office/powerpoint/2010/main" val="2364812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16 – 17</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Before</a:t>
            </a:r>
            <a:r>
              <a:rPr lang="en-US" baseline="0" dirty="0" smtClean="0">
                <a:ea typeface="+mn-ea"/>
                <a:cs typeface="+mn-cs"/>
              </a:rPr>
              <a:t> students talk about their ideas with a peer, review what the word </a:t>
            </a:r>
            <a:r>
              <a:rPr lang="en-US" i="1" baseline="0" dirty="0" smtClean="0">
                <a:ea typeface="+mn-ea"/>
                <a:cs typeface="+mn-cs"/>
              </a:rPr>
              <a:t>interval</a:t>
            </a:r>
            <a:r>
              <a:rPr lang="en-US" i="0" baseline="0" dirty="0" smtClean="0">
                <a:ea typeface="+mn-ea"/>
                <a:cs typeface="+mn-cs"/>
              </a:rPr>
              <a:t> means.  It may be helpful to go back to the histogram on Slide 30 to point out the intervals or simply provide some written exemplars on the board.  For example: </a:t>
            </a:r>
          </a:p>
          <a:p>
            <a:pPr eaLnBrk="1" hangingPunct="1">
              <a:spcBef>
                <a:spcPct val="0"/>
              </a:spcBef>
              <a:buFontTx/>
              <a:buNone/>
              <a:defRPr/>
            </a:pPr>
            <a:r>
              <a:rPr lang="en-US" i="0" baseline="0" dirty="0" smtClean="0">
                <a:ea typeface="+mn-ea"/>
                <a:cs typeface="+mn-cs"/>
              </a:rPr>
              <a:t>     0-19, 20-39, 40-59</a:t>
            </a:r>
          </a:p>
          <a:p>
            <a:pPr eaLnBrk="1" hangingPunct="1">
              <a:spcBef>
                <a:spcPct val="0"/>
              </a:spcBef>
              <a:buFontTx/>
              <a:buNone/>
              <a:defRPr/>
            </a:pPr>
            <a:r>
              <a:rPr lang="en-US" i="0" baseline="0" dirty="0" smtClean="0">
                <a:ea typeface="+mn-ea"/>
                <a:cs typeface="+mn-cs"/>
              </a:rPr>
              <a:t>     1-5, 6-10, 11-15, 16-20, 21-25</a:t>
            </a:r>
          </a:p>
          <a:p>
            <a:pPr eaLnBrk="1" hangingPunct="1">
              <a:spcBef>
                <a:spcPct val="0"/>
              </a:spcBef>
              <a:buFontTx/>
              <a:buChar char="•"/>
              <a:defRPr/>
            </a:pPr>
            <a:r>
              <a:rPr lang="en-US" i="0" baseline="0" dirty="0" smtClean="0">
                <a:ea typeface="+mn-ea"/>
                <a:cs typeface="+mn-cs"/>
              </a:rPr>
              <a:t>Determining intervals is one of the most difficult aspects of creating a histogram for students as there are many errors students can make.</a:t>
            </a:r>
          </a:p>
          <a:p>
            <a:pPr eaLnBrk="1" hangingPunct="1">
              <a:spcBef>
                <a:spcPct val="0"/>
              </a:spcBef>
              <a:buFontTx/>
              <a:buChar char="•"/>
              <a:defRPr/>
            </a:pPr>
            <a:r>
              <a:rPr lang="en-US" i="0" baseline="0" dirty="0" smtClean="0">
                <a:ea typeface="+mn-ea"/>
                <a:cs typeface="+mn-cs"/>
              </a:rPr>
              <a:t>Common mistakes:</a:t>
            </a:r>
          </a:p>
          <a:p>
            <a:pPr lvl="1" eaLnBrk="1" hangingPunct="1">
              <a:spcBef>
                <a:spcPct val="0"/>
              </a:spcBef>
              <a:buFontTx/>
              <a:buChar char="•"/>
              <a:defRPr/>
            </a:pPr>
            <a:r>
              <a:rPr lang="en-US" i="0" baseline="0" dirty="0" smtClean="0">
                <a:ea typeface="+mn-ea"/>
                <a:cs typeface="+mn-cs"/>
              </a:rPr>
              <a:t>Repeating a number in intervals (1-10, 10-20, 20-30, etc)</a:t>
            </a:r>
          </a:p>
          <a:p>
            <a:pPr lvl="1" eaLnBrk="1" hangingPunct="1">
              <a:spcBef>
                <a:spcPct val="0"/>
              </a:spcBef>
              <a:buFontTx/>
              <a:buChar char="•"/>
              <a:defRPr/>
            </a:pPr>
            <a:r>
              <a:rPr lang="en-US" i="0" baseline="0" dirty="0" smtClean="0">
                <a:ea typeface="+mn-ea"/>
                <a:cs typeface="+mn-cs"/>
              </a:rPr>
              <a:t>Not having equal intervals (0-10, 11-20, 21-30) or (1-10, 11-20, 21-24)</a:t>
            </a:r>
          </a:p>
          <a:p>
            <a:pPr eaLnBrk="1" hangingPunct="1">
              <a:spcBef>
                <a:spcPct val="0"/>
              </a:spcBef>
              <a:buFontTx/>
              <a:buChar char="•"/>
              <a:defRPr/>
            </a:pPr>
            <a:r>
              <a:rPr lang="en-US" i="0" baseline="0" dirty="0" smtClean="0">
                <a:ea typeface="+mn-ea"/>
                <a:cs typeface="+mn-cs"/>
              </a:rPr>
              <a:t>Click on scaffolding to provide reminders for students as necessary.</a:t>
            </a: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35</a:t>
            </a:fld>
            <a:endParaRPr lang="en-US" smtClean="0"/>
          </a:p>
        </p:txBody>
      </p:sp>
    </p:spTree>
    <p:extLst>
      <p:ext uri="{BB962C8B-B14F-4D97-AF65-F5344CB8AC3E}">
        <p14:creationId xmlns:p14="http://schemas.microsoft.com/office/powerpoint/2010/main" val="125959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16 – 17</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Before</a:t>
            </a:r>
            <a:r>
              <a:rPr lang="en-US" sz="1200" kern="1200" baseline="0" dirty="0" smtClean="0">
                <a:solidFill>
                  <a:schemeClr val="tx1"/>
                </a:solidFill>
                <a:latin typeface="+mn-lt"/>
                <a:ea typeface="ＭＳ Ｐゴシック" charset="0"/>
                <a:cs typeface="ＭＳ Ｐゴシック" charset="0"/>
              </a:rPr>
              <a:t> students talk about their ideas with a peer, review what the word </a:t>
            </a:r>
            <a:r>
              <a:rPr lang="en-US" sz="1200" i="1" kern="1200" baseline="0" dirty="0" smtClean="0">
                <a:solidFill>
                  <a:schemeClr val="tx1"/>
                </a:solidFill>
                <a:latin typeface="+mn-lt"/>
                <a:ea typeface="ＭＳ Ｐゴシック" charset="0"/>
                <a:cs typeface="ＭＳ Ｐゴシック" charset="0"/>
              </a:rPr>
              <a:t>interval</a:t>
            </a:r>
            <a:r>
              <a:rPr lang="en-US" sz="1200" i="0" kern="1200" baseline="0" dirty="0" smtClean="0">
                <a:solidFill>
                  <a:schemeClr val="tx1"/>
                </a:solidFill>
                <a:latin typeface="+mn-lt"/>
                <a:ea typeface="ＭＳ Ｐゴシック" charset="0"/>
                <a:cs typeface="ＭＳ Ｐゴシック" charset="0"/>
              </a:rPr>
              <a:t> means.  It may be helpful to go back to the histogram on Slide 30 to point out the intervals or simply provide some written exemplars on the board.  For example: </a:t>
            </a:r>
          </a:p>
          <a:p>
            <a:pPr eaLnBrk="1" hangingPunct="1">
              <a:spcBef>
                <a:spcPct val="0"/>
              </a:spcBef>
              <a:buFontTx/>
              <a:buNone/>
              <a:defRPr/>
            </a:pPr>
            <a:r>
              <a:rPr lang="en-US" sz="1200" i="0" kern="1200" baseline="0" dirty="0" smtClean="0">
                <a:solidFill>
                  <a:schemeClr val="tx1"/>
                </a:solidFill>
                <a:latin typeface="+mn-lt"/>
                <a:ea typeface="ＭＳ Ｐゴシック" charset="0"/>
                <a:cs typeface="ＭＳ Ｐゴシック" charset="0"/>
              </a:rPr>
              <a:t>     0-19, 20-39, 40-59</a:t>
            </a:r>
          </a:p>
          <a:p>
            <a:pPr eaLnBrk="1" hangingPunct="1">
              <a:spcBef>
                <a:spcPct val="0"/>
              </a:spcBef>
              <a:buFontTx/>
              <a:buNone/>
              <a:defRPr/>
            </a:pPr>
            <a:r>
              <a:rPr lang="en-US" sz="1200" i="0" kern="1200" baseline="0" dirty="0" smtClean="0">
                <a:solidFill>
                  <a:schemeClr val="tx1"/>
                </a:solidFill>
                <a:latin typeface="+mn-lt"/>
                <a:ea typeface="ＭＳ Ｐゴシック" charset="0"/>
                <a:cs typeface="ＭＳ Ｐゴシック" charset="0"/>
              </a:rPr>
              <a:t>     1-5, 6-10, 11-15, 16-20, 21-25</a:t>
            </a:r>
          </a:p>
          <a:p>
            <a:pPr eaLnBrk="1" hangingPunct="1">
              <a:spcBef>
                <a:spcPct val="0"/>
              </a:spcBef>
              <a:buFontTx/>
              <a:buChar char="•"/>
              <a:defRPr/>
            </a:pPr>
            <a:r>
              <a:rPr lang="en-US" sz="1200" i="0" kern="1200" baseline="0" dirty="0" smtClean="0">
                <a:solidFill>
                  <a:schemeClr val="tx1"/>
                </a:solidFill>
                <a:latin typeface="+mn-lt"/>
                <a:ea typeface="ＭＳ Ｐゴシック" charset="0"/>
                <a:cs typeface="ＭＳ Ｐゴシック" charset="0"/>
              </a:rPr>
              <a:t>Determining intervals is one of the most difficult aspects of creating a histogram for students as there are many errors students can make.</a:t>
            </a:r>
          </a:p>
          <a:p>
            <a:pPr eaLnBrk="1" hangingPunct="1">
              <a:spcBef>
                <a:spcPct val="0"/>
              </a:spcBef>
              <a:buFontTx/>
              <a:buChar char="•"/>
              <a:defRPr/>
            </a:pPr>
            <a:r>
              <a:rPr lang="en-US" sz="1200" i="0" kern="1200" baseline="0" dirty="0" smtClean="0">
                <a:solidFill>
                  <a:schemeClr val="tx1"/>
                </a:solidFill>
                <a:latin typeface="+mn-lt"/>
                <a:ea typeface="ＭＳ Ｐゴシック" charset="0"/>
                <a:cs typeface="ＭＳ Ｐゴシック" charset="0"/>
              </a:rPr>
              <a:t>Common mistakes:</a:t>
            </a:r>
          </a:p>
          <a:p>
            <a:pPr lvl="1" eaLnBrk="1" hangingPunct="1">
              <a:spcBef>
                <a:spcPct val="0"/>
              </a:spcBef>
              <a:buFontTx/>
              <a:buChar char="•"/>
              <a:defRPr/>
            </a:pPr>
            <a:r>
              <a:rPr lang="en-US" sz="1200" i="0" kern="1200" baseline="0" dirty="0" smtClean="0">
                <a:solidFill>
                  <a:schemeClr val="tx1"/>
                </a:solidFill>
                <a:latin typeface="+mn-lt"/>
                <a:ea typeface="ＭＳ Ｐゴシック" charset="0"/>
                <a:cs typeface="+mn-cs"/>
              </a:rPr>
              <a:t>Repeating a number in intervals (1-10, 10-20, 20-30, etc)</a:t>
            </a:r>
          </a:p>
          <a:p>
            <a:pPr lvl="1" eaLnBrk="1" hangingPunct="1">
              <a:spcBef>
                <a:spcPct val="0"/>
              </a:spcBef>
              <a:buFontTx/>
              <a:buChar char="•"/>
              <a:defRPr/>
            </a:pPr>
            <a:r>
              <a:rPr lang="en-US" sz="1200" i="0" kern="1200" baseline="0" dirty="0" smtClean="0">
                <a:solidFill>
                  <a:schemeClr val="tx1"/>
                </a:solidFill>
                <a:latin typeface="+mn-lt"/>
                <a:ea typeface="ＭＳ Ｐゴシック" charset="0"/>
                <a:cs typeface="+mn-cs"/>
              </a:rPr>
              <a:t>Not having equal intervals (0-10, 11-20, 21-30) or (1-10, 11-20, 21-24)</a:t>
            </a:r>
          </a:p>
          <a:p>
            <a:pPr eaLnBrk="1" hangingPunct="1">
              <a:spcBef>
                <a:spcPct val="0"/>
              </a:spcBef>
              <a:buFontTx/>
              <a:buChar char="•"/>
              <a:defRPr/>
            </a:pPr>
            <a:r>
              <a:rPr lang="en-US" sz="1200" i="0" kern="1200" baseline="0" dirty="0" smtClean="0">
                <a:solidFill>
                  <a:schemeClr val="tx1"/>
                </a:solidFill>
                <a:latin typeface="+mn-lt"/>
                <a:ea typeface="ＭＳ Ｐゴシック" charset="0"/>
                <a:cs typeface="ＭＳ Ｐゴシック" charset="0"/>
              </a:rPr>
              <a:t>Click on scaffolding to provide reminders for students as necessary.</a:t>
            </a:r>
          </a:p>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36</a:t>
            </a:fld>
            <a:endParaRPr lang="en-US" smtClean="0"/>
          </a:p>
        </p:txBody>
      </p:sp>
    </p:spTree>
    <p:extLst>
      <p:ext uri="{BB962C8B-B14F-4D97-AF65-F5344CB8AC3E}">
        <p14:creationId xmlns:p14="http://schemas.microsoft.com/office/powerpoint/2010/main" val="2414198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17 – 18</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sz="1200" i="0" kern="1200" baseline="0" dirty="0" smtClean="0">
                <a:solidFill>
                  <a:schemeClr val="tx1"/>
                </a:solidFill>
                <a:latin typeface="+mn-lt"/>
                <a:ea typeface="ＭＳ Ｐゴシック" charset="0"/>
                <a:cs typeface="ＭＳ Ｐゴシック" charset="0"/>
              </a:rPr>
              <a:t>Once students have shared their ideas, click to show answers.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Point out that none of the</a:t>
            </a:r>
            <a:r>
              <a:rPr lang="en-US" sz="1200" kern="1200" baseline="0" dirty="0" smtClean="0">
                <a:solidFill>
                  <a:schemeClr val="tx1"/>
                </a:solidFill>
                <a:latin typeface="+mn-lt"/>
                <a:ea typeface="ＭＳ Ｐゴシック" charset="0"/>
                <a:cs typeface="ＭＳ Ｐゴシック" charset="0"/>
              </a:rPr>
              <a:t> numbers are repeated in the column.  For example, the first interval ends with 9 and the next begins with 10.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A common mistake would be ending the first interval with 10 and beginning the second interval with 10.</a:t>
            </a:r>
            <a:endParaRPr lang="en-US" sz="1200" i="0" kern="1200" baseline="0" dirty="0" smtClean="0">
              <a:solidFill>
                <a:schemeClr val="tx1"/>
              </a:solidFill>
              <a:latin typeface="+mn-lt"/>
              <a:ea typeface="ＭＳ Ｐゴシック" charset="0"/>
              <a:cs typeface="ＭＳ Ｐゴシック" charset="0"/>
            </a:endParaRPr>
          </a:p>
          <a:p>
            <a:pPr eaLnBrk="1" hangingPunct="1">
              <a:spcBef>
                <a:spcPct val="0"/>
              </a:spcBef>
              <a:buFontTx/>
              <a:buChar char="•"/>
              <a:defRPr/>
            </a:pPr>
            <a:r>
              <a:rPr lang="en-US" sz="1200" i="0" kern="1200" baseline="0" dirty="0" smtClean="0">
                <a:solidFill>
                  <a:schemeClr val="tx1"/>
                </a:solidFill>
                <a:latin typeface="+mn-lt"/>
                <a:ea typeface="ＭＳ Ｐゴシック" charset="0"/>
                <a:cs typeface="ＭＳ Ｐゴシック" charset="0"/>
              </a:rPr>
              <a:t>Ask students if the intervals provided in the table are the only possible choices for intervals.  </a:t>
            </a:r>
          </a:p>
          <a:p>
            <a:pPr eaLnBrk="1" hangingPunct="1">
              <a:spcBef>
                <a:spcPct val="0"/>
              </a:spcBef>
              <a:buFontTx/>
              <a:buChar char="•"/>
              <a:defRPr/>
            </a:pPr>
            <a:r>
              <a:rPr lang="en-US" sz="1200" i="0" kern="1200" baseline="0" dirty="0" smtClean="0">
                <a:solidFill>
                  <a:schemeClr val="tx1"/>
                </a:solidFill>
                <a:latin typeface="+mn-lt"/>
                <a:ea typeface="ＭＳ Ｐゴシック" charset="0"/>
                <a:cs typeface="ＭＳ Ｐゴシック" charset="0"/>
              </a:rPr>
              <a:t>Students should understand that there are countless options for intervals, but typically we choose benchmarks like 0, 1, 5, 10, etc. as the starting and ending points of our intervals.</a:t>
            </a:r>
          </a:p>
          <a:p>
            <a:pPr eaLnBrk="1" hangingPunct="1">
              <a:spcBef>
                <a:spcPct val="0"/>
              </a:spcBef>
              <a:buFontTx/>
              <a:buChar char="•"/>
              <a:defRPr/>
            </a:pPr>
            <a:r>
              <a:rPr lang="en-US" sz="1200" i="0" kern="1200" baseline="0" dirty="0" smtClean="0">
                <a:solidFill>
                  <a:schemeClr val="tx1"/>
                </a:solidFill>
                <a:latin typeface="+mn-lt"/>
                <a:ea typeface="ＭＳ Ｐゴシック" charset="0"/>
                <a:cs typeface="ＭＳ Ｐゴシック" charset="0"/>
              </a:rPr>
              <a:t>Ask students how our interval choice might affect the appearance of our histogram (the wider the intervals, the fewer the bars).</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37</a:t>
            </a:fld>
            <a:endParaRPr lang="en-US" smtClean="0"/>
          </a:p>
        </p:txBody>
      </p:sp>
    </p:spTree>
    <p:extLst>
      <p:ext uri="{BB962C8B-B14F-4D97-AF65-F5344CB8AC3E}">
        <p14:creationId xmlns:p14="http://schemas.microsoft.com/office/powerpoint/2010/main" val="1996724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18 – 19</a:t>
            </a:r>
          </a:p>
          <a:p>
            <a:pPr eaLnBrk="1" hangingPunct="1">
              <a:spcBef>
                <a:spcPct val="0"/>
              </a:spcBef>
              <a:defRPr/>
            </a:pPr>
            <a:r>
              <a:rPr lang="en-US"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baseline="0" dirty="0" smtClean="0">
                <a:ea typeface="+mn-ea"/>
                <a:cs typeface="+mn-cs"/>
              </a:rPr>
              <a:t>Click on scaffolding to remind students what a tally is as necessary.</a:t>
            </a:r>
          </a:p>
          <a:p>
            <a:pPr eaLnBrk="1" hangingPunct="1">
              <a:spcBef>
                <a:spcPct val="0"/>
              </a:spcBef>
              <a:buFontTx/>
              <a:buChar char="•"/>
              <a:defRPr/>
            </a:pPr>
            <a:r>
              <a:rPr lang="en-US" dirty="0" smtClean="0">
                <a:ea typeface="+mn-ea"/>
                <a:cs typeface="+mn-cs"/>
              </a:rPr>
              <a:t>Student</a:t>
            </a:r>
            <a:r>
              <a:rPr lang="en-US" baseline="0" dirty="0" smtClean="0">
                <a:ea typeface="+mn-ea"/>
                <a:cs typeface="+mn-cs"/>
              </a:rPr>
              <a:t> should discuss for 20 seconds before sharing out.</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As students discuss their ideas with a peer, circulate and try to find someone who mentions crossing off each number and making a tally mark </a:t>
            </a:r>
            <a:r>
              <a:rPr lang="en-US" sz="1200" b="1" kern="1200" baseline="0" dirty="0" smtClean="0">
                <a:solidFill>
                  <a:schemeClr val="tx1"/>
                </a:solidFill>
                <a:latin typeface="+mn-lt"/>
                <a:ea typeface="ＭＳ Ｐゴシック" charset="0"/>
                <a:cs typeface="ＭＳ Ｐゴシック" charset="0"/>
              </a:rPr>
              <a:t>one at a time.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Ask that person to share his/her idea with the class.</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Then move to the next slide to show the strategy.</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38</a:t>
            </a:fld>
            <a:endParaRPr lang="en-US" smtClean="0"/>
          </a:p>
        </p:txBody>
      </p:sp>
    </p:spTree>
    <p:extLst>
      <p:ext uri="{BB962C8B-B14F-4D97-AF65-F5344CB8AC3E}">
        <p14:creationId xmlns:p14="http://schemas.microsoft.com/office/powerpoint/2010/main" val="2629680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18 – 19</a:t>
            </a:r>
          </a:p>
          <a:p>
            <a:pPr eaLnBrk="1" hangingPunct="1">
              <a:spcBef>
                <a:spcPct val="0"/>
              </a:spcBef>
              <a:defRPr/>
            </a:pPr>
            <a:r>
              <a:rPr lang="en-US"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baseline="0" dirty="0" smtClean="0">
                <a:ea typeface="+mn-ea"/>
                <a:cs typeface="+mn-cs"/>
              </a:rPr>
              <a:t>Click on scaffolding to remind students what a tally is as necessary.</a:t>
            </a:r>
          </a:p>
          <a:p>
            <a:pPr eaLnBrk="1" hangingPunct="1">
              <a:spcBef>
                <a:spcPct val="0"/>
              </a:spcBef>
              <a:buFontTx/>
              <a:buChar char="•"/>
              <a:defRPr/>
            </a:pPr>
            <a:r>
              <a:rPr lang="en-US" dirty="0" smtClean="0">
                <a:ea typeface="+mn-ea"/>
                <a:cs typeface="+mn-cs"/>
              </a:rPr>
              <a:t>Student</a:t>
            </a:r>
            <a:r>
              <a:rPr lang="en-US" baseline="0" dirty="0" smtClean="0">
                <a:ea typeface="+mn-ea"/>
                <a:cs typeface="+mn-cs"/>
              </a:rPr>
              <a:t> should discuss for 20 seconds before sharing out.</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As students discuss their ideas with a peer, circulate and try to find someone who mentions crossing off each number and making a tally mark </a:t>
            </a:r>
            <a:r>
              <a:rPr lang="en-US" sz="1200" b="1" kern="1200" baseline="0" dirty="0" smtClean="0">
                <a:solidFill>
                  <a:schemeClr val="tx1"/>
                </a:solidFill>
                <a:latin typeface="+mn-lt"/>
                <a:ea typeface="ＭＳ Ｐゴシック" charset="0"/>
                <a:cs typeface="ＭＳ Ｐゴシック" charset="0"/>
              </a:rPr>
              <a:t>one at a time.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Ask that person to share his/her idea with the class.</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Then move to the next slide to show the strategy.</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39</a:t>
            </a:fld>
            <a:endParaRPr lang="en-US" smtClean="0"/>
          </a:p>
        </p:txBody>
      </p:sp>
    </p:spTree>
    <p:extLst>
      <p:ext uri="{BB962C8B-B14F-4D97-AF65-F5344CB8AC3E}">
        <p14:creationId xmlns:p14="http://schemas.microsoft.com/office/powerpoint/2010/main" val="349176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B4DF021-4268-477C-AF30-E43A6D10946B}" type="slidenum">
              <a:rPr lang="en-US" smtClean="0"/>
              <a:pPr eaLnBrk="1" hangingPunct="1"/>
              <a:t>4</a:t>
            </a:fld>
            <a:endParaRPr lang="en-US" smtClean="0"/>
          </a:p>
        </p:txBody>
      </p:sp>
    </p:spTree>
    <p:extLst>
      <p:ext uri="{BB962C8B-B14F-4D97-AF65-F5344CB8AC3E}">
        <p14:creationId xmlns:p14="http://schemas.microsoft.com/office/powerpoint/2010/main" val="3836662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18 – 19</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Ask students why it is important to cross off</a:t>
            </a:r>
            <a:r>
              <a:rPr lang="en-US" baseline="0" dirty="0" smtClean="0">
                <a:ea typeface="+mn-ea"/>
                <a:cs typeface="+mn-cs"/>
              </a:rPr>
              <a:t> one number and make one tally at a time.</a:t>
            </a:r>
          </a:p>
          <a:p>
            <a:pPr eaLnBrk="1" hangingPunct="1">
              <a:spcBef>
                <a:spcPct val="0"/>
              </a:spcBef>
              <a:buFontTx/>
              <a:buChar char="•"/>
              <a:defRPr/>
            </a:pPr>
            <a:r>
              <a:rPr lang="en-US" baseline="0" dirty="0" smtClean="0">
                <a:ea typeface="+mn-ea"/>
                <a:cs typeface="+mn-cs"/>
              </a:rPr>
              <a:t>Inform students that it is really important that they use this strategy, because it is really easy to make a mistake (forgetting to include a number, including a number twice, etc.) if it is not used.</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40</a:t>
            </a:fld>
            <a:endParaRPr lang="en-US" smtClean="0"/>
          </a:p>
        </p:txBody>
      </p:sp>
    </p:spTree>
    <p:extLst>
      <p:ext uri="{BB962C8B-B14F-4D97-AF65-F5344CB8AC3E}">
        <p14:creationId xmlns:p14="http://schemas.microsoft.com/office/powerpoint/2010/main" val="2505653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19 – 20</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Point</a:t>
            </a:r>
            <a:r>
              <a:rPr lang="en-US" baseline="0" dirty="0" smtClean="0">
                <a:ea typeface="+mn-ea"/>
                <a:cs typeface="+mn-cs"/>
              </a:rPr>
              <a:t> out that one number is being crossed off and tallied at a time.  This is the strategy that students should use as well.</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41</a:t>
            </a:fld>
            <a:endParaRPr lang="en-US" smtClean="0"/>
          </a:p>
        </p:txBody>
      </p:sp>
    </p:spTree>
    <p:extLst>
      <p:ext uri="{BB962C8B-B14F-4D97-AF65-F5344CB8AC3E}">
        <p14:creationId xmlns:p14="http://schemas.microsoft.com/office/powerpoint/2010/main" val="2680807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20 – 21</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Review</a:t>
            </a:r>
            <a:r>
              <a:rPr lang="en-US" baseline="0" dirty="0" smtClean="0">
                <a:ea typeface="+mn-ea"/>
                <a:cs typeface="+mn-cs"/>
              </a:rPr>
              <a:t> the word frequency before moving onto the next slide (click to show definition).</a:t>
            </a:r>
          </a:p>
          <a:p>
            <a:pPr eaLnBrk="1" hangingPunct="1">
              <a:spcBef>
                <a:spcPct val="0"/>
              </a:spcBef>
              <a:buFontTx/>
              <a:buChar char="•"/>
              <a:defRPr/>
            </a:pPr>
            <a:r>
              <a:rPr lang="en-US" dirty="0" smtClean="0">
                <a:ea typeface="+mn-ea"/>
                <a:cs typeface="+mn-cs"/>
              </a:rPr>
              <a:t>Ask</a:t>
            </a:r>
            <a:r>
              <a:rPr lang="en-US" baseline="0" dirty="0" smtClean="0">
                <a:ea typeface="+mn-ea"/>
                <a:cs typeface="+mn-cs"/>
              </a:rPr>
              <a:t> students to r</a:t>
            </a:r>
            <a:r>
              <a:rPr lang="en-US" dirty="0" smtClean="0">
                <a:ea typeface="+mn-ea"/>
                <a:cs typeface="+mn-cs"/>
              </a:rPr>
              <a:t>elate</a:t>
            </a:r>
            <a:r>
              <a:rPr lang="en-US" baseline="0" dirty="0" smtClean="0">
                <a:ea typeface="+mn-ea"/>
                <a:cs typeface="+mn-cs"/>
              </a:rPr>
              <a:t> the word frequency to everyday life</a:t>
            </a:r>
            <a:r>
              <a:rPr lang="en-US" dirty="0" smtClean="0">
                <a:ea typeface="+mn-ea"/>
                <a:cs typeface="+mn-cs"/>
              </a:rPr>
              <a:t> (for example, the word frequently</a:t>
            </a:r>
            <a:r>
              <a:rPr lang="en-US" baseline="0" dirty="0" smtClean="0">
                <a:ea typeface="+mn-ea"/>
                <a:cs typeface="+mn-cs"/>
              </a:rPr>
              <a:t> tells you how often something occurs).</a:t>
            </a:r>
            <a:endParaRPr lang="en-US" dirty="0" smtClean="0">
              <a:ea typeface="+mn-ea"/>
              <a:cs typeface="+mn-cs"/>
            </a:endParaRPr>
          </a:p>
          <a:p>
            <a:pPr eaLnBrk="1" hangingPunct="1">
              <a:spcBef>
                <a:spcPct val="0"/>
              </a:spcBef>
              <a:buFontTx/>
              <a:buChar char="•"/>
              <a:defRPr/>
            </a:pPr>
            <a:r>
              <a:rPr lang="en-US" dirty="0" smtClean="0">
                <a:ea typeface="+mn-ea"/>
                <a:cs typeface="+mn-cs"/>
              </a:rPr>
              <a:t>Ask students</a:t>
            </a:r>
            <a:r>
              <a:rPr lang="en-US" baseline="0" dirty="0" smtClean="0">
                <a:ea typeface="+mn-ea"/>
                <a:cs typeface="+mn-cs"/>
              </a:rPr>
              <a:t> how they would determine what numbers belong in the frequency column of the table.</a:t>
            </a:r>
          </a:p>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42</a:t>
            </a:fld>
            <a:endParaRPr lang="en-US" smtClean="0"/>
          </a:p>
        </p:txBody>
      </p:sp>
    </p:spTree>
    <p:extLst>
      <p:ext uri="{BB962C8B-B14F-4D97-AF65-F5344CB8AC3E}">
        <p14:creationId xmlns:p14="http://schemas.microsoft.com/office/powerpoint/2010/main" val="2251888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20 – 21</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Review</a:t>
            </a:r>
            <a:r>
              <a:rPr lang="en-US" baseline="0" dirty="0" smtClean="0">
                <a:ea typeface="+mn-ea"/>
                <a:cs typeface="+mn-cs"/>
              </a:rPr>
              <a:t> the word frequency before moving onto the next slide (click to show definition).</a:t>
            </a:r>
          </a:p>
          <a:p>
            <a:pPr eaLnBrk="1" hangingPunct="1">
              <a:spcBef>
                <a:spcPct val="0"/>
              </a:spcBef>
              <a:buFontTx/>
              <a:buChar char="•"/>
              <a:defRPr/>
            </a:pPr>
            <a:r>
              <a:rPr lang="en-US" dirty="0" smtClean="0">
                <a:ea typeface="+mn-ea"/>
                <a:cs typeface="+mn-cs"/>
              </a:rPr>
              <a:t>Ask</a:t>
            </a:r>
            <a:r>
              <a:rPr lang="en-US" baseline="0" dirty="0" smtClean="0">
                <a:ea typeface="+mn-ea"/>
                <a:cs typeface="+mn-cs"/>
              </a:rPr>
              <a:t> students to r</a:t>
            </a:r>
            <a:r>
              <a:rPr lang="en-US" dirty="0" smtClean="0">
                <a:ea typeface="+mn-ea"/>
                <a:cs typeface="+mn-cs"/>
              </a:rPr>
              <a:t>elate</a:t>
            </a:r>
            <a:r>
              <a:rPr lang="en-US" baseline="0" dirty="0" smtClean="0">
                <a:ea typeface="+mn-ea"/>
                <a:cs typeface="+mn-cs"/>
              </a:rPr>
              <a:t> the word frequency to everyday life</a:t>
            </a:r>
            <a:r>
              <a:rPr lang="en-US" dirty="0" smtClean="0">
                <a:ea typeface="+mn-ea"/>
                <a:cs typeface="+mn-cs"/>
              </a:rPr>
              <a:t> (for example, the word frequently</a:t>
            </a:r>
            <a:r>
              <a:rPr lang="en-US" baseline="0" dirty="0" smtClean="0">
                <a:ea typeface="+mn-ea"/>
                <a:cs typeface="+mn-cs"/>
              </a:rPr>
              <a:t> tells you how often something occurs).</a:t>
            </a:r>
            <a:endParaRPr lang="en-US" dirty="0" smtClean="0">
              <a:ea typeface="+mn-ea"/>
              <a:cs typeface="+mn-cs"/>
            </a:endParaRPr>
          </a:p>
          <a:p>
            <a:pPr eaLnBrk="1" hangingPunct="1">
              <a:spcBef>
                <a:spcPct val="0"/>
              </a:spcBef>
              <a:buFontTx/>
              <a:buChar char="•"/>
              <a:defRPr/>
            </a:pPr>
            <a:r>
              <a:rPr lang="en-US" dirty="0" smtClean="0">
                <a:ea typeface="+mn-ea"/>
                <a:cs typeface="+mn-cs"/>
              </a:rPr>
              <a:t>Ask students</a:t>
            </a:r>
            <a:r>
              <a:rPr lang="en-US" baseline="0" dirty="0" smtClean="0">
                <a:ea typeface="+mn-ea"/>
                <a:cs typeface="+mn-cs"/>
              </a:rPr>
              <a:t> how they would determine what numbers belong in the frequency column of the table.</a:t>
            </a:r>
          </a:p>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43</a:t>
            </a:fld>
            <a:endParaRPr lang="en-US" smtClean="0"/>
          </a:p>
        </p:txBody>
      </p:sp>
    </p:spTree>
    <p:extLst>
      <p:ext uri="{BB962C8B-B14F-4D97-AF65-F5344CB8AC3E}">
        <p14:creationId xmlns:p14="http://schemas.microsoft.com/office/powerpoint/2010/main" val="1183686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20 – 21</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Click for frequencies to appear. </a:t>
            </a: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44</a:t>
            </a:fld>
            <a:endParaRPr lang="en-US" smtClean="0"/>
          </a:p>
        </p:txBody>
      </p:sp>
    </p:spTree>
    <p:extLst>
      <p:ext uri="{BB962C8B-B14F-4D97-AF65-F5344CB8AC3E}">
        <p14:creationId xmlns:p14="http://schemas.microsoft.com/office/powerpoint/2010/main" val="3881858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21 – 22</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Have</a:t>
            </a:r>
            <a:r>
              <a:rPr lang="en-US" baseline="0" dirty="0" smtClean="0">
                <a:ea typeface="+mn-ea"/>
                <a:cs typeface="+mn-cs"/>
              </a:rPr>
              <a:t> a student read aloud what the cartoon is thinking.</a:t>
            </a:r>
          </a:p>
          <a:p>
            <a:pPr eaLnBrk="1" hangingPunct="1">
              <a:spcBef>
                <a:spcPct val="0"/>
              </a:spcBef>
              <a:buFontTx/>
              <a:buChar char="•"/>
              <a:defRPr/>
            </a:pPr>
            <a:r>
              <a:rPr lang="en-US" baseline="0" dirty="0" smtClean="0">
                <a:ea typeface="+mn-ea"/>
                <a:cs typeface="+mn-cs"/>
              </a:rPr>
              <a:t>Indicate that a lot of students might be feeling the same way as the cartoon, so it is important to review has been covered so far.</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45</a:t>
            </a:fld>
            <a:endParaRPr lang="en-US" smtClean="0"/>
          </a:p>
        </p:txBody>
      </p:sp>
    </p:spTree>
    <p:extLst>
      <p:ext uri="{BB962C8B-B14F-4D97-AF65-F5344CB8AC3E}">
        <p14:creationId xmlns:p14="http://schemas.microsoft.com/office/powerpoint/2010/main" val="2903011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22 – 23</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Students</a:t>
            </a:r>
            <a:r>
              <a:rPr lang="en-US" baseline="0" dirty="0" smtClean="0">
                <a:ea typeface="+mn-ea"/>
                <a:cs typeface="+mn-cs"/>
              </a:rPr>
              <a:t> should think about this question independently (20 seconds) before discussing with a neighbor (20 seconds).</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As students discuss their ideas with a peer, circulate and try to find people who mention steps that are part of the strategy (outlined on the next slide).</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Ask those students to share one of the steps with the class.</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Then move to the next slide to show the strategy.</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46</a:t>
            </a:fld>
            <a:endParaRPr lang="en-US" smtClean="0"/>
          </a:p>
        </p:txBody>
      </p:sp>
    </p:spTree>
    <p:extLst>
      <p:ext uri="{BB962C8B-B14F-4D97-AF65-F5344CB8AC3E}">
        <p14:creationId xmlns:p14="http://schemas.microsoft.com/office/powerpoint/2010/main" val="3999971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23 – 24</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Have</a:t>
            </a:r>
            <a:r>
              <a:rPr lang="en-US" baseline="0" dirty="0" smtClean="0">
                <a:ea typeface="+mn-ea"/>
                <a:cs typeface="+mn-cs"/>
              </a:rPr>
              <a:t> </a:t>
            </a:r>
            <a:r>
              <a:rPr lang="en-US" baseline="0" dirty="0" err="1" smtClean="0">
                <a:ea typeface="+mn-ea"/>
                <a:cs typeface="+mn-cs"/>
              </a:rPr>
              <a:t>student(s</a:t>
            </a:r>
            <a:r>
              <a:rPr lang="en-US" baseline="0" dirty="0" smtClean="0">
                <a:ea typeface="+mn-ea"/>
                <a:cs typeface="+mn-cs"/>
              </a:rPr>
              <a:t>) read steps aloud to the class.</a:t>
            </a:r>
            <a:endParaRPr lang="en-US" dirty="0" smtClean="0">
              <a:ea typeface="+mn-ea"/>
              <a:cs typeface="+mn-cs"/>
            </a:endParaRPr>
          </a:p>
          <a:p>
            <a:pPr eaLnBrk="1" hangingPunct="1">
              <a:spcBef>
                <a:spcPct val="0"/>
              </a:spcBef>
              <a:buFontTx/>
              <a:buChar char="•"/>
              <a:defRPr/>
            </a:pPr>
            <a:r>
              <a:rPr lang="en-US" dirty="0" smtClean="0">
                <a:ea typeface="+mn-ea"/>
                <a:cs typeface="+mn-cs"/>
              </a:rPr>
              <a:t>After reading the second</a:t>
            </a:r>
            <a:r>
              <a:rPr lang="en-US" baseline="0" dirty="0" smtClean="0">
                <a:ea typeface="+mn-ea"/>
                <a:cs typeface="+mn-cs"/>
              </a:rPr>
              <a:t> part of Step 1, ask students what it means and why it is included.</a:t>
            </a: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47</a:t>
            </a:fld>
            <a:endParaRPr lang="en-US" smtClean="0"/>
          </a:p>
        </p:txBody>
      </p:sp>
    </p:spTree>
    <p:extLst>
      <p:ext uri="{BB962C8B-B14F-4D97-AF65-F5344CB8AC3E}">
        <p14:creationId xmlns:p14="http://schemas.microsoft.com/office/powerpoint/2010/main" val="14876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dirty="0" smtClean="0">
                <a:ea typeface="+mn-ea"/>
                <a:cs typeface="+mn-cs"/>
              </a:rPr>
              <a:t>(1 min) 24 – 25</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Explain</a:t>
            </a:r>
            <a:r>
              <a:rPr lang="en-US" baseline="0" dirty="0" smtClean="0">
                <a:ea typeface="+mn-ea"/>
                <a:cs typeface="+mn-cs"/>
              </a:rPr>
              <a:t> to students that once the frequency table is complete, we can begin making the histogram.</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48</a:t>
            </a:fld>
            <a:endParaRPr lang="en-US" smtClean="0"/>
          </a:p>
        </p:txBody>
      </p:sp>
    </p:spTree>
    <p:extLst>
      <p:ext uri="{BB962C8B-B14F-4D97-AF65-F5344CB8AC3E}">
        <p14:creationId xmlns:p14="http://schemas.microsoft.com/office/powerpoint/2010/main" val="37819721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24 – 25</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baseline="0" dirty="0" smtClean="0">
                <a:ea typeface="+mn-ea"/>
                <a:cs typeface="+mn-cs"/>
              </a:rPr>
              <a:t>Ask students to show which axis is the x-axis by making its shape with their arms (they should like like they are airplanes with their arms stretched out horizontally).</a:t>
            </a:r>
          </a:p>
          <a:p>
            <a:pPr eaLnBrk="1" hangingPunct="1">
              <a:spcBef>
                <a:spcPct val="0"/>
              </a:spcBef>
              <a:buFontTx/>
              <a:buChar char="•"/>
              <a:defRPr/>
            </a:pPr>
            <a:r>
              <a:rPr lang="en-US" baseline="0" dirty="0" smtClean="0">
                <a:ea typeface="+mn-ea"/>
                <a:cs typeface="+mn-cs"/>
              </a:rPr>
              <a:t>Then ask students to show what the y-axis looks like with their arms (one arm should be pointing up and one arm should be pointing down).</a:t>
            </a:r>
          </a:p>
          <a:p>
            <a:pPr eaLnBrk="1" hangingPunct="1">
              <a:spcBef>
                <a:spcPct val="0"/>
              </a:spcBef>
              <a:buFontTx/>
              <a:buChar char="•"/>
              <a:defRPr/>
            </a:pPr>
            <a:r>
              <a:rPr lang="en-US" baseline="0" dirty="0" smtClean="0">
                <a:ea typeface="+mn-ea"/>
                <a:cs typeface="+mn-cs"/>
              </a:rPr>
              <a:t>Optional: Have students come up to the board to point out the </a:t>
            </a:r>
            <a:r>
              <a:rPr lang="en-US" baseline="0" dirty="0" err="1" smtClean="0">
                <a:ea typeface="+mn-ea"/>
                <a:cs typeface="+mn-cs"/>
              </a:rPr>
              <a:t>x</a:t>
            </a:r>
            <a:r>
              <a:rPr lang="en-US" baseline="0" dirty="0" smtClean="0">
                <a:ea typeface="+mn-ea"/>
                <a:cs typeface="+mn-cs"/>
              </a:rPr>
              <a:t>- and y-axis.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49</a:t>
            </a:fld>
            <a:endParaRPr lang="en-US" smtClean="0"/>
          </a:p>
        </p:txBody>
      </p:sp>
    </p:spTree>
    <p:extLst>
      <p:ext uri="{BB962C8B-B14F-4D97-AF65-F5344CB8AC3E}">
        <p14:creationId xmlns:p14="http://schemas.microsoft.com/office/powerpoint/2010/main" val="32814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CD075460-81D6-4085-8EC2-C4E710F35C50}" type="slidenum">
              <a:rPr lang="en-US" smtClean="0"/>
              <a:pPr eaLnBrk="1" hangingPunct="1"/>
              <a:t>5</a:t>
            </a:fld>
            <a:endParaRPr lang="en-US" smtClean="0"/>
          </a:p>
        </p:txBody>
      </p:sp>
    </p:spTree>
    <p:extLst>
      <p:ext uri="{BB962C8B-B14F-4D97-AF65-F5344CB8AC3E}">
        <p14:creationId xmlns:p14="http://schemas.microsoft.com/office/powerpoint/2010/main" val="291042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24 – 25</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Have a</a:t>
            </a:r>
            <a:r>
              <a:rPr lang="en-US" baseline="0" dirty="0" smtClean="0">
                <a:ea typeface="+mn-ea"/>
                <a:cs typeface="+mn-cs"/>
              </a:rPr>
              <a:t> student read the question aloud.</a:t>
            </a:r>
          </a:p>
          <a:p>
            <a:pPr eaLnBrk="1" hangingPunct="1">
              <a:spcBef>
                <a:spcPct val="0"/>
              </a:spcBef>
              <a:buFontTx/>
              <a:buChar char="•"/>
              <a:defRPr/>
            </a:pPr>
            <a:r>
              <a:rPr lang="en-US" baseline="0" dirty="0" smtClean="0">
                <a:ea typeface="+mn-ea"/>
                <a:cs typeface="+mn-cs"/>
              </a:rPr>
              <a:t>Once answers have been given, click to show them.</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50</a:t>
            </a:fld>
            <a:endParaRPr lang="en-US" smtClean="0"/>
          </a:p>
        </p:txBody>
      </p:sp>
    </p:spTree>
    <p:extLst>
      <p:ext uri="{BB962C8B-B14F-4D97-AF65-F5344CB8AC3E}">
        <p14:creationId xmlns:p14="http://schemas.microsoft.com/office/powerpoint/2010/main" val="15220983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25 – 26</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Optional:</a:t>
            </a:r>
            <a:r>
              <a:rPr lang="en-US" baseline="0" dirty="0" smtClean="0">
                <a:ea typeface="+mn-ea"/>
                <a:cs typeface="+mn-cs"/>
              </a:rPr>
              <a:t> Have a student come up to the board to point out the x-axis.</a:t>
            </a:r>
          </a:p>
          <a:p>
            <a:pPr eaLnBrk="1" hangingPunct="1">
              <a:spcBef>
                <a:spcPct val="0"/>
              </a:spcBef>
              <a:buFontTx/>
              <a:buChar char="•"/>
              <a:defRPr/>
            </a:pPr>
            <a:r>
              <a:rPr lang="en-US" baseline="0" dirty="0" smtClean="0">
                <a:ea typeface="+mn-ea"/>
                <a:cs typeface="+mn-cs"/>
              </a:rPr>
              <a:t>Desired answer: Equal spaces and numbers (intervals).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51</a:t>
            </a:fld>
            <a:endParaRPr lang="en-US" smtClean="0"/>
          </a:p>
        </p:txBody>
      </p:sp>
    </p:spTree>
    <p:extLst>
      <p:ext uri="{BB962C8B-B14F-4D97-AF65-F5344CB8AC3E}">
        <p14:creationId xmlns:p14="http://schemas.microsoft.com/office/powerpoint/2010/main" val="4615894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25 – 26</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Point</a:t>
            </a:r>
            <a:r>
              <a:rPr lang="en-US" baseline="0" dirty="0" smtClean="0">
                <a:ea typeface="+mn-ea"/>
                <a:cs typeface="+mn-cs"/>
              </a:rPr>
              <a:t> out that each </a:t>
            </a:r>
            <a:r>
              <a:rPr lang="en-US" baseline="0" dirty="0" err="1" smtClean="0">
                <a:ea typeface="+mn-ea"/>
                <a:cs typeface="+mn-cs"/>
              </a:rPr>
              <a:t>hashmark</a:t>
            </a:r>
            <a:r>
              <a:rPr lang="en-US" baseline="0" dirty="0" smtClean="0">
                <a:ea typeface="+mn-ea"/>
                <a:cs typeface="+mn-cs"/>
              </a:rPr>
              <a:t> on the x-axis divides the x-axis into equal spaces.</a:t>
            </a:r>
          </a:p>
          <a:p>
            <a:pPr eaLnBrk="1" hangingPunct="1">
              <a:spcBef>
                <a:spcPct val="0"/>
              </a:spcBef>
              <a:buFontTx/>
              <a:buChar char="•"/>
              <a:defRPr/>
            </a:pPr>
            <a:r>
              <a:rPr lang="en-US" baseline="0" dirty="0" smtClean="0">
                <a:ea typeface="+mn-ea"/>
                <a:cs typeface="+mn-cs"/>
              </a:rPr>
              <a:t>Stress the importance of equal spacing.  </a:t>
            </a:r>
          </a:p>
          <a:p>
            <a:pPr eaLnBrk="1" hangingPunct="1">
              <a:spcBef>
                <a:spcPct val="0"/>
              </a:spcBef>
              <a:buFontTx/>
              <a:buChar char="•"/>
              <a:defRPr/>
            </a:pPr>
            <a:r>
              <a:rPr lang="en-US" baseline="0" dirty="0" smtClean="0">
                <a:ea typeface="+mn-ea"/>
                <a:cs typeface="+mn-cs"/>
              </a:rPr>
              <a:t>It may be helpful for students to share out their own successful strategies for making equal spaces.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52</a:t>
            </a:fld>
            <a:endParaRPr lang="en-US" smtClean="0"/>
          </a:p>
        </p:txBody>
      </p:sp>
    </p:spTree>
    <p:extLst>
      <p:ext uri="{BB962C8B-B14F-4D97-AF65-F5344CB8AC3E}">
        <p14:creationId xmlns:p14="http://schemas.microsoft.com/office/powerpoint/2010/main" val="8652761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25 – 26</a:t>
            </a:r>
          </a:p>
          <a:p>
            <a:pPr eaLnBrk="1" hangingPunct="1">
              <a:spcBef>
                <a:spcPct val="0"/>
              </a:spcBef>
              <a:defRPr/>
            </a:pPr>
            <a:r>
              <a:rPr lang="en-US" u="sng" dirty="0" smtClean="0">
                <a:ea typeface="+mn-ea"/>
                <a:cs typeface="+mn-cs"/>
              </a:rPr>
              <a:t>In-Class Notes</a:t>
            </a:r>
          </a:p>
          <a:p>
            <a:pPr eaLnBrk="1" hangingPunct="1">
              <a:spcBef>
                <a:spcPct val="0"/>
              </a:spcBef>
              <a:buFont typeface="Arial"/>
              <a:buChar char="•"/>
              <a:defRPr/>
            </a:pPr>
            <a:r>
              <a:rPr lang="en-US" u="none" dirty="0" smtClean="0">
                <a:ea typeface="+mn-ea"/>
                <a:cs typeface="+mn-cs"/>
              </a:rPr>
              <a:t>Ask</a:t>
            </a:r>
            <a:r>
              <a:rPr lang="en-US" u="none" baseline="0" dirty="0" smtClean="0">
                <a:ea typeface="+mn-ea"/>
                <a:cs typeface="+mn-cs"/>
              </a:rPr>
              <a:t> students how they determine which numbers belong on the x-axis.</a:t>
            </a:r>
            <a:endParaRPr lang="en-US" u="none" dirty="0" smtClean="0">
              <a:ea typeface="+mn-ea"/>
              <a:cs typeface="+mn-cs"/>
            </a:endParaRPr>
          </a:p>
          <a:p>
            <a:pPr eaLnBrk="1" hangingPunct="1">
              <a:spcBef>
                <a:spcPct val="0"/>
              </a:spcBef>
              <a:buFontTx/>
              <a:buChar char="•"/>
              <a:defRPr/>
            </a:pPr>
            <a:r>
              <a:rPr lang="en-US" dirty="0" smtClean="0">
                <a:ea typeface="+mn-ea"/>
                <a:cs typeface="+mn-cs"/>
              </a:rPr>
              <a:t>Click</a:t>
            </a:r>
            <a:r>
              <a:rPr lang="en-US" baseline="0" dirty="0" smtClean="0">
                <a:ea typeface="+mn-ea"/>
                <a:cs typeface="+mn-cs"/>
              </a:rPr>
              <a:t> for intervals to appear.</a:t>
            </a:r>
            <a:endParaRPr lang="en-US" dirty="0" smtClean="0">
              <a:ea typeface="+mn-ea"/>
              <a:cs typeface="+mn-cs"/>
            </a:endParaRPr>
          </a:p>
          <a:p>
            <a:pPr eaLnBrk="1" hangingPunct="1">
              <a:spcBef>
                <a:spcPct val="0"/>
              </a:spcBef>
              <a:buFontTx/>
              <a:buChar char="•"/>
              <a:defRPr/>
            </a:pPr>
            <a:r>
              <a:rPr lang="en-US" dirty="0" smtClean="0">
                <a:ea typeface="+mn-ea"/>
                <a:cs typeface="+mn-cs"/>
              </a:rPr>
              <a:t>Although it was already</a:t>
            </a:r>
            <a:r>
              <a:rPr lang="en-US" baseline="0" dirty="0" smtClean="0">
                <a:ea typeface="+mn-ea"/>
                <a:cs typeface="+mn-cs"/>
              </a:rPr>
              <a:t> addressed when the frequency table was made, remind students </a:t>
            </a:r>
            <a:r>
              <a:rPr lang="en-US" dirty="0" smtClean="0">
                <a:ea typeface="+mn-ea"/>
                <a:cs typeface="+mn-cs"/>
              </a:rPr>
              <a:t>that none of the</a:t>
            </a:r>
            <a:r>
              <a:rPr lang="en-US" baseline="0" dirty="0" smtClean="0">
                <a:ea typeface="+mn-ea"/>
                <a:cs typeface="+mn-cs"/>
              </a:rPr>
              <a:t> numbers are repeated on the x-axis.  For example, the first interval ends with 9 and the next begins with 10.  </a:t>
            </a: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53</a:t>
            </a:fld>
            <a:endParaRPr lang="en-US" smtClean="0"/>
          </a:p>
        </p:txBody>
      </p:sp>
    </p:spTree>
    <p:extLst>
      <p:ext uri="{BB962C8B-B14F-4D97-AF65-F5344CB8AC3E}">
        <p14:creationId xmlns:p14="http://schemas.microsoft.com/office/powerpoint/2010/main" val="23870100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26 – 27</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Optional:</a:t>
            </a:r>
            <a:r>
              <a:rPr lang="en-US" sz="1200" kern="1200" baseline="0" dirty="0" smtClean="0">
                <a:solidFill>
                  <a:schemeClr val="tx1"/>
                </a:solidFill>
                <a:latin typeface="+mn-lt"/>
                <a:ea typeface="ＭＳ Ｐゴシック" charset="0"/>
                <a:cs typeface="ＭＳ Ｐゴシック" charset="0"/>
              </a:rPr>
              <a:t> Have a student come up to the board to point out the y-axis.</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Desired answer: Equal spaces and numbers (frequencies).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kern="1200" dirty="0" smtClean="0">
                <a:solidFill>
                  <a:schemeClr val="tx1"/>
                </a:solidFill>
                <a:latin typeface="+mn-lt"/>
                <a:ea typeface="ＭＳ Ｐゴシック" charset="0"/>
                <a:cs typeface="ＭＳ Ｐゴシック" charset="0"/>
              </a:rPr>
              <a:t>Point</a:t>
            </a:r>
            <a:r>
              <a:rPr lang="en-US" sz="1200" kern="1200" baseline="0" dirty="0" smtClean="0">
                <a:solidFill>
                  <a:schemeClr val="tx1"/>
                </a:solidFill>
                <a:latin typeface="+mn-lt"/>
                <a:ea typeface="ＭＳ Ｐゴシック" charset="0"/>
                <a:cs typeface="ＭＳ Ｐゴシック" charset="0"/>
              </a:rPr>
              <a:t> out that each </a:t>
            </a:r>
            <a:r>
              <a:rPr lang="en-US" sz="1200" kern="1200" baseline="0" dirty="0" err="1" smtClean="0">
                <a:solidFill>
                  <a:schemeClr val="tx1"/>
                </a:solidFill>
                <a:latin typeface="+mn-lt"/>
                <a:ea typeface="ＭＳ Ｐゴシック" charset="0"/>
                <a:cs typeface="ＭＳ Ｐゴシック" charset="0"/>
              </a:rPr>
              <a:t>hashmark</a:t>
            </a:r>
            <a:r>
              <a:rPr lang="en-US" sz="1200" kern="1200" baseline="0" dirty="0" smtClean="0">
                <a:solidFill>
                  <a:schemeClr val="tx1"/>
                </a:solidFill>
                <a:latin typeface="+mn-lt"/>
                <a:ea typeface="ＭＳ Ｐゴシック" charset="0"/>
                <a:cs typeface="ＭＳ Ｐゴシック" charset="0"/>
              </a:rPr>
              <a:t> on the y-axis divides the y-axis into equal spaces.</a:t>
            </a:r>
          </a:p>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54</a:t>
            </a:fld>
            <a:endParaRPr lang="en-US" smtClean="0"/>
          </a:p>
        </p:txBody>
      </p:sp>
    </p:spTree>
    <p:extLst>
      <p:ext uri="{BB962C8B-B14F-4D97-AF65-F5344CB8AC3E}">
        <p14:creationId xmlns:p14="http://schemas.microsoft.com/office/powerpoint/2010/main" val="11313045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26 – 27</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Point out the scale on the y-axis.</a:t>
            </a:r>
          </a:p>
          <a:p>
            <a:pPr eaLnBrk="1" hangingPunct="1">
              <a:spcBef>
                <a:spcPct val="0"/>
              </a:spcBef>
              <a:buFontTx/>
              <a:buChar char="•"/>
              <a:defRPr/>
            </a:pPr>
            <a:r>
              <a:rPr lang="en-US" dirty="0" smtClean="0">
                <a:ea typeface="+mn-ea"/>
                <a:cs typeface="+mn-cs"/>
              </a:rPr>
              <a:t>Ask</a:t>
            </a:r>
            <a:r>
              <a:rPr lang="en-US" baseline="0" dirty="0" smtClean="0">
                <a:ea typeface="+mn-ea"/>
                <a:cs typeface="+mn-cs"/>
              </a:rPr>
              <a:t> students if another scale (like counting by 2’s) could have been used.</a:t>
            </a:r>
            <a:r>
              <a:rPr lang="en-US" dirty="0" smtClean="0">
                <a:ea typeface="+mn-ea"/>
                <a:cs typeface="+mn-cs"/>
              </a:rPr>
              <a:t> </a:t>
            </a:r>
          </a:p>
          <a:p>
            <a:pPr eaLnBrk="1" hangingPunct="1">
              <a:spcBef>
                <a:spcPct val="0"/>
              </a:spcBef>
              <a:buFontTx/>
              <a:buChar char="•"/>
              <a:defRPr/>
            </a:pPr>
            <a:r>
              <a:rPr lang="en-US" sz="1200" i="0" kern="1200" baseline="0" dirty="0" smtClean="0">
                <a:solidFill>
                  <a:schemeClr val="tx1"/>
                </a:solidFill>
                <a:latin typeface="+mn-lt"/>
                <a:ea typeface="ＭＳ Ｐゴシック" charset="0"/>
                <a:cs typeface="ＭＳ Ｐゴシック" charset="0"/>
              </a:rPr>
              <a:t>Students should understand that there are a few options for the scale, but typically we choose numbers that are easy to work with, like 1’s, 5’s, 10’s, etc. as our scale and we choose a scale based on our range.  In this case, since our range is narrow, counting by 1’s makes sense.  If our range were 1,000, then counting by 100’s would be more appropriate.</a:t>
            </a:r>
          </a:p>
          <a:p>
            <a:pPr eaLnBrk="1" hangingPunct="1">
              <a:spcBef>
                <a:spcPct val="0"/>
              </a:spcBef>
              <a:buFontTx/>
              <a:buChar char="•"/>
              <a:defRPr/>
            </a:pPr>
            <a:r>
              <a:rPr lang="en-US" sz="1200" i="0" kern="1200" baseline="0" dirty="0" smtClean="0">
                <a:solidFill>
                  <a:schemeClr val="tx1"/>
                </a:solidFill>
                <a:latin typeface="+mn-lt"/>
                <a:ea typeface="ＭＳ Ｐゴシック" charset="0"/>
                <a:cs typeface="ＭＳ Ｐゴシック" charset="0"/>
              </a:rPr>
              <a:t>Ask students how our scale choice might affect the appearance of our histogram (for example, in this case, if we had chosen a scale of 5, and had the y-axis go up to 20, the bars would not have been as tall).</a:t>
            </a:r>
            <a:endParaRPr lang="en-US" dirty="0" smtClean="0">
              <a:ea typeface="+mn-ea"/>
              <a:cs typeface="+mn-cs"/>
            </a:endParaRPr>
          </a:p>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55</a:t>
            </a:fld>
            <a:endParaRPr lang="en-US" smtClean="0"/>
          </a:p>
        </p:txBody>
      </p:sp>
    </p:spTree>
    <p:extLst>
      <p:ext uri="{BB962C8B-B14F-4D97-AF65-F5344CB8AC3E}">
        <p14:creationId xmlns:p14="http://schemas.microsoft.com/office/powerpoint/2010/main" val="26294961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26 – 27</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Before showing bars, ask students what is important abou</a:t>
            </a:r>
            <a:r>
              <a:rPr lang="en-US" baseline="0" dirty="0" smtClean="0">
                <a:ea typeface="+mn-ea"/>
                <a:cs typeface="+mn-cs"/>
              </a:rPr>
              <a:t>t how we place the bars.</a:t>
            </a:r>
          </a:p>
          <a:p>
            <a:pPr eaLnBrk="1" hangingPunct="1">
              <a:spcBef>
                <a:spcPct val="0"/>
              </a:spcBef>
              <a:buFontTx/>
              <a:buChar char="•"/>
              <a:defRPr/>
            </a:pPr>
            <a:r>
              <a:rPr lang="en-US" baseline="0" dirty="0" smtClean="0">
                <a:ea typeface="+mn-ea"/>
                <a:cs typeface="+mn-cs"/>
              </a:rPr>
              <a:t>Desired answer: No spaces between the bars!</a:t>
            </a:r>
          </a:p>
          <a:p>
            <a:pPr eaLnBrk="1" hangingPunct="1">
              <a:spcBef>
                <a:spcPct val="0"/>
              </a:spcBef>
              <a:buFontTx/>
              <a:buChar char="•"/>
              <a:defRPr/>
            </a:pPr>
            <a:r>
              <a:rPr lang="en-US" baseline="0" dirty="0" smtClean="0">
                <a:ea typeface="+mn-ea"/>
                <a:cs typeface="+mn-cs"/>
              </a:rPr>
              <a:t>Click to show bars appearing on the slide.</a:t>
            </a:r>
            <a:r>
              <a:rPr lang="en-US" dirty="0" smtClean="0">
                <a:ea typeface="+mn-ea"/>
                <a:cs typeface="+mn-cs"/>
              </a:rPr>
              <a:t> </a:t>
            </a: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56</a:t>
            </a:fld>
            <a:endParaRPr lang="en-US" smtClean="0"/>
          </a:p>
        </p:txBody>
      </p:sp>
    </p:spTree>
    <p:extLst>
      <p:ext uri="{BB962C8B-B14F-4D97-AF65-F5344CB8AC3E}">
        <p14:creationId xmlns:p14="http://schemas.microsoft.com/office/powerpoint/2010/main" val="30567422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27 – 28</a:t>
            </a:r>
          </a:p>
          <a:p>
            <a:pPr eaLnBrk="1" hangingPunct="1">
              <a:spcBef>
                <a:spcPct val="0"/>
              </a:spcBef>
              <a:defRPr/>
            </a:pPr>
            <a:r>
              <a:rPr lang="en-US" u="sng" dirty="0" smtClean="0">
                <a:ea typeface="+mn-ea"/>
                <a:cs typeface="+mn-cs"/>
              </a:rPr>
              <a:t>In-Class Notes</a:t>
            </a:r>
          </a:p>
          <a:p>
            <a:pPr eaLnBrk="1" hangingPunct="1">
              <a:spcBef>
                <a:spcPct val="0"/>
              </a:spcBef>
              <a:buFont typeface="Arial"/>
              <a:buChar char="•"/>
              <a:defRPr/>
            </a:pPr>
            <a:r>
              <a:rPr lang="en-US" dirty="0" smtClean="0">
                <a:ea typeface="+mn-ea"/>
                <a:cs typeface="+mn-cs"/>
              </a:rPr>
              <a:t>Students can signal an answer</a:t>
            </a:r>
            <a:r>
              <a:rPr lang="en-US" baseline="0" dirty="0" smtClean="0">
                <a:ea typeface="+mn-ea"/>
                <a:cs typeface="+mn-cs"/>
              </a:rPr>
              <a:t> by showing a thumbs up or thumbs down. </a:t>
            </a:r>
            <a:endParaRPr lang="en-US" dirty="0" smtClean="0">
              <a:ea typeface="+mn-ea"/>
              <a:cs typeface="+mn-cs"/>
            </a:endParaRPr>
          </a:p>
          <a:p>
            <a:pPr eaLnBrk="1" hangingPunct="1">
              <a:spcBef>
                <a:spcPct val="0"/>
              </a:spcBef>
              <a:buFontTx/>
              <a:buChar char="•"/>
              <a:defRPr/>
            </a:pPr>
            <a:r>
              <a:rPr lang="en-US" dirty="0" smtClean="0">
                <a:ea typeface="+mn-ea"/>
                <a:cs typeface="+mn-cs"/>
              </a:rPr>
              <a:t>Students</a:t>
            </a:r>
            <a:r>
              <a:rPr lang="en-US" baseline="0" dirty="0" smtClean="0">
                <a:ea typeface="+mn-ea"/>
                <a:cs typeface="+mn-cs"/>
              </a:rPr>
              <a:t> should see that although the histograms do not look exactly the same, they show exactly the same information.</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57</a:t>
            </a:fld>
            <a:endParaRPr lang="en-US" smtClean="0"/>
          </a:p>
        </p:txBody>
      </p:sp>
    </p:spTree>
    <p:extLst>
      <p:ext uri="{BB962C8B-B14F-4D97-AF65-F5344CB8AC3E}">
        <p14:creationId xmlns:p14="http://schemas.microsoft.com/office/powerpoint/2010/main" val="11650397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28 – 29</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Before</a:t>
            </a:r>
            <a:r>
              <a:rPr lang="en-US" baseline="0" dirty="0" smtClean="0">
                <a:ea typeface="+mn-ea"/>
                <a:cs typeface="+mn-cs"/>
              </a:rPr>
              <a:t> clicking for table to appear, ask students what is important about the order of the data (ordered from least to greatest).</a:t>
            </a:r>
          </a:p>
          <a:p>
            <a:pPr eaLnBrk="1" hangingPunct="1">
              <a:spcBef>
                <a:spcPct val="0"/>
              </a:spcBef>
              <a:buFontTx/>
              <a:buChar char="•"/>
              <a:defRPr/>
            </a:pPr>
            <a:r>
              <a:rPr lang="en-US" dirty="0" smtClean="0">
                <a:ea typeface="+mn-ea"/>
                <a:cs typeface="+mn-cs"/>
              </a:rPr>
              <a:t>After</a:t>
            </a:r>
            <a:r>
              <a:rPr lang="en-US" baseline="0" dirty="0" smtClean="0">
                <a:ea typeface="+mn-ea"/>
                <a:cs typeface="+mn-cs"/>
              </a:rPr>
              <a:t> table appears, ask students what is next (frequency table).</a:t>
            </a:r>
          </a:p>
          <a:p>
            <a:pPr eaLnBrk="1" hangingPunct="1">
              <a:spcBef>
                <a:spcPct val="0"/>
              </a:spcBef>
              <a:buFontTx/>
              <a:buChar char="•"/>
              <a:defRPr/>
            </a:pPr>
            <a:r>
              <a:rPr lang="en-US" baseline="0" dirty="0" smtClean="0">
                <a:ea typeface="+mn-ea"/>
                <a:cs typeface="+mn-cs"/>
              </a:rPr>
              <a:t>After frequency table appears, ask students what is next (histogram).</a:t>
            </a:r>
          </a:p>
          <a:p>
            <a:pPr eaLnBrk="1" hangingPunct="1">
              <a:spcBef>
                <a:spcPct val="0"/>
              </a:spcBef>
              <a:buFontTx/>
              <a:buChar char="•"/>
              <a:defRPr/>
            </a:pPr>
            <a:r>
              <a:rPr lang="en-US" baseline="0" dirty="0" smtClean="0">
                <a:ea typeface="+mn-ea"/>
                <a:cs typeface="+mn-cs"/>
              </a:rPr>
              <a:t>Optional: Ask students to share out important things to remember for each part of the process (don’t repeat numbers for the intervals, don’t include spaces between the bars on the histogram, cross off numbers in a list of data as you tally, etc.).</a:t>
            </a:r>
            <a:r>
              <a:rPr lang="en-US" dirty="0" smtClean="0">
                <a:ea typeface="+mn-ea"/>
                <a:cs typeface="+mn-cs"/>
              </a:rPr>
              <a:t> </a:t>
            </a: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58</a:t>
            </a:fld>
            <a:endParaRPr lang="en-US" smtClean="0"/>
          </a:p>
        </p:txBody>
      </p:sp>
    </p:spTree>
    <p:extLst>
      <p:ext uri="{BB962C8B-B14F-4D97-AF65-F5344CB8AC3E}">
        <p14:creationId xmlns:p14="http://schemas.microsoft.com/office/powerpoint/2010/main" val="10568835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dirty="0" smtClean="0">
                <a:ea typeface="+mn-ea"/>
                <a:cs typeface="+mn-cs"/>
              </a:rPr>
              <a:t>(8 min) 29</a:t>
            </a:r>
            <a:r>
              <a:rPr lang="en-US" baseline="0" dirty="0" smtClean="0">
                <a:ea typeface="+mn-ea"/>
                <a:cs typeface="+mn-cs"/>
              </a:rPr>
              <a:t> – 37</a:t>
            </a:r>
            <a:endParaRPr lang="en-US" dirty="0" smtClean="0">
              <a:ea typeface="+mn-ea"/>
              <a:cs typeface="+mn-cs"/>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eaLnBrk="1" hangingPunct="1">
              <a:spcBef>
                <a:spcPct val="0"/>
              </a:spcBef>
              <a:buFont typeface="Arial"/>
              <a:buChar char="•"/>
              <a:defRPr/>
            </a:pPr>
            <a:r>
              <a:rPr lang="en-US" sz="1200" u="none" kern="1200" dirty="0" smtClean="0">
                <a:solidFill>
                  <a:schemeClr val="tx1"/>
                </a:solidFill>
                <a:latin typeface="+mn-lt"/>
                <a:ea typeface="ＭＳ Ｐゴシック" charset="0"/>
                <a:cs typeface="ＭＳ Ｐゴシック" charset="0"/>
              </a:rPr>
              <a:t>Encourage</a:t>
            </a:r>
            <a:r>
              <a:rPr lang="en-US" sz="1200" u="none" kern="1200" baseline="0" dirty="0" smtClean="0">
                <a:solidFill>
                  <a:schemeClr val="tx1"/>
                </a:solidFill>
                <a:latin typeface="+mn-lt"/>
                <a:ea typeface="ＭＳ Ｐゴシック" charset="0"/>
                <a:cs typeface="ＭＳ Ｐゴシック" charset="0"/>
              </a:rPr>
              <a:t> students to use this slide as a final check when they are done with their histogram.</a:t>
            </a:r>
            <a:endParaRPr lang="en-US" sz="1200" u="none"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Students should</a:t>
            </a:r>
            <a:r>
              <a:rPr lang="en-US" sz="1200" kern="1200" baseline="0" dirty="0" smtClean="0">
                <a:solidFill>
                  <a:schemeClr val="tx1"/>
                </a:solidFill>
                <a:latin typeface="+mn-lt"/>
                <a:ea typeface="ＭＳ Ｐゴシック" charset="0"/>
                <a:cs typeface="ＭＳ Ｐゴシック" charset="0"/>
              </a:rPr>
              <a:t> work in small groups (3 – 4 students) to create the histogram.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Students should work collaboratively, but each student should be writing down his/her own work.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Give students about 8 minutes to work on the problem before reviewing the solution.</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kern="1200" baseline="0" dirty="0" smtClean="0">
                <a:solidFill>
                  <a:schemeClr val="tx1"/>
                </a:solidFill>
                <a:latin typeface="+mn-lt"/>
                <a:ea typeface="ＭＳ Ｐゴシック" charset="0"/>
                <a:cs typeface="ＭＳ Ｐゴシック" charset="0"/>
              </a:rPr>
              <a:t>Teacher should be circulating to ensure that groups are working as teams – make sure that ALL students are participating.</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Preparation Notes</a:t>
            </a:r>
          </a:p>
          <a:p>
            <a:pPr eaLnBrk="1" hangingPunct="1">
              <a:spcBef>
                <a:spcPct val="0"/>
              </a:spcBef>
              <a:buFont typeface="Arial"/>
              <a:buChar char="•"/>
              <a:defRPr/>
            </a:pPr>
            <a:r>
              <a:rPr lang="en-US" sz="1200" u="none" kern="1200" dirty="0" smtClean="0">
                <a:solidFill>
                  <a:schemeClr val="tx1"/>
                </a:solidFill>
                <a:latin typeface="+mn-lt"/>
                <a:ea typeface="ＭＳ Ｐゴシック" charset="0"/>
                <a:cs typeface="ＭＳ Ｐゴシック" charset="0"/>
              </a:rPr>
              <a:t>Optional: Distribute</a:t>
            </a:r>
            <a:r>
              <a:rPr lang="en-US" sz="1200" u="none" kern="1200" baseline="0" dirty="0" smtClean="0">
                <a:solidFill>
                  <a:schemeClr val="tx1"/>
                </a:solidFill>
                <a:latin typeface="+mn-lt"/>
                <a:ea typeface="ＭＳ Ｐゴシック" charset="0"/>
                <a:cs typeface="ＭＳ Ｐゴシック" charset="0"/>
              </a:rPr>
              <a:t> handouts with the data on it.</a:t>
            </a:r>
          </a:p>
          <a:p>
            <a:pPr eaLnBrk="1" hangingPunct="1">
              <a:spcBef>
                <a:spcPct val="0"/>
              </a:spcBef>
              <a:buFont typeface="Arial"/>
              <a:buChar char="•"/>
              <a:defRPr/>
            </a:pPr>
            <a:r>
              <a:rPr lang="en-US" sz="1200" kern="1200" baseline="0" dirty="0" smtClean="0">
                <a:solidFill>
                  <a:schemeClr val="tx1"/>
                </a:solidFill>
                <a:latin typeface="+mn-lt"/>
                <a:ea typeface="ＭＳ Ｐゴシック" charset="0"/>
                <a:cs typeface="ＭＳ Ｐゴシック" charset="0"/>
              </a:rPr>
              <a:t>Large (3 ft by 6 ft) white boards are recommended for this activity. Alternatively, each group could write its problem on a small white board or simply a piece of paper.</a:t>
            </a:r>
            <a:endParaRPr lang="en-US" sz="1200" kern="1200" dirty="0" smtClean="0">
              <a:solidFill>
                <a:schemeClr val="tx1"/>
              </a:solidFill>
              <a:latin typeface="+mn-lt"/>
              <a:ea typeface="ＭＳ Ｐゴシック" charset="0"/>
              <a:cs typeface="ＭＳ Ｐゴシック" charset="0"/>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59</a:t>
            </a:fld>
            <a:endParaRPr lang="en-US" smtClean="0"/>
          </a:p>
        </p:txBody>
      </p:sp>
    </p:spTree>
    <p:extLst>
      <p:ext uri="{BB962C8B-B14F-4D97-AF65-F5344CB8AC3E}">
        <p14:creationId xmlns:p14="http://schemas.microsoft.com/office/powerpoint/2010/main" val="27211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A7CB9FA-65C8-458E-9831-81781C774CA9}" type="slidenum">
              <a:rPr lang="en-US" smtClean="0"/>
              <a:pPr eaLnBrk="1" hangingPunct="1"/>
              <a:t>6</a:t>
            </a:fld>
            <a:endParaRPr lang="en-US" smtClean="0"/>
          </a:p>
        </p:txBody>
      </p:sp>
    </p:spTree>
    <p:extLst>
      <p:ext uri="{BB962C8B-B14F-4D97-AF65-F5344CB8AC3E}">
        <p14:creationId xmlns:p14="http://schemas.microsoft.com/office/powerpoint/2010/main" val="41220926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(3 min) 37</a:t>
            </a:r>
            <a:r>
              <a:rPr lang="en-US" sz="1200" kern="1200" baseline="0" dirty="0" smtClean="0">
                <a:solidFill>
                  <a:schemeClr val="tx1"/>
                </a:solidFill>
                <a:latin typeface="+mn-lt"/>
                <a:ea typeface="ＭＳ Ｐゴシック" charset="0"/>
                <a:cs typeface="ＭＳ Ｐゴシック" charset="0"/>
              </a:rPr>
              <a:t> – 40</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u="sng" dirty="0" smtClean="0">
                <a:ea typeface="+mn-ea"/>
                <a:cs typeface="+mn-cs"/>
              </a:rPr>
              <a:t>In-Class Notes</a:t>
            </a:r>
          </a:p>
          <a:p>
            <a:pPr eaLnBrk="1" hangingPunct="1">
              <a:spcBef>
                <a:spcPct val="0"/>
              </a:spcBef>
              <a:buFontTx/>
              <a:buChar char="•"/>
            </a:pPr>
            <a:r>
              <a:rPr lang="en-US" dirty="0" smtClean="0">
                <a:ea typeface="ＭＳ Ｐゴシック" pitchFamily="-84" charset="-128"/>
                <a:cs typeface="ＭＳ Ｐゴシック" pitchFamily="-84" charset="-128"/>
              </a:rPr>
              <a:t>Students should travel with their groups as they look at other groups’ work.  They only need to talk to their own groups.</a:t>
            </a:r>
          </a:p>
          <a:p>
            <a:pPr eaLnBrk="1" hangingPunct="1">
              <a:spcBef>
                <a:spcPct val="0"/>
              </a:spcBef>
              <a:buFontTx/>
              <a:buChar char="•"/>
            </a:pPr>
            <a:r>
              <a:rPr lang="en-US" dirty="0" smtClean="0">
                <a:ea typeface="ＭＳ Ｐゴシック" pitchFamily="-84" charset="-128"/>
                <a:cs typeface="ＭＳ Ｐゴシック" pitchFamily="-84" charset="-128"/>
              </a:rPr>
              <a:t>Optional: Give students post-its and make them responsible for leaving a comment or question on the other white boards.</a:t>
            </a:r>
          </a:p>
          <a:p>
            <a:pPr eaLnBrk="1" hangingPunct="1">
              <a:spcBef>
                <a:spcPct val="0"/>
              </a:spcBef>
              <a:buFontTx/>
              <a:buChar char="•"/>
            </a:pPr>
            <a:r>
              <a:rPr lang="en-US" dirty="0" smtClean="0">
                <a:ea typeface="ＭＳ Ｐゴシック" pitchFamily="-84" charset="-128"/>
                <a:cs typeface="ＭＳ Ｐゴシック" pitchFamily="-84" charset="-128"/>
              </a:rPr>
              <a:t>When the timer has gone off, students should be back in their seats.</a:t>
            </a:r>
          </a:p>
          <a:p>
            <a:pPr eaLnBrk="1" hangingPunct="1">
              <a:spcBef>
                <a:spcPct val="0"/>
              </a:spcBef>
              <a:buFont typeface="Arial"/>
              <a:buChar char="•"/>
              <a:defRPr/>
            </a:pPr>
            <a:r>
              <a:rPr lang="en-US" dirty="0" smtClean="0">
                <a:ea typeface="ＭＳ Ｐゴシック" pitchFamily="-84" charset="-128"/>
                <a:cs typeface="ＭＳ Ｐゴシック" pitchFamily="-84" charset="-128"/>
              </a:rPr>
              <a:t>Conduct a follow-up discussion to allow students to give each other feedback.</a:t>
            </a:r>
            <a:endParaRPr lang="en-US" u="sng" dirty="0" smtClean="0">
              <a:ea typeface="+mn-ea"/>
              <a:cs typeface="+mn-cs"/>
            </a:endParaRPr>
          </a:p>
          <a:p>
            <a:pPr eaLnBrk="1" hangingPunct="1">
              <a:spcBef>
                <a:spcPct val="0"/>
              </a:spcBef>
              <a:buFontTx/>
              <a:buChar char="•"/>
            </a:pPr>
            <a:r>
              <a:rPr lang="en-US" dirty="0" smtClean="0">
                <a:ea typeface="ＭＳ Ｐゴシック" pitchFamily="-84" charset="-128"/>
                <a:cs typeface="ＭＳ Ｐゴシック" pitchFamily="-84" charset="-128"/>
              </a:rPr>
              <a:t>Guiding questions include: </a:t>
            </a:r>
          </a:p>
          <a:p>
            <a:pPr lvl="1" eaLnBrk="1" hangingPunct="1">
              <a:spcBef>
                <a:spcPct val="0"/>
              </a:spcBef>
              <a:buFontTx/>
              <a:buChar char="•"/>
            </a:pPr>
            <a:r>
              <a:rPr lang="en-US" dirty="0" smtClean="0">
                <a:ea typeface="ＭＳ Ｐゴシック" pitchFamily="-84" charset="-128"/>
                <a:cs typeface="ＭＳ Ｐゴシック" pitchFamily="-84" charset="-128"/>
              </a:rPr>
              <a:t>Did the group use an appropriate scale and intervals for the </a:t>
            </a:r>
            <a:r>
              <a:rPr lang="en-US" dirty="0" err="1" smtClean="0">
                <a:ea typeface="ＭＳ Ｐゴシック" pitchFamily="-84" charset="-128"/>
                <a:cs typeface="ＭＳ Ｐゴシック" pitchFamily="-84" charset="-128"/>
              </a:rPr>
              <a:t>y</a:t>
            </a:r>
            <a:r>
              <a:rPr lang="en-US" dirty="0" smtClean="0">
                <a:ea typeface="ＭＳ Ｐゴシック" pitchFamily="-84" charset="-128"/>
                <a:cs typeface="ＭＳ Ｐゴシック" pitchFamily="-84" charset="-128"/>
              </a:rPr>
              <a:t>- and x-axis?  </a:t>
            </a:r>
          </a:p>
          <a:p>
            <a:pPr lvl="1" eaLnBrk="1" hangingPunct="1">
              <a:spcBef>
                <a:spcPct val="0"/>
              </a:spcBef>
              <a:buFontTx/>
              <a:buChar char="•"/>
            </a:pPr>
            <a:r>
              <a:rPr lang="en-US" dirty="0" smtClean="0">
                <a:ea typeface="ＭＳ Ｐゴシック" pitchFamily="-84" charset="-128"/>
                <a:cs typeface="ＭＳ Ｐゴシック" pitchFamily="-84" charset="-128"/>
              </a:rPr>
              <a:t>Are there equal spaces on the </a:t>
            </a:r>
            <a:r>
              <a:rPr lang="en-US" dirty="0" err="1" smtClean="0">
                <a:ea typeface="ＭＳ Ｐゴシック" pitchFamily="-84" charset="-128"/>
                <a:cs typeface="ＭＳ Ｐゴシック" pitchFamily="-84" charset="-128"/>
              </a:rPr>
              <a:t>x</a:t>
            </a:r>
            <a:r>
              <a:rPr lang="en-US" dirty="0" smtClean="0">
                <a:ea typeface="ＭＳ Ｐゴシック" pitchFamily="-84" charset="-128"/>
                <a:cs typeface="ＭＳ Ｐゴシック" pitchFamily="-84" charset="-128"/>
              </a:rPr>
              <a:t>-</a:t>
            </a:r>
            <a:r>
              <a:rPr lang="en-US" baseline="0" dirty="0" smtClean="0">
                <a:ea typeface="ＭＳ Ｐゴシック" pitchFamily="-84" charset="-128"/>
                <a:cs typeface="ＭＳ Ｐゴシック" pitchFamily="-84" charset="-128"/>
              </a:rPr>
              <a:t> and y-axis? </a:t>
            </a:r>
          </a:p>
          <a:p>
            <a:pPr lvl="1" eaLnBrk="1" hangingPunct="1">
              <a:spcBef>
                <a:spcPct val="0"/>
              </a:spcBef>
              <a:buFontTx/>
              <a:buChar char="•"/>
            </a:pPr>
            <a:r>
              <a:rPr lang="en-US" dirty="0" smtClean="0">
                <a:ea typeface="ＭＳ Ｐゴシック" pitchFamily="-84" charset="-128"/>
                <a:cs typeface="ＭＳ Ｐゴシック" pitchFamily="-84" charset="-128"/>
              </a:rPr>
              <a:t>Is it clear what frequency</a:t>
            </a:r>
            <a:r>
              <a:rPr lang="en-US" baseline="0" dirty="0" smtClean="0">
                <a:ea typeface="ＭＳ Ｐゴシック" pitchFamily="-84" charset="-128"/>
                <a:cs typeface="ＭＳ Ｐゴシック" pitchFamily="-84" charset="-128"/>
              </a:rPr>
              <a:t> each bar represents</a:t>
            </a:r>
            <a:r>
              <a:rPr lang="en-US" dirty="0" smtClean="0">
                <a:ea typeface="ＭＳ Ｐゴシック" pitchFamily="-84" charset="-128"/>
                <a:cs typeface="ＭＳ Ｐゴシック" pitchFamily="-84" charset="-128"/>
              </a:rPr>
              <a:t>? </a:t>
            </a:r>
          </a:p>
          <a:p>
            <a:pPr lvl="1" eaLnBrk="1" hangingPunct="1">
              <a:spcBef>
                <a:spcPct val="0"/>
              </a:spcBef>
              <a:buFontTx/>
              <a:buChar char="•"/>
            </a:pPr>
            <a:r>
              <a:rPr lang="en-US" dirty="0" smtClean="0">
                <a:ea typeface="ＭＳ Ｐゴシック" pitchFamily="-84" charset="-128"/>
                <a:cs typeface="ＭＳ Ｐゴシック" pitchFamily="-84" charset="-128"/>
              </a:rPr>
              <a:t>Does the histogram have a title and a label on the </a:t>
            </a:r>
            <a:r>
              <a:rPr lang="en-US" dirty="0" err="1" smtClean="0">
                <a:ea typeface="ＭＳ Ｐゴシック" pitchFamily="-84" charset="-128"/>
                <a:cs typeface="ＭＳ Ｐゴシック" pitchFamily="-84" charset="-128"/>
              </a:rPr>
              <a:t>x</a:t>
            </a:r>
            <a:r>
              <a:rPr lang="en-US" dirty="0" smtClean="0">
                <a:ea typeface="ＭＳ Ｐゴシック" pitchFamily="-84" charset="-128"/>
                <a:cs typeface="ＭＳ Ｐゴシック" pitchFamily="-84" charset="-128"/>
              </a:rPr>
              <a:t>- and y-axis?  </a:t>
            </a:r>
          </a:p>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60</a:t>
            </a:fld>
            <a:endParaRPr lang="en-US" smtClean="0"/>
          </a:p>
        </p:txBody>
      </p:sp>
    </p:spTree>
    <p:extLst>
      <p:ext uri="{BB962C8B-B14F-4D97-AF65-F5344CB8AC3E}">
        <p14:creationId xmlns:p14="http://schemas.microsoft.com/office/powerpoint/2010/main" val="10949912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(2 min) 40 – 42</a:t>
            </a:r>
          </a:p>
          <a:p>
            <a:pPr eaLnBrk="1" hangingPunct="1">
              <a:spcBef>
                <a:spcPct val="0"/>
              </a:spcBef>
              <a:defRPr/>
            </a:pPr>
            <a:r>
              <a:rPr lang="en-US"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 typeface="Arial"/>
              <a:buChar char="•"/>
              <a:tabLst/>
              <a:defRPr/>
            </a:pPr>
            <a:r>
              <a:rPr lang="en-US" sz="1200" kern="1200" dirty="0" smtClean="0">
                <a:solidFill>
                  <a:schemeClr val="tx1"/>
                </a:solidFill>
                <a:latin typeface="+mn-lt"/>
                <a:ea typeface="ＭＳ Ｐゴシック" charset="0"/>
                <a:cs typeface="ＭＳ Ｐゴシック" charset="0"/>
              </a:rPr>
              <a:t>This is a long lesson, and</a:t>
            </a:r>
            <a:r>
              <a:rPr lang="en-US" sz="1200" kern="1200" baseline="0" dirty="0" smtClean="0">
                <a:solidFill>
                  <a:schemeClr val="tx1"/>
                </a:solidFill>
                <a:latin typeface="+mn-lt"/>
                <a:ea typeface="ＭＳ Ｐゴシック" charset="0"/>
                <a:cs typeface="ＭＳ Ｐゴシック" charset="0"/>
              </a:rPr>
              <a:t> if it is necessary to break it into 2 days, this slide serves as a good stopping point.  </a:t>
            </a:r>
            <a:endParaRPr lang="en-US" u="sng" dirty="0" smtClean="0">
              <a:ea typeface="+mn-ea"/>
              <a:cs typeface="+mn-cs"/>
            </a:endParaRPr>
          </a:p>
          <a:p>
            <a:pPr eaLnBrk="1" hangingPunct="1">
              <a:spcBef>
                <a:spcPct val="0"/>
              </a:spcBef>
              <a:buFontTx/>
              <a:buChar char="•"/>
              <a:defRPr/>
            </a:pPr>
            <a:r>
              <a:rPr lang="en-US" dirty="0" smtClean="0">
                <a:ea typeface="+mn-ea"/>
                <a:cs typeface="+mn-cs"/>
              </a:rPr>
              <a:t>Click on</a:t>
            </a:r>
            <a:r>
              <a:rPr lang="en-US" baseline="0" dirty="0" smtClean="0">
                <a:ea typeface="+mn-ea"/>
                <a:cs typeface="+mn-cs"/>
              </a:rPr>
              <a:t> scaffolding and the hint for additional support as necessary.</a:t>
            </a:r>
          </a:p>
          <a:p>
            <a:pPr eaLnBrk="1" hangingPunct="1">
              <a:spcBef>
                <a:spcPct val="0"/>
              </a:spcBef>
              <a:buFontTx/>
              <a:buChar char="•"/>
              <a:defRPr/>
            </a:pPr>
            <a:r>
              <a:rPr lang="en-US" dirty="0" smtClean="0">
                <a:ea typeface="+mn-ea"/>
                <a:cs typeface="+mn-cs"/>
              </a:rPr>
              <a:t>Students</a:t>
            </a:r>
            <a:r>
              <a:rPr lang="en-US" baseline="0" dirty="0" smtClean="0">
                <a:ea typeface="+mn-ea"/>
                <a:cs typeface="+mn-cs"/>
              </a:rPr>
              <a:t> should recognize that graphs serve different purposes.  It is important to choose an appropriate graph based on the set of data.  For example, a line plot would not be appropriate for a data set that ranges from 1-908.  Likewise, a box plot and histogram would not be appropriate to represent a set of data with only 4 data points.  If one needs to know the actual data values, then a line plot would be appropriate.  Whereas histograms and box plots give a more general overview of a set of data.  A histogram is a good choice when one doesn’t need to know every data point in the set of data and wants to make some general conclusions about the center, spread and shape of the data.</a:t>
            </a:r>
          </a:p>
          <a:p>
            <a:pPr eaLnBrk="1" hangingPunct="1">
              <a:spcBef>
                <a:spcPct val="0"/>
              </a:spcBef>
              <a:buFontTx/>
              <a:buChar char="•"/>
              <a:defRPr/>
            </a:pPr>
            <a:r>
              <a:rPr lang="en-US" baseline="0" dirty="0" smtClean="0">
                <a:ea typeface="+mn-ea"/>
                <a:cs typeface="+mn-cs"/>
              </a:rPr>
              <a:t>Optional: Ask students to identify one pro and one con of each type of representation (line plot, box plot, histogram).</a:t>
            </a:r>
          </a:p>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C358F87-7ADD-4B23-9462-36BB439FA290}" type="slidenum">
              <a:rPr lang="en-US" smtClean="0"/>
              <a:pPr eaLnBrk="1" hangingPunct="1"/>
              <a:t>61</a:t>
            </a:fld>
            <a:endParaRPr lang="en-US" smtClean="0"/>
          </a:p>
        </p:txBody>
      </p:sp>
    </p:spTree>
    <p:extLst>
      <p:ext uri="{BB962C8B-B14F-4D97-AF65-F5344CB8AC3E}">
        <p14:creationId xmlns:p14="http://schemas.microsoft.com/office/powerpoint/2010/main" val="13076759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(2 min) 40 – 42</a:t>
            </a:r>
          </a:p>
          <a:p>
            <a:pPr eaLnBrk="1" hangingPunct="1">
              <a:spcBef>
                <a:spcPct val="0"/>
              </a:spcBef>
              <a:defRPr/>
            </a:pPr>
            <a:r>
              <a:rPr lang="en-US"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 typeface="Arial"/>
              <a:buChar char="•"/>
              <a:tabLst/>
              <a:defRPr/>
            </a:pPr>
            <a:r>
              <a:rPr lang="en-US" sz="1200" kern="1200" dirty="0" smtClean="0">
                <a:solidFill>
                  <a:schemeClr val="tx1"/>
                </a:solidFill>
                <a:latin typeface="+mn-lt"/>
                <a:ea typeface="ＭＳ Ｐゴシック" charset="0"/>
                <a:cs typeface="ＭＳ Ｐゴシック" charset="0"/>
              </a:rPr>
              <a:t>This is a long lesson, and</a:t>
            </a:r>
            <a:r>
              <a:rPr lang="en-US" sz="1200" kern="1200" baseline="0" dirty="0" smtClean="0">
                <a:solidFill>
                  <a:schemeClr val="tx1"/>
                </a:solidFill>
                <a:latin typeface="+mn-lt"/>
                <a:ea typeface="ＭＳ Ｐゴシック" charset="0"/>
                <a:cs typeface="ＭＳ Ｐゴシック" charset="0"/>
              </a:rPr>
              <a:t> if it is necessary to break it into 2 days, this slide serves as a good stopping point.  </a:t>
            </a:r>
            <a:endParaRPr lang="en-US" u="sng" dirty="0" smtClean="0">
              <a:ea typeface="+mn-ea"/>
              <a:cs typeface="+mn-cs"/>
            </a:endParaRP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Click on</a:t>
            </a:r>
            <a:r>
              <a:rPr lang="en-US" sz="1200" kern="1200" baseline="0" dirty="0" smtClean="0">
                <a:solidFill>
                  <a:schemeClr val="tx1"/>
                </a:solidFill>
                <a:latin typeface="+mn-lt"/>
                <a:ea typeface="ＭＳ Ｐゴシック" charset="0"/>
                <a:cs typeface="ＭＳ Ｐゴシック" charset="0"/>
              </a:rPr>
              <a:t> scaffolding and the hint for additional support as necessary.</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Students</a:t>
            </a:r>
            <a:r>
              <a:rPr lang="en-US" sz="1200" kern="1200" baseline="0" dirty="0" smtClean="0">
                <a:solidFill>
                  <a:schemeClr val="tx1"/>
                </a:solidFill>
                <a:latin typeface="+mn-lt"/>
                <a:ea typeface="ＭＳ Ｐゴシック" charset="0"/>
                <a:cs typeface="ＭＳ Ｐゴシック" charset="0"/>
              </a:rPr>
              <a:t> should recognize that graphs serve different purposes.  It is important to choose an appropriate graph based on the set of data.  For example, a line plot would not be appropriate for a data set that ranges from 1-908.  Likewise, a box plot and histogram would not be appropriate to represent a set of data with only 4 data points.  If one needs to know the actual data values, then a line plot would be appropriate.  Whereas histograms and box plots give a more general overview of a set of data.  A histogram is a good choice when one doesn’t need to know every data point in the set of data and wants to make some general conclusions about the center, spread and shape of the data.</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Optional: Ask students to identify one pro and one con of each type of representation (line plot, box plot, histogram).</a:t>
            </a: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C358F87-7ADD-4B23-9462-36BB439FA290}" type="slidenum">
              <a:rPr lang="en-US" smtClean="0"/>
              <a:pPr eaLnBrk="1" hangingPunct="1"/>
              <a:t>62</a:t>
            </a:fld>
            <a:endParaRPr lang="en-US" smtClean="0"/>
          </a:p>
        </p:txBody>
      </p:sp>
    </p:spTree>
    <p:extLst>
      <p:ext uri="{BB962C8B-B14F-4D97-AF65-F5344CB8AC3E}">
        <p14:creationId xmlns:p14="http://schemas.microsoft.com/office/powerpoint/2010/main" val="8588124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(2 min) 40 – 42</a:t>
            </a:r>
          </a:p>
          <a:p>
            <a:pPr eaLnBrk="1" hangingPunct="1">
              <a:spcBef>
                <a:spcPct val="0"/>
              </a:spcBef>
              <a:defRPr/>
            </a:pPr>
            <a:r>
              <a:rPr lang="en-US"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kern="1200" dirty="0" smtClean="0">
                <a:solidFill>
                  <a:schemeClr val="tx1"/>
                </a:solidFill>
                <a:latin typeface="+mn-lt"/>
                <a:ea typeface="ＭＳ Ｐゴシック" charset="0"/>
                <a:cs typeface="ＭＳ Ｐゴシック" charset="0"/>
              </a:rPr>
              <a:t>This is a long lesson, and</a:t>
            </a:r>
            <a:r>
              <a:rPr lang="en-US" sz="1200" kern="1200" baseline="0" dirty="0" smtClean="0">
                <a:solidFill>
                  <a:schemeClr val="tx1"/>
                </a:solidFill>
                <a:latin typeface="+mn-lt"/>
                <a:ea typeface="ＭＳ Ｐゴシック" charset="0"/>
                <a:cs typeface="ＭＳ Ｐゴシック" charset="0"/>
              </a:rPr>
              <a:t> if it is necessary to break it into 2 days, this slide serves as a good stopping point.  </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Click on</a:t>
            </a:r>
            <a:r>
              <a:rPr lang="en-US" sz="1200" kern="1200" baseline="0" dirty="0" smtClean="0">
                <a:solidFill>
                  <a:schemeClr val="tx1"/>
                </a:solidFill>
                <a:latin typeface="+mn-lt"/>
                <a:ea typeface="ＭＳ Ｐゴシック" charset="0"/>
                <a:cs typeface="ＭＳ Ｐゴシック" charset="0"/>
              </a:rPr>
              <a:t> scaffolding and the hint for additional support as necessary.</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Students</a:t>
            </a:r>
            <a:r>
              <a:rPr lang="en-US" sz="1200" kern="1200" baseline="0" dirty="0" smtClean="0">
                <a:solidFill>
                  <a:schemeClr val="tx1"/>
                </a:solidFill>
                <a:latin typeface="+mn-lt"/>
                <a:ea typeface="ＭＳ Ｐゴシック" charset="0"/>
                <a:cs typeface="ＭＳ Ｐゴシック" charset="0"/>
              </a:rPr>
              <a:t> should recognize that graphs serve different purposes.  It is important to choose an appropriate graph based on the set of data.  For example, a line plot would not be appropriate for a data set that ranges from 1-908.  Likewise, a box plot and histogram would not be appropriate to represent a set of data with only 4 data points.  If one needs to know the actual data values, then a line plot would be appropriate.  Whereas histograms and box plots give a more general overview of a set of data.  A histogram is a good choice when one doesn’t need to know every data point in the set of data and wants to make some general conclusions about the center, spread and shape of the data.</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Optional: Ask students to identify one pro and one con of each type of representation (line plot, box plot, histogram).</a:t>
            </a: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C358F87-7ADD-4B23-9462-36BB439FA290}" type="slidenum">
              <a:rPr lang="en-US" smtClean="0"/>
              <a:pPr eaLnBrk="1" hangingPunct="1"/>
              <a:t>63</a:t>
            </a:fld>
            <a:endParaRPr lang="en-US" smtClean="0"/>
          </a:p>
        </p:txBody>
      </p:sp>
    </p:spTree>
    <p:extLst>
      <p:ext uri="{BB962C8B-B14F-4D97-AF65-F5344CB8AC3E}">
        <p14:creationId xmlns:p14="http://schemas.microsoft.com/office/powerpoint/2010/main" val="40862235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dirty="0" smtClean="0">
                <a:ea typeface="+mn-ea"/>
                <a:cs typeface="+mn-cs"/>
              </a:rPr>
              <a:t>(1 min) 42 – 43</a:t>
            </a:r>
          </a:p>
          <a:p>
            <a:pPr eaLnBrk="1" hangingPunct="1">
              <a:spcBef>
                <a:spcPct val="0"/>
              </a:spcBef>
              <a:defRPr/>
            </a:pPr>
            <a:r>
              <a:rPr lang="en-US"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 typeface="Arial"/>
              <a:buChar char="•"/>
              <a:tabLst/>
              <a:defRPr/>
            </a:pPr>
            <a:r>
              <a:rPr lang="en-US" sz="1200" kern="1200" dirty="0" smtClean="0">
                <a:solidFill>
                  <a:schemeClr val="tx1"/>
                </a:solidFill>
                <a:latin typeface="+mn-lt"/>
                <a:ea typeface="ＭＳ Ｐゴシック" charset="0"/>
                <a:cs typeface="ＭＳ Ｐゴシック" charset="0"/>
              </a:rPr>
              <a:t>This is a long lesson, and</a:t>
            </a:r>
            <a:r>
              <a:rPr lang="en-US" sz="1200" kern="1200" baseline="0" dirty="0" smtClean="0">
                <a:solidFill>
                  <a:schemeClr val="tx1"/>
                </a:solidFill>
                <a:latin typeface="+mn-lt"/>
                <a:ea typeface="ＭＳ Ｐゴシック" charset="0"/>
                <a:cs typeface="ＭＳ Ｐゴシック" charset="0"/>
              </a:rPr>
              <a:t> if it is necessary to break it into 2 days, this slide serves as a good starting point for the second portion of the lesson.  </a:t>
            </a:r>
            <a:endParaRPr lang="en-US" u="sng" dirty="0" smtClean="0">
              <a:ea typeface="+mn-ea"/>
              <a:cs typeface="+mn-cs"/>
            </a:endParaRPr>
          </a:p>
          <a:p>
            <a:pPr eaLnBrk="1" hangingPunct="1">
              <a:spcBef>
                <a:spcPct val="0"/>
              </a:spcBef>
              <a:buFontTx/>
              <a:buChar char="•"/>
              <a:defRPr/>
            </a:pPr>
            <a:r>
              <a:rPr lang="en-US" dirty="0" smtClean="0">
                <a:ea typeface="+mn-ea"/>
                <a:cs typeface="+mn-cs"/>
              </a:rPr>
              <a:t>Have</a:t>
            </a:r>
            <a:r>
              <a:rPr lang="en-US" baseline="0" dirty="0" smtClean="0">
                <a:ea typeface="+mn-ea"/>
                <a:cs typeface="+mn-cs"/>
              </a:rPr>
              <a:t> a student read the slide aloud before moving onto the next slide.</a:t>
            </a:r>
          </a:p>
          <a:p>
            <a:pPr eaLnBrk="1" hangingPunct="1">
              <a:spcBef>
                <a:spcPct val="0"/>
              </a:spcBef>
              <a:buFontTx/>
              <a:buChar char="•"/>
              <a:defRPr/>
            </a:pPr>
            <a:r>
              <a:rPr lang="en-US" baseline="0" dirty="0" smtClean="0">
                <a:ea typeface="+mn-ea"/>
                <a:cs typeface="+mn-cs"/>
              </a:rPr>
              <a:t>It may be helpful to clarify that in this case the word interpret means to understand or read.</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64</a:t>
            </a:fld>
            <a:endParaRPr lang="en-US" smtClean="0"/>
          </a:p>
        </p:txBody>
      </p:sp>
    </p:spTree>
    <p:extLst>
      <p:ext uri="{BB962C8B-B14F-4D97-AF65-F5344CB8AC3E}">
        <p14:creationId xmlns:p14="http://schemas.microsoft.com/office/powerpoint/2010/main" val="6012559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43 – 44</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Have</a:t>
            </a:r>
            <a:r>
              <a:rPr lang="en-US" baseline="0" dirty="0" smtClean="0">
                <a:ea typeface="+mn-ea"/>
                <a:cs typeface="+mn-cs"/>
              </a:rPr>
              <a:t> a student read the instructions aloud.</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eaLnBrk="1" hangingPunct="1">
              <a:spcBef>
                <a:spcPct val="0"/>
              </a:spcBef>
              <a:buFont typeface="Arial"/>
              <a:buChar char="•"/>
              <a:defRPr/>
            </a:pPr>
            <a:r>
              <a:rPr lang="en-US" u="none" dirty="0" smtClean="0">
                <a:ea typeface="+mn-ea"/>
                <a:cs typeface="+mn-cs"/>
              </a:rPr>
              <a:t>If white</a:t>
            </a:r>
            <a:r>
              <a:rPr lang="en-US" u="none" baseline="0" dirty="0" smtClean="0">
                <a:ea typeface="+mn-ea"/>
                <a:cs typeface="+mn-cs"/>
              </a:rPr>
              <a:t> boards are not available, an alternative would be to make each question a multiple-choice question.  Then give students a set of letters (a, </a:t>
            </a:r>
            <a:r>
              <a:rPr lang="en-US" u="none" baseline="0" dirty="0" err="1" smtClean="0">
                <a:ea typeface="+mn-ea"/>
                <a:cs typeface="+mn-cs"/>
              </a:rPr>
              <a:t>b</a:t>
            </a:r>
            <a:r>
              <a:rPr lang="en-US" u="none" baseline="0" dirty="0" smtClean="0">
                <a:ea typeface="+mn-ea"/>
                <a:cs typeface="+mn-cs"/>
              </a:rPr>
              <a:t>, </a:t>
            </a:r>
            <a:r>
              <a:rPr lang="en-US" u="none" baseline="0" dirty="0" err="1" smtClean="0">
                <a:ea typeface="+mn-ea"/>
                <a:cs typeface="+mn-cs"/>
              </a:rPr>
              <a:t>c</a:t>
            </a:r>
            <a:r>
              <a:rPr lang="en-US" u="none" baseline="0" dirty="0" smtClean="0">
                <a:ea typeface="+mn-ea"/>
                <a:cs typeface="+mn-cs"/>
              </a:rPr>
              <a:t>, </a:t>
            </a:r>
            <a:r>
              <a:rPr lang="en-US" u="none" baseline="0" dirty="0" err="1" smtClean="0">
                <a:ea typeface="+mn-ea"/>
                <a:cs typeface="+mn-cs"/>
              </a:rPr>
              <a:t>d</a:t>
            </a:r>
            <a:r>
              <a:rPr lang="en-US" u="none" baseline="0" dirty="0" smtClean="0">
                <a:ea typeface="+mn-ea"/>
                <a:cs typeface="+mn-cs"/>
              </a:rPr>
              <a:t>), and when it is time to show answers, the students would hold up their chosen letter.</a:t>
            </a:r>
            <a:endParaRPr lang="en-US" u="none"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65</a:t>
            </a:fld>
            <a:endParaRPr lang="en-US" smtClean="0"/>
          </a:p>
        </p:txBody>
      </p:sp>
    </p:spTree>
    <p:extLst>
      <p:ext uri="{BB962C8B-B14F-4D97-AF65-F5344CB8AC3E}">
        <p14:creationId xmlns:p14="http://schemas.microsoft.com/office/powerpoint/2010/main" val="34033395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dirty="0" smtClean="0">
                <a:ea typeface="+mn-ea"/>
                <a:cs typeface="+mn-cs"/>
              </a:rPr>
              <a:t>(1 min) 44 – 45</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p>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66</a:t>
            </a:fld>
            <a:endParaRPr lang="en-US" smtClean="0"/>
          </a:p>
        </p:txBody>
      </p:sp>
    </p:spTree>
    <p:extLst>
      <p:ext uri="{BB962C8B-B14F-4D97-AF65-F5344CB8AC3E}">
        <p14:creationId xmlns:p14="http://schemas.microsoft.com/office/powerpoint/2010/main" val="10660202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44 – 45</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r>
              <a:rPr lang="en-US" dirty="0" smtClean="0">
                <a:ea typeface="+mn-ea"/>
                <a:cs typeface="+mn-cs"/>
              </a:rPr>
              <a:t> </a:t>
            </a: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67</a:t>
            </a:fld>
            <a:endParaRPr lang="en-US" smtClean="0"/>
          </a:p>
        </p:txBody>
      </p:sp>
    </p:spTree>
    <p:extLst>
      <p:ext uri="{BB962C8B-B14F-4D97-AF65-F5344CB8AC3E}">
        <p14:creationId xmlns:p14="http://schemas.microsoft.com/office/powerpoint/2010/main" val="2305253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45 – 46</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r>
              <a:rPr lang="en-US" dirty="0" smtClean="0">
                <a:ea typeface="+mn-ea"/>
                <a:cs typeface="+mn-cs"/>
              </a:rPr>
              <a:t> </a:t>
            </a: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68</a:t>
            </a:fld>
            <a:endParaRPr lang="en-US" smtClean="0"/>
          </a:p>
        </p:txBody>
      </p:sp>
    </p:spTree>
    <p:extLst>
      <p:ext uri="{BB962C8B-B14F-4D97-AF65-F5344CB8AC3E}">
        <p14:creationId xmlns:p14="http://schemas.microsoft.com/office/powerpoint/2010/main" val="265841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45 – 46</a:t>
            </a:r>
          </a:p>
          <a:p>
            <a:pPr eaLnBrk="1" hangingPunct="1">
              <a:spcBef>
                <a:spcPct val="0"/>
              </a:spcBef>
              <a:defRPr/>
            </a:pPr>
            <a:endParaRPr lang="en-US" u="sng" dirty="0" smtClean="0">
              <a:ea typeface="+mn-ea"/>
              <a:cs typeface="+mn-cs"/>
            </a:endParaRP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endParaRPr lang="en-US" u="sng"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69</a:t>
            </a:fld>
            <a:endParaRPr lang="en-US" smtClean="0"/>
          </a:p>
        </p:txBody>
      </p:sp>
    </p:spTree>
    <p:extLst>
      <p:ext uri="{BB962C8B-B14F-4D97-AF65-F5344CB8AC3E}">
        <p14:creationId xmlns:p14="http://schemas.microsoft.com/office/powerpoint/2010/main" val="379386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A7CB9FA-65C8-458E-9831-81781C774CA9}" type="slidenum">
              <a:rPr lang="en-US" smtClean="0"/>
              <a:pPr eaLnBrk="1" hangingPunct="1"/>
              <a:t>7</a:t>
            </a:fld>
            <a:endParaRPr lang="en-US" smtClean="0"/>
          </a:p>
        </p:txBody>
      </p:sp>
    </p:spTree>
    <p:extLst>
      <p:ext uri="{BB962C8B-B14F-4D97-AF65-F5344CB8AC3E}">
        <p14:creationId xmlns:p14="http://schemas.microsoft.com/office/powerpoint/2010/main" val="15178531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46 – 47</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70</a:t>
            </a:fld>
            <a:endParaRPr lang="en-US" smtClean="0"/>
          </a:p>
        </p:txBody>
      </p:sp>
    </p:spTree>
    <p:extLst>
      <p:ext uri="{BB962C8B-B14F-4D97-AF65-F5344CB8AC3E}">
        <p14:creationId xmlns:p14="http://schemas.microsoft.com/office/powerpoint/2010/main" val="3692151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46 – 47</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71</a:t>
            </a:fld>
            <a:endParaRPr lang="en-US" smtClean="0"/>
          </a:p>
        </p:txBody>
      </p:sp>
    </p:spTree>
    <p:extLst>
      <p:ext uri="{BB962C8B-B14F-4D97-AF65-F5344CB8AC3E}">
        <p14:creationId xmlns:p14="http://schemas.microsoft.com/office/powerpoint/2010/main" val="6309918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47 – 48</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Common</a:t>
            </a:r>
            <a:r>
              <a:rPr lang="en-US" sz="1200" baseline="0" dirty="0" smtClean="0">
                <a:ea typeface="ＭＳ Ｐゴシック" pitchFamily="-84" charset="-128"/>
                <a:cs typeface="ＭＳ Ｐゴシック" pitchFamily="-84" charset="-128"/>
              </a:rPr>
              <a:t> errors:</a:t>
            </a:r>
          </a:p>
          <a:p>
            <a:pPr lvl="1" eaLnBrk="1" hangingPunct="1">
              <a:lnSpc>
                <a:spcPct val="80000"/>
              </a:lnSpc>
              <a:spcBef>
                <a:spcPct val="0"/>
              </a:spcBef>
              <a:buFont typeface="Arial"/>
              <a:buChar char="•"/>
            </a:pPr>
            <a:r>
              <a:rPr lang="en-US" sz="1200" baseline="0" dirty="0" smtClean="0">
                <a:ea typeface="ＭＳ Ｐゴシック" pitchFamily="-84" charset="-128"/>
                <a:cs typeface="ＭＳ Ｐゴシック" pitchFamily="-84" charset="-128"/>
              </a:rPr>
              <a:t>Students will report answer as a whole number rather than as a fraction. </a:t>
            </a:r>
            <a:r>
              <a:rPr lang="en-US" sz="1200" dirty="0" smtClean="0">
                <a:ea typeface="ＭＳ Ｐゴシック" pitchFamily="-84" charset="-128"/>
                <a:cs typeface="ＭＳ Ｐゴシック" pitchFamily="-84" charset="-128"/>
              </a:rPr>
              <a:t> </a:t>
            </a:r>
          </a:p>
          <a:p>
            <a:pPr lvl="1" eaLnBrk="1" hangingPunct="1">
              <a:lnSpc>
                <a:spcPct val="80000"/>
              </a:lnSpc>
              <a:spcBef>
                <a:spcPct val="0"/>
              </a:spcBef>
              <a:buFont typeface="Arial"/>
              <a:buChar char="•"/>
            </a:pPr>
            <a:r>
              <a:rPr lang="en-US" sz="1200" dirty="0" smtClean="0">
                <a:ea typeface="ＭＳ Ｐゴシック" pitchFamily="-84" charset="-128"/>
                <a:cs typeface="ＭＳ Ｐゴシック" pitchFamily="-84" charset="-128"/>
              </a:rPr>
              <a:t>Students</a:t>
            </a:r>
            <a:r>
              <a:rPr lang="en-US" sz="1200" baseline="0" dirty="0" smtClean="0">
                <a:ea typeface="ＭＳ Ｐゴシック" pitchFamily="-84" charset="-128"/>
                <a:cs typeface="ＭＳ Ｐゴシック" pitchFamily="-84" charset="-128"/>
              </a:rPr>
              <a:t> will include the column representing 2-3 days in their calculation.</a:t>
            </a:r>
            <a:endParaRPr lang="en-US" sz="12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72</a:t>
            </a:fld>
            <a:endParaRPr lang="en-US" smtClean="0"/>
          </a:p>
        </p:txBody>
      </p:sp>
    </p:spTree>
    <p:extLst>
      <p:ext uri="{BB962C8B-B14F-4D97-AF65-F5344CB8AC3E}">
        <p14:creationId xmlns:p14="http://schemas.microsoft.com/office/powerpoint/2010/main" val="29704389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47 – 48</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Common</a:t>
            </a:r>
            <a:r>
              <a:rPr lang="en-US" sz="1200" baseline="0" dirty="0" smtClean="0">
                <a:ea typeface="ＭＳ Ｐゴシック" pitchFamily="-84" charset="-128"/>
                <a:cs typeface="ＭＳ Ｐゴシック" pitchFamily="-84" charset="-128"/>
              </a:rPr>
              <a:t> errors:</a:t>
            </a:r>
          </a:p>
          <a:p>
            <a:pPr lvl="1" eaLnBrk="1" hangingPunct="1">
              <a:lnSpc>
                <a:spcPct val="80000"/>
              </a:lnSpc>
              <a:spcBef>
                <a:spcPct val="0"/>
              </a:spcBef>
              <a:buFont typeface="Arial"/>
              <a:buChar char="•"/>
            </a:pPr>
            <a:r>
              <a:rPr lang="en-US" sz="1200" baseline="0" dirty="0" smtClean="0">
                <a:ea typeface="ＭＳ Ｐゴシック" pitchFamily="-84" charset="-128"/>
                <a:cs typeface="ＭＳ Ｐゴシック" pitchFamily="-84" charset="-128"/>
              </a:rPr>
              <a:t>Students will report answer as a whole number rather than as a fraction. </a:t>
            </a:r>
            <a:r>
              <a:rPr lang="en-US" sz="1200" dirty="0" smtClean="0">
                <a:ea typeface="ＭＳ Ｐゴシック" pitchFamily="-84" charset="-128"/>
                <a:cs typeface="ＭＳ Ｐゴシック" pitchFamily="-84" charset="-128"/>
              </a:rPr>
              <a:t> </a:t>
            </a:r>
          </a:p>
          <a:p>
            <a:pPr lvl="1" eaLnBrk="1" hangingPunct="1">
              <a:lnSpc>
                <a:spcPct val="80000"/>
              </a:lnSpc>
              <a:spcBef>
                <a:spcPct val="0"/>
              </a:spcBef>
              <a:buFont typeface="Arial"/>
              <a:buChar char="•"/>
            </a:pPr>
            <a:r>
              <a:rPr lang="en-US" sz="1200" dirty="0" smtClean="0">
                <a:ea typeface="ＭＳ Ｐゴシック" pitchFamily="-84" charset="-128"/>
                <a:cs typeface="ＭＳ Ｐゴシック" pitchFamily="-84" charset="-128"/>
              </a:rPr>
              <a:t>Students</a:t>
            </a:r>
            <a:r>
              <a:rPr lang="en-US" sz="1200" baseline="0" dirty="0" smtClean="0">
                <a:ea typeface="ＭＳ Ｐゴシック" pitchFamily="-84" charset="-128"/>
                <a:cs typeface="ＭＳ Ｐゴシック" pitchFamily="-84" charset="-128"/>
              </a:rPr>
              <a:t> will include the column representing 2-3 days in their calculation.</a:t>
            </a:r>
            <a:endParaRPr lang="en-US" sz="12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None/>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73</a:t>
            </a:fld>
            <a:endParaRPr lang="en-US" smtClean="0"/>
          </a:p>
        </p:txBody>
      </p:sp>
    </p:spTree>
    <p:extLst>
      <p:ext uri="{BB962C8B-B14F-4D97-AF65-F5344CB8AC3E}">
        <p14:creationId xmlns:p14="http://schemas.microsoft.com/office/powerpoint/2010/main" val="23133533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48 – 49</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Common struggle: Understanding the phrase</a:t>
            </a:r>
            <a:r>
              <a:rPr lang="en-US" sz="1200" baseline="0" dirty="0" smtClean="0">
                <a:ea typeface="ＭＳ Ｐゴシック" pitchFamily="-84" charset="-128"/>
                <a:cs typeface="ＭＳ Ｐゴシック" pitchFamily="-84" charset="-128"/>
              </a:rPr>
              <a:t> “at least.”</a:t>
            </a:r>
            <a:endParaRPr lang="en-US" sz="12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74</a:t>
            </a:fld>
            <a:endParaRPr lang="en-US" smtClean="0"/>
          </a:p>
        </p:txBody>
      </p:sp>
    </p:spTree>
    <p:extLst>
      <p:ext uri="{BB962C8B-B14F-4D97-AF65-F5344CB8AC3E}">
        <p14:creationId xmlns:p14="http://schemas.microsoft.com/office/powerpoint/2010/main" val="24952394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48 – 49</a:t>
            </a:r>
          </a:p>
          <a:p>
            <a:pPr eaLnBrk="1" hangingPunct="1">
              <a:spcBef>
                <a:spcPct val="0"/>
              </a:spcBef>
              <a:defRPr/>
            </a:pPr>
            <a:endParaRPr lang="en-US" u="sng" dirty="0" smtClean="0">
              <a:ea typeface="+mn-ea"/>
              <a:cs typeface="+mn-cs"/>
            </a:endParaRP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marL="0" marR="0" indent="0" algn="l" defTabSz="914400" rtl="0" eaLnBrk="1" fontAlgn="base" latinLnBrk="0" hangingPunct="1">
              <a:lnSpc>
                <a:spcPct val="80000"/>
              </a:lnSpc>
              <a:spcBef>
                <a:spcPct val="0"/>
              </a:spcBef>
              <a:spcAft>
                <a:spcPct val="0"/>
              </a:spcAft>
              <a:buClrTx/>
              <a:buSzTx/>
              <a:buFontTx/>
              <a:buChar char="•"/>
              <a:tabLst/>
              <a:defRPr/>
            </a:pPr>
            <a:r>
              <a:rPr lang="en-US" sz="1200" dirty="0" smtClean="0">
                <a:ea typeface="ＭＳ Ｐゴシック" pitchFamily="-84" charset="-128"/>
                <a:cs typeface="ＭＳ Ｐゴシック" pitchFamily="-84" charset="-128"/>
              </a:rPr>
              <a:t>Common struggle: Understanding the phrase</a:t>
            </a:r>
            <a:r>
              <a:rPr lang="en-US" sz="1200" baseline="0" dirty="0" smtClean="0">
                <a:ea typeface="ＭＳ Ｐゴシック" pitchFamily="-84" charset="-128"/>
                <a:cs typeface="ＭＳ Ｐゴシック" pitchFamily="-84" charset="-128"/>
              </a:rPr>
              <a:t> “at least.”</a:t>
            </a:r>
            <a:endParaRPr lang="en-US" sz="12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75</a:t>
            </a:fld>
            <a:endParaRPr lang="en-US" smtClean="0"/>
          </a:p>
        </p:txBody>
      </p:sp>
    </p:spTree>
    <p:extLst>
      <p:ext uri="{BB962C8B-B14F-4D97-AF65-F5344CB8AC3E}">
        <p14:creationId xmlns:p14="http://schemas.microsoft.com/office/powerpoint/2010/main" val="40057319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49 – 50</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Common</a:t>
            </a:r>
            <a:r>
              <a:rPr lang="en-US" sz="1200" baseline="0" dirty="0" smtClean="0">
                <a:ea typeface="ＭＳ Ｐゴシック" pitchFamily="-84" charset="-128"/>
                <a:cs typeface="ＭＳ Ｐゴシック" pitchFamily="-84" charset="-128"/>
              </a:rPr>
              <a:t> error:  Students will report answer as a whole number rather than as a percent. </a:t>
            </a:r>
            <a:r>
              <a:rPr lang="en-US" sz="1200" dirty="0" smtClean="0">
                <a:ea typeface="ＭＳ Ｐゴシック" pitchFamily="-84" charset="-128"/>
                <a:cs typeface="ＭＳ Ｐゴシック" pitchFamily="-84" charset="-128"/>
              </a:rPr>
              <a:t>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76</a:t>
            </a:fld>
            <a:endParaRPr lang="en-US" smtClean="0"/>
          </a:p>
        </p:txBody>
      </p:sp>
    </p:spTree>
    <p:extLst>
      <p:ext uri="{BB962C8B-B14F-4D97-AF65-F5344CB8AC3E}">
        <p14:creationId xmlns:p14="http://schemas.microsoft.com/office/powerpoint/2010/main" val="22470132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49 – 50</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marL="0" marR="0" indent="0" algn="l" defTabSz="914400" rtl="0" eaLnBrk="1" fontAlgn="base" latinLnBrk="0" hangingPunct="1">
              <a:lnSpc>
                <a:spcPct val="80000"/>
              </a:lnSpc>
              <a:spcBef>
                <a:spcPct val="0"/>
              </a:spcBef>
              <a:spcAft>
                <a:spcPct val="0"/>
              </a:spcAft>
              <a:buClrTx/>
              <a:buSzTx/>
              <a:buFontTx/>
              <a:buChar char="•"/>
              <a:tabLst/>
              <a:defRPr/>
            </a:pPr>
            <a:r>
              <a:rPr lang="en-US" sz="1200" dirty="0" smtClean="0">
                <a:ea typeface="ＭＳ Ｐゴシック" pitchFamily="-84" charset="-128"/>
                <a:cs typeface="ＭＳ Ｐゴシック" pitchFamily="-84" charset="-128"/>
              </a:rPr>
              <a:t>Common</a:t>
            </a:r>
            <a:r>
              <a:rPr lang="en-US" sz="1200" baseline="0" dirty="0" smtClean="0">
                <a:ea typeface="ＭＳ Ｐゴシック" pitchFamily="-84" charset="-128"/>
                <a:cs typeface="ＭＳ Ｐゴシック" pitchFamily="-84" charset="-128"/>
              </a:rPr>
              <a:t> error:  Students will report answer as a whole number rather than as a percent. </a:t>
            </a:r>
            <a:r>
              <a:rPr lang="en-US" sz="1200" dirty="0" smtClean="0">
                <a:ea typeface="ＭＳ Ｐゴシック" pitchFamily="-84" charset="-128"/>
                <a:cs typeface="ＭＳ Ｐゴシック" pitchFamily="-84" charset="-128"/>
              </a:rPr>
              <a:t>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77</a:t>
            </a:fld>
            <a:endParaRPr lang="en-US" smtClean="0"/>
          </a:p>
        </p:txBody>
      </p:sp>
    </p:spTree>
    <p:extLst>
      <p:ext uri="{BB962C8B-B14F-4D97-AF65-F5344CB8AC3E}">
        <p14:creationId xmlns:p14="http://schemas.microsoft.com/office/powerpoint/2010/main" val="25994389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50 – 51</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Hint</a:t>
            </a:r>
            <a:r>
              <a:rPr lang="en-US" sz="1200" baseline="0" dirty="0" smtClean="0">
                <a:ea typeface="ＭＳ Ｐゴシック" pitchFamily="-84" charset="-128"/>
                <a:cs typeface="ＭＳ Ｐゴシック" pitchFamily="-84" charset="-128"/>
              </a:rPr>
              <a:t> for students: First focus on the provided answers rather than the set of data to eliminate at least 2 choices.</a:t>
            </a:r>
            <a:endParaRPr lang="en-US" sz="12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78</a:t>
            </a:fld>
            <a:endParaRPr lang="en-US" smtClean="0"/>
          </a:p>
        </p:txBody>
      </p:sp>
    </p:spTree>
    <p:extLst>
      <p:ext uri="{BB962C8B-B14F-4D97-AF65-F5344CB8AC3E}">
        <p14:creationId xmlns:p14="http://schemas.microsoft.com/office/powerpoint/2010/main" val="27450090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50 – 51</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Hint</a:t>
            </a:r>
            <a:r>
              <a:rPr lang="en-US" sz="1200" baseline="0" dirty="0" smtClean="0">
                <a:ea typeface="ＭＳ Ｐゴシック" pitchFamily="-84" charset="-128"/>
                <a:cs typeface="ＭＳ Ｐゴシック" pitchFamily="-84" charset="-128"/>
              </a:rPr>
              <a:t> for students: First focus on the provided answers rather than the set of data to eliminate at least 2 choices.</a:t>
            </a:r>
            <a:endParaRPr lang="en-US" sz="12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79</a:t>
            </a:fld>
            <a:endParaRPr lang="en-US" smtClean="0"/>
          </a:p>
        </p:txBody>
      </p:sp>
    </p:spTree>
    <p:extLst>
      <p:ext uri="{BB962C8B-B14F-4D97-AF65-F5344CB8AC3E}">
        <p14:creationId xmlns:p14="http://schemas.microsoft.com/office/powerpoint/2010/main" val="424870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lnSpc>
                <a:spcPct val="80000"/>
              </a:lnSpc>
              <a:spcBef>
                <a:spcPct val="0"/>
              </a:spcBef>
            </a:pPr>
            <a:r>
              <a:rPr lang="en-US" sz="900" dirty="0" smtClean="0">
                <a:ea typeface="ＭＳ Ｐゴシック" pitchFamily="-84" charset="-128"/>
                <a:cs typeface="ＭＳ Ｐゴシック" pitchFamily="-84" charset="-128"/>
              </a:rPr>
              <a:t>(5 min) 0 – 5</a:t>
            </a:r>
            <a:endParaRPr lang="en-US" sz="900" u="sng" dirty="0" smtClean="0">
              <a:ea typeface="+mn-ea"/>
              <a:cs typeface="+mn-cs"/>
            </a:endParaRPr>
          </a:p>
          <a:p>
            <a:pPr eaLnBrk="1" hangingPunct="1">
              <a:spcBef>
                <a:spcPct val="0"/>
              </a:spcBef>
              <a:defRPr/>
            </a:pPr>
            <a:r>
              <a:rPr lang="en-US" sz="900" u="sng" dirty="0" smtClean="0">
                <a:ea typeface="+mn-ea"/>
                <a:cs typeface="+mn-cs"/>
              </a:rPr>
              <a:t>In-Class Notes</a:t>
            </a:r>
          </a:p>
          <a:p>
            <a:pPr eaLnBrk="1" hangingPunct="1">
              <a:spcBef>
                <a:spcPct val="0"/>
              </a:spcBef>
              <a:buFont typeface="Arial"/>
              <a:buChar char="•"/>
              <a:defRPr/>
            </a:pPr>
            <a:r>
              <a:rPr lang="en-US" sz="900" u="none" kern="1200" dirty="0" smtClean="0">
                <a:solidFill>
                  <a:schemeClr val="tx1"/>
                </a:solidFill>
                <a:latin typeface="+mn-lt"/>
                <a:ea typeface="ＭＳ Ｐゴシック" charset="0"/>
                <a:cs typeface="ＭＳ Ｐゴシック" charset="0"/>
              </a:rPr>
              <a:t>SWBAT</a:t>
            </a:r>
            <a:r>
              <a:rPr lang="en-US" sz="900" u="none" kern="1200" baseline="0" dirty="0" smtClean="0">
                <a:solidFill>
                  <a:schemeClr val="tx1"/>
                </a:solidFill>
                <a:latin typeface="+mn-lt"/>
                <a:ea typeface="ＭＳ Ｐゴシック" charset="0"/>
                <a:cs typeface="ＭＳ Ｐゴシック" charset="0"/>
              </a:rPr>
              <a:t> = </a:t>
            </a:r>
            <a:r>
              <a:rPr lang="en-US" sz="900" u="sng" kern="1200" baseline="0" dirty="0" smtClean="0">
                <a:solidFill>
                  <a:schemeClr val="tx1"/>
                </a:solidFill>
                <a:latin typeface="+mn-lt"/>
                <a:ea typeface="ＭＳ Ｐゴシック" charset="0"/>
                <a:cs typeface="ＭＳ Ｐゴシック" charset="0"/>
              </a:rPr>
              <a:t>S</a:t>
            </a:r>
            <a:r>
              <a:rPr lang="en-US" sz="900" u="none" kern="1200" baseline="0" dirty="0" smtClean="0">
                <a:solidFill>
                  <a:schemeClr val="tx1"/>
                </a:solidFill>
                <a:latin typeface="+mn-lt"/>
                <a:ea typeface="ＭＳ Ｐゴシック" charset="0"/>
                <a:cs typeface="ＭＳ Ｐゴシック" charset="0"/>
              </a:rPr>
              <a:t>tudent </a:t>
            </a:r>
            <a:r>
              <a:rPr lang="en-US" sz="900" u="sng" kern="1200" baseline="0" dirty="0" smtClean="0">
                <a:solidFill>
                  <a:schemeClr val="tx1"/>
                </a:solidFill>
                <a:latin typeface="+mn-lt"/>
                <a:ea typeface="ＭＳ Ｐゴシック" charset="0"/>
                <a:cs typeface="ＭＳ Ｐゴシック" charset="0"/>
              </a:rPr>
              <a:t>W</a:t>
            </a:r>
            <a:r>
              <a:rPr lang="en-US" sz="900" u="none" kern="1200" baseline="0" dirty="0" smtClean="0">
                <a:solidFill>
                  <a:schemeClr val="tx1"/>
                </a:solidFill>
                <a:latin typeface="+mn-lt"/>
                <a:ea typeface="ＭＳ Ｐゴシック" charset="0"/>
                <a:cs typeface="ＭＳ Ｐゴシック" charset="0"/>
              </a:rPr>
              <a:t>ill </a:t>
            </a:r>
            <a:r>
              <a:rPr lang="en-US" sz="900" u="sng" kern="1200" baseline="0" dirty="0" smtClean="0">
                <a:solidFill>
                  <a:schemeClr val="tx1"/>
                </a:solidFill>
                <a:latin typeface="+mn-lt"/>
                <a:ea typeface="ＭＳ Ｐゴシック" charset="0"/>
                <a:cs typeface="ＭＳ Ｐゴシック" charset="0"/>
              </a:rPr>
              <a:t>B</a:t>
            </a:r>
            <a:r>
              <a:rPr lang="en-US" sz="900" u="none" kern="1200" baseline="0" dirty="0" smtClean="0">
                <a:solidFill>
                  <a:schemeClr val="tx1"/>
                </a:solidFill>
                <a:latin typeface="+mn-lt"/>
                <a:ea typeface="ＭＳ Ｐゴシック" charset="0"/>
                <a:cs typeface="ＭＳ Ｐゴシック" charset="0"/>
              </a:rPr>
              <a:t>e </a:t>
            </a:r>
            <a:r>
              <a:rPr lang="en-US" sz="900" u="sng" kern="1200" baseline="0" dirty="0" smtClean="0">
                <a:solidFill>
                  <a:schemeClr val="tx1"/>
                </a:solidFill>
                <a:latin typeface="+mn-lt"/>
                <a:ea typeface="ＭＳ Ｐゴシック" charset="0"/>
                <a:cs typeface="ＭＳ Ｐゴシック" charset="0"/>
              </a:rPr>
              <a:t>A</a:t>
            </a:r>
            <a:r>
              <a:rPr lang="en-US" sz="900" u="none" kern="1200" baseline="0" dirty="0" smtClean="0">
                <a:solidFill>
                  <a:schemeClr val="tx1"/>
                </a:solidFill>
                <a:latin typeface="+mn-lt"/>
                <a:ea typeface="ＭＳ Ｐゴシック" charset="0"/>
                <a:cs typeface="ＭＳ Ｐゴシック" charset="0"/>
              </a:rPr>
              <a:t>ble </a:t>
            </a:r>
            <a:r>
              <a:rPr lang="en-US" sz="900" u="sng" kern="1200" baseline="0" dirty="0" smtClean="0">
                <a:solidFill>
                  <a:schemeClr val="tx1"/>
                </a:solidFill>
                <a:latin typeface="+mn-lt"/>
                <a:ea typeface="ＭＳ Ｐゴシック" charset="0"/>
                <a:cs typeface="ＭＳ Ｐゴシック" charset="0"/>
              </a:rPr>
              <a:t>T</a:t>
            </a:r>
            <a:r>
              <a:rPr lang="en-US" sz="900" u="none" kern="1200" baseline="0" dirty="0" smtClean="0">
                <a:solidFill>
                  <a:schemeClr val="tx1"/>
                </a:solidFill>
                <a:latin typeface="+mn-lt"/>
                <a:ea typeface="ＭＳ Ｐゴシック" charset="0"/>
                <a:cs typeface="ＭＳ Ｐゴシック" charset="0"/>
              </a:rPr>
              <a:t>o</a:t>
            </a:r>
            <a:endParaRPr lang="en-US" sz="900" u="none" kern="1200" dirty="0" smtClean="0">
              <a:solidFill>
                <a:schemeClr val="tx1"/>
              </a:solidFill>
              <a:latin typeface="+mn-lt"/>
              <a:ea typeface="ＭＳ Ｐゴシック" charset="0"/>
              <a:cs typeface="ＭＳ Ｐゴシック" charset="0"/>
            </a:endParaRPr>
          </a:p>
          <a:p>
            <a:pPr eaLnBrk="1" hangingPunct="1">
              <a:spcBef>
                <a:spcPct val="0"/>
              </a:spcBef>
              <a:buFont typeface="Arial"/>
              <a:buChar char="•"/>
              <a:defRPr/>
            </a:pPr>
            <a:r>
              <a:rPr lang="en-US" sz="900" u="none" kern="1200" dirty="0" smtClean="0">
                <a:solidFill>
                  <a:schemeClr val="tx1"/>
                </a:solidFill>
                <a:latin typeface="+mn-lt"/>
                <a:ea typeface="ＭＳ Ｐゴシック" charset="0"/>
                <a:cs typeface="ＭＳ Ｐゴシック" charset="0"/>
              </a:rPr>
              <a:t>Students should answer these questions independently on</a:t>
            </a:r>
            <a:r>
              <a:rPr lang="en-US" sz="900" u="none" kern="1200" baseline="0" dirty="0" smtClean="0">
                <a:solidFill>
                  <a:schemeClr val="tx1"/>
                </a:solidFill>
                <a:latin typeface="+mn-lt"/>
                <a:ea typeface="ＭＳ Ｐゴシック" charset="0"/>
                <a:cs typeface="ＭＳ Ｐゴシック" charset="0"/>
              </a:rPr>
              <a:t> paper.</a:t>
            </a:r>
            <a:endParaRPr lang="en-US" sz="900" u="none"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900"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8</a:t>
            </a:fld>
            <a:endParaRPr lang="en-US" smtClean="0"/>
          </a:p>
        </p:txBody>
      </p:sp>
    </p:spTree>
    <p:extLst>
      <p:ext uri="{BB962C8B-B14F-4D97-AF65-F5344CB8AC3E}">
        <p14:creationId xmlns:p14="http://schemas.microsoft.com/office/powerpoint/2010/main" val="22323835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51 – 52</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Scaffolding:</a:t>
            </a:r>
            <a:r>
              <a:rPr lang="en-US" sz="1200" baseline="0" dirty="0" smtClean="0">
                <a:ea typeface="ＭＳ Ｐゴシック" pitchFamily="-84" charset="-128"/>
                <a:cs typeface="ＭＳ Ｐゴシック" pitchFamily="-84" charset="-128"/>
              </a:rPr>
              <a:t> Provide word bank.</a:t>
            </a:r>
            <a:endParaRPr lang="en-US" sz="12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80</a:t>
            </a:fld>
            <a:endParaRPr lang="en-US" smtClean="0"/>
          </a:p>
        </p:txBody>
      </p:sp>
    </p:spTree>
    <p:extLst>
      <p:ext uri="{BB962C8B-B14F-4D97-AF65-F5344CB8AC3E}">
        <p14:creationId xmlns:p14="http://schemas.microsoft.com/office/powerpoint/2010/main" val="39813689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(&lt;1 min) 51 – 52</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Have one student read the question aloud.  Give students a total of about 30 seconds to think about the question and confer with a peer.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Scaffolding:</a:t>
            </a:r>
            <a:r>
              <a:rPr lang="en-US" sz="1200" baseline="0" dirty="0" smtClean="0">
                <a:ea typeface="ＭＳ Ｐゴシック" pitchFamily="-84" charset="-128"/>
                <a:cs typeface="ＭＳ Ｐゴシック" pitchFamily="-84" charset="-128"/>
              </a:rPr>
              <a:t> Provide word bank.</a:t>
            </a:r>
            <a:endParaRPr lang="en-US" sz="12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Clap twice (or use some other cue) to inform students to put white boards up in the air.</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Ask students to support their answers once the white boards are up.  </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Click for answers.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81</a:t>
            </a:fld>
            <a:endParaRPr lang="en-US" smtClean="0"/>
          </a:p>
        </p:txBody>
      </p:sp>
    </p:spTree>
    <p:extLst>
      <p:ext uri="{BB962C8B-B14F-4D97-AF65-F5344CB8AC3E}">
        <p14:creationId xmlns:p14="http://schemas.microsoft.com/office/powerpoint/2010/main" val="23312947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1200" kern="1200" dirty="0" smtClean="0">
                <a:solidFill>
                  <a:schemeClr val="tx1"/>
                </a:solidFill>
                <a:latin typeface="+mn-lt"/>
                <a:ea typeface="ＭＳ Ｐゴシック" charset="0"/>
                <a:cs typeface="ＭＳ Ｐゴシック" charset="0"/>
              </a:rPr>
              <a:t>(1 min) 52 – 53</a:t>
            </a:r>
          </a:p>
          <a:p>
            <a:pPr eaLnBrk="1" hangingPunct="1">
              <a:spcBef>
                <a:spcPct val="0"/>
              </a:spcBef>
              <a:defRPr/>
            </a:pPr>
            <a:r>
              <a:rPr lang="en-US" u="sng" dirty="0" smtClean="0">
                <a:ea typeface="+mn-ea"/>
                <a:cs typeface="+mn-cs"/>
              </a:rPr>
              <a:t>In-Class Notes</a:t>
            </a:r>
          </a:p>
          <a:p>
            <a:pPr eaLnBrk="1" hangingPunct="1">
              <a:lnSpc>
                <a:spcPct val="80000"/>
              </a:lnSpc>
              <a:spcBef>
                <a:spcPct val="0"/>
              </a:spcBef>
              <a:buFontTx/>
              <a:buChar char="•"/>
            </a:pPr>
            <a:r>
              <a:rPr lang="en-US" sz="1200" dirty="0" smtClean="0">
                <a:ea typeface="ＭＳ Ｐゴシック" pitchFamily="-84" charset="-128"/>
                <a:cs typeface="ＭＳ Ｐゴシック" pitchFamily="-84" charset="-128"/>
              </a:rPr>
              <a:t>Inform students that these are just some (of</a:t>
            </a:r>
            <a:r>
              <a:rPr lang="en-US" sz="1200" baseline="0" dirty="0" smtClean="0">
                <a:ea typeface="ＭＳ Ｐゴシック" pitchFamily="-84" charset="-128"/>
                <a:cs typeface="ＭＳ Ｐゴシック" pitchFamily="-84" charset="-128"/>
              </a:rPr>
              <a:t> many) possible answers.  </a:t>
            </a:r>
          </a:p>
          <a:p>
            <a:pPr eaLnBrk="1" hangingPunct="1">
              <a:lnSpc>
                <a:spcPct val="80000"/>
              </a:lnSpc>
              <a:spcBef>
                <a:spcPct val="0"/>
              </a:spcBef>
              <a:buFontTx/>
              <a:buChar char="•"/>
            </a:pPr>
            <a:r>
              <a:rPr lang="en-US" sz="1200" baseline="0" dirty="0" smtClean="0">
                <a:ea typeface="ＭＳ Ｐゴシック" pitchFamily="-84" charset="-128"/>
                <a:cs typeface="ＭＳ Ｐゴシック" pitchFamily="-84" charset="-128"/>
              </a:rPr>
              <a:t>Ask students whose answers are not included on this slide to share their observations.</a:t>
            </a:r>
          </a:p>
          <a:p>
            <a:pPr eaLnBrk="1" hangingPunct="1">
              <a:lnSpc>
                <a:spcPct val="80000"/>
              </a:lnSpc>
              <a:spcBef>
                <a:spcPct val="0"/>
              </a:spcBef>
              <a:buFontTx/>
              <a:buChar char="•"/>
            </a:pPr>
            <a:r>
              <a:rPr lang="en-US" sz="1200" kern="1200" dirty="0" smtClean="0">
                <a:solidFill>
                  <a:schemeClr val="tx1"/>
                </a:solidFill>
                <a:latin typeface="+mn-lt"/>
                <a:ea typeface="ＭＳ Ｐゴシック" charset="0"/>
                <a:cs typeface="ＭＳ Ｐゴシック" charset="0"/>
              </a:rPr>
              <a:t>Ask additional questions based on context.  For example:</a:t>
            </a:r>
            <a:r>
              <a:rPr lang="en-US" sz="1200" kern="1200" baseline="0" dirty="0" smtClean="0">
                <a:solidFill>
                  <a:schemeClr val="tx1"/>
                </a:solidFill>
                <a:latin typeface="+mn-lt"/>
                <a:ea typeface="ＭＳ Ｐゴシック" charset="0"/>
                <a:cs typeface="ＭＳ Ｐゴシック" charset="0"/>
              </a:rPr>
              <a:t> </a:t>
            </a:r>
            <a:r>
              <a:rPr lang="en-US" sz="1200" kern="1200" dirty="0" smtClean="0">
                <a:solidFill>
                  <a:schemeClr val="tx1"/>
                </a:solidFill>
                <a:latin typeface="+mn-lt"/>
                <a:ea typeface="ＭＳ Ｐゴシック" charset="0"/>
                <a:cs typeface="ＭＳ Ｐゴシック" charset="0"/>
              </a:rPr>
              <a:t>If you wanted to film butterflies visiting a garden when would be the best time to set up your camera? Why do you think the least amount of butterflies visited the garden from 6.01-8:00?</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82</a:t>
            </a:fld>
            <a:endParaRPr lang="en-US" smtClean="0"/>
          </a:p>
        </p:txBody>
      </p:sp>
    </p:spTree>
    <p:extLst>
      <p:ext uri="{BB962C8B-B14F-4D97-AF65-F5344CB8AC3E}">
        <p14:creationId xmlns:p14="http://schemas.microsoft.com/office/powerpoint/2010/main" val="8658202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a:ea typeface="ＭＳ Ｐゴシック" pitchFamily="-1" charset="-128"/>
                <a:cs typeface="ＭＳ Ｐゴシック" pitchFamily="-1" charset="-128"/>
              </a:rPr>
              <a:t>Online timer link on slide - </a:t>
            </a:r>
            <a:r>
              <a:rPr lang="en-US" sz="800" dirty="0" smtClean="0">
                <a:ea typeface="ＭＳ Ｐゴシック" pitchFamily="-1" charset="-128"/>
                <a:cs typeface="ＭＳ Ｐゴシック" pitchFamily="-1" charset="-128"/>
              </a:rPr>
              <a:t>10 </a:t>
            </a:r>
            <a:r>
              <a:rPr lang="en-US" sz="800" dirty="0">
                <a:ea typeface="ＭＳ Ｐゴシック" pitchFamily="-1" charset="-128"/>
                <a:cs typeface="ＭＳ Ｐゴシック" pitchFamily="-1" charset="-128"/>
              </a:rPr>
              <a:t>min </a:t>
            </a:r>
            <a:r>
              <a:rPr lang="en-US" sz="800" dirty="0" smtClean="0">
                <a:ea typeface="ＭＳ Ｐゴシック" pitchFamily="-1" charset="-128"/>
                <a:cs typeface="ＭＳ Ｐゴシック" pitchFamily="-1" charset="-128"/>
              </a:rPr>
              <a:t>(53</a:t>
            </a:r>
            <a:r>
              <a:rPr lang="en-US" sz="800" baseline="0" dirty="0" smtClean="0">
                <a:ea typeface="ＭＳ Ｐゴシック" pitchFamily="-1" charset="-128"/>
                <a:cs typeface="ＭＳ Ｐゴシック" pitchFamily="-1" charset="-128"/>
              </a:rPr>
              <a:t> – 63</a:t>
            </a:r>
            <a:r>
              <a:rPr lang="en-US" sz="800" dirty="0" smtClean="0">
                <a:ea typeface="ＭＳ Ｐゴシック" pitchFamily="-1" charset="-128"/>
                <a:cs typeface="ＭＳ Ｐゴシック" pitchFamily="-1" charset="-128"/>
              </a:rPr>
              <a:t>)</a:t>
            </a:r>
            <a:endParaRPr lang="en-US" sz="800" dirty="0">
              <a:ea typeface="ＭＳ Ｐゴシック" pitchFamily="-1" charset="-128"/>
              <a:cs typeface="ＭＳ Ｐゴシック" pitchFamily="-1" charset="-128"/>
            </a:endParaRPr>
          </a:p>
          <a:p>
            <a:pPr eaLnBrk="1" hangingPunct="1">
              <a:lnSpc>
                <a:spcPct val="80000"/>
              </a:lnSpc>
              <a:spcBef>
                <a:spcPct val="0"/>
              </a:spcBef>
            </a:pPr>
            <a:r>
              <a:rPr lang="en-US" sz="800" u="sng" dirty="0">
                <a:ea typeface="ＭＳ Ｐゴシック" pitchFamily="-1" charset="-128"/>
                <a:cs typeface="ＭＳ Ｐゴシック" pitchFamily="-1" charset="-128"/>
              </a:rPr>
              <a:t>In-Class Notes</a:t>
            </a:r>
          </a:p>
          <a:p>
            <a:pPr eaLnBrk="1" hangingPunct="1">
              <a:lnSpc>
                <a:spcPct val="80000"/>
              </a:lnSpc>
              <a:spcBef>
                <a:spcPct val="0"/>
              </a:spcBef>
              <a:buFontTx/>
              <a:buChar char="•"/>
            </a:pPr>
            <a:r>
              <a:rPr lang="en-US" sz="800" dirty="0">
                <a:ea typeface="ＭＳ Ｐゴシック" pitchFamily="-1" charset="-128"/>
                <a:cs typeface="ＭＳ Ｐゴシック" pitchFamily="-1" charset="-128"/>
              </a:rPr>
              <a:t>Pass out Class Work </a:t>
            </a:r>
            <a:r>
              <a:rPr lang="en-US" sz="800" dirty="0" smtClean="0">
                <a:ea typeface="ＭＳ Ｐゴシック" pitchFamily="-1" charset="-128"/>
                <a:cs typeface="ＭＳ Ｐゴシック" pitchFamily="-1" charset="-128"/>
              </a:rPr>
              <a:t>handout accordingly (there is one regular</a:t>
            </a:r>
            <a:r>
              <a:rPr lang="en-US" sz="800" baseline="0" dirty="0" smtClean="0">
                <a:ea typeface="ＭＳ Ｐゴシック" pitchFamily="-1" charset="-128"/>
                <a:cs typeface="ＭＳ Ｐゴシック" pitchFamily="-1" charset="-128"/>
              </a:rPr>
              <a:t> version and one modified version)</a:t>
            </a:r>
            <a:r>
              <a:rPr lang="en-US" sz="800" dirty="0" smtClean="0">
                <a:ea typeface="ＭＳ Ｐゴシック" pitchFamily="-1" charset="-128"/>
                <a:cs typeface="ＭＳ Ｐゴシック" pitchFamily="-1" charset="-128"/>
              </a:rPr>
              <a:t>.</a:t>
            </a:r>
          </a:p>
          <a:p>
            <a:pPr eaLnBrk="1" hangingPunct="1">
              <a:lnSpc>
                <a:spcPct val="80000"/>
              </a:lnSpc>
              <a:spcBef>
                <a:spcPct val="0"/>
              </a:spcBef>
              <a:buFontTx/>
              <a:buChar char="•"/>
            </a:pPr>
            <a:r>
              <a:rPr lang="en-US" sz="800" dirty="0" smtClean="0">
                <a:ea typeface="ＭＳ Ｐゴシック" pitchFamily="-1" charset="-128"/>
                <a:cs typeface="ＭＳ Ｐゴシック" pitchFamily="-1" charset="-128"/>
              </a:rPr>
              <a:t>Distribute Class Notes to</a:t>
            </a:r>
            <a:r>
              <a:rPr lang="en-US" sz="800" baseline="0" dirty="0" smtClean="0">
                <a:ea typeface="ＭＳ Ｐゴシック" pitchFamily="-1" charset="-128"/>
                <a:cs typeface="ＭＳ Ｐゴシック" pitchFamily="-1" charset="-128"/>
              </a:rPr>
              <a:t> struggling students.</a:t>
            </a:r>
            <a:endParaRPr lang="en-US" sz="800" dirty="0" smtClean="0">
              <a:ea typeface="ＭＳ Ｐゴシック" pitchFamily="-1" charset="-128"/>
              <a:cs typeface="ＭＳ Ｐゴシック" pitchFamily="-1" charset="-128"/>
            </a:endParaRPr>
          </a:p>
          <a:p>
            <a:pPr eaLnBrk="1" hangingPunct="1">
              <a:lnSpc>
                <a:spcPct val="80000"/>
              </a:lnSpc>
              <a:spcBef>
                <a:spcPct val="0"/>
              </a:spcBef>
              <a:buFontTx/>
              <a:buChar char="•"/>
            </a:pPr>
            <a:r>
              <a:rPr lang="en-US" sz="1000" dirty="0">
                <a:ea typeface="ＭＳ Ｐゴシック" pitchFamily="-1" charset="-128"/>
                <a:cs typeface="ＭＳ Ｐゴシック" pitchFamily="-1" charset="-128"/>
              </a:rPr>
              <a:t>Students should complete work independently and then share with a partner to check and see if they have similar answers and/or similar strategies.  The purpose of working independently is to build independence.</a:t>
            </a:r>
          </a:p>
          <a:p>
            <a:pPr eaLnBrk="1" hangingPunct="1">
              <a:lnSpc>
                <a:spcPct val="80000"/>
              </a:lnSpc>
              <a:spcBef>
                <a:spcPct val="0"/>
              </a:spcBef>
              <a:buFontTx/>
              <a:buChar char="•"/>
            </a:pPr>
            <a:endParaRPr lang="en-US" sz="1000" dirty="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p:txBody>
      </p:sp>
      <p:sp>
        <p:nvSpPr>
          <p:cNvPr id="146436" name="Slide Number Placeholder 3"/>
          <p:cNvSpPr>
            <a:spLocks noGrp="1"/>
          </p:cNvSpPr>
          <p:nvPr>
            <p:ph type="sldNum" sz="quarter" idx="5"/>
          </p:nvPr>
        </p:nvSpPr>
        <p:spPr bwMode="auto">
          <a:noFill/>
          <a:ln>
            <a:miter lim="800000"/>
            <a:headEnd/>
            <a:tailEnd/>
          </a:ln>
        </p:spPr>
        <p:txBody>
          <a:bodyPr/>
          <a:lstStyle/>
          <a:p>
            <a:fld id="{EC60ACA8-60D6-C446-81A4-F1622791EE74}" type="slidenum">
              <a:rPr lang="en-US">
                <a:latin typeface="Calibri" pitchFamily="-1" charset="0"/>
                <a:ea typeface="Arial" pitchFamily="-1" charset="0"/>
                <a:cs typeface="Arial" pitchFamily="-1" charset="0"/>
              </a:rPr>
              <a:pPr/>
              <a:t>83</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1073725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sz="1200" dirty="0" smtClean="0">
                <a:ea typeface="ＭＳ Ｐゴシック" pitchFamily="-1" charset="-128"/>
                <a:cs typeface="ＭＳ Ｐゴシック" pitchFamily="-1" charset="-128"/>
              </a:rPr>
              <a:t>10 min (53</a:t>
            </a:r>
            <a:r>
              <a:rPr lang="en-US" sz="1200" baseline="0" dirty="0" smtClean="0">
                <a:ea typeface="ＭＳ Ｐゴシック" pitchFamily="-1" charset="-128"/>
                <a:cs typeface="ＭＳ Ｐゴシック" pitchFamily="-1" charset="-128"/>
              </a:rPr>
              <a:t> – 63</a:t>
            </a:r>
            <a:r>
              <a:rPr lang="en-US" sz="1200" dirty="0" smtClean="0">
                <a:ea typeface="ＭＳ Ｐゴシック" pitchFamily="-1" charset="-128"/>
                <a:cs typeface="ＭＳ Ｐゴシック" pitchFamily="-1" charset="-128"/>
              </a:rPr>
              <a:t>)</a:t>
            </a:r>
          </a:p>
          <a:p>
            <a:pPr algn="l" eaLnBrk="1" hangingPunct="1">
              <a:spcBef>
                <a:spcPct val="0"/>
              </a:spcBef>
            </a:pPr>
            <a:r>
              <a:rPr lang="en-US" u="sng" dirty="0" smtClean="0">
                <a:ea typeface="ＭＳ Ｐゴシック" pitchFamily="-1" charset="-128"/>
                <a:cs typeface="ＭＳ Ｐゴシック" pitchFamily="-1" charset="-128"/>
              </a:rPr>
              <a:t>In</a:t>
            </a:r>
            <a:r>
              <a:rPr lang="en-US" u="sng" dirty="0">
                <a:ea typeface="ＭＳ Ｐゴシック" pitchFamily="-1" charset="-128"/>
                <a:cs typeface="ＭＳ Ｐゴシック" pitchFamily="-1" charset="-128"/>
              </a:rPr>
              <a:t>-Class Notes</a:t>
            </a:r>
          </a:p>
          <a:p>
            <a:pPr eaLnBrk="1" hangingPunct="1">
              <a:lnSpc>
                <a:spcPct val="80000"/>
              </a:lnSpc>
              <a:spcBef>
                <a:spcPct val="0"/>
              </a:spcBef>
              <a:buFontTx/>
              <a:buChar char="•"/>
            </a:pPr>
            <a:r>
              <a:rPr lang="en-US" dirty="0">
                <a:ea typeface="ＭＳ Ｐゴシック" pitchFamily="-1" charset="-128"/>
                <a:cs typeface="ＭＳ Ｐゴシック" pitchFamily="-1" charset="-128"/>
              </a:rPr>
              <a:t>Students should complete work independently and then share with a partner to check and see if they have similar answers and/or similar strategies.  The purpose of working independently is to build independence.</a:t>
            </a:r>
            <a:endParaRPr lang="en-US" u="sng" dirty="0">
              <a:ea typeface="ＭＳ Ｐゴシック" pitchFamily="-1" charset="-128"/>
              <a:cs typeface="ＭＳ Ｐゴシック" pitchFamily="-1" charset="-128"/>
            </a:endParaRPr>
          </a:p>
          <a:p>
            <a:pPr eaLnBrk="1" hangingPunct="1">
              <a:lnSpc>
                <a:spcPct val="80000"/>
              </a:lnSpc>
              <a:spcBef>
                <a:spcPct val="0"/>
              </a:spcBef>
              <a:buFontTx/>
              <a:buChar char="•"/>
            </a:pPr>
            <a:r>
              <a:rPr lang="en-US" dirty="0">
                <a:ea typeface="ＭＳ Ｐゴシック" pitchFamily="-1" charset="-128"/>
                <a:cs typeface="ＭＳ Ｐゴシック" pitchFamily="-1" charset="-128"/>
              </a:rPr>
              <a:t>Teacher should circulate around the room to provide additional support for students who need it and also to assess student work.</a:t>
            </a:r>
          </a:p>
          <a:p>
            <a:pPr eaLnBrk="1" hangingPunct="1">
              <a:spcBef>
                <a:spcPct val="0"/>
              </a:spcBef>
              <a:buFontTx/>
              <a:buChar char="•"/>
            </a:pPr>
            <a:r>
              <a:rPr lang="en-US" dirty="0">
                <a:ea typeface="ＭＳ Ｐゴシック" pitchFamily="-1" charset="-128"/>
                <a:cs typeface="ＭＳ Ｐゴシック" pitchFamily="-1" charset="-128"/>
              </a:rPr>
              <a:t>Scaffolding:</a:t>
            </a:r>
            <a:r>
              <a:rPr lang="en-US" dirty="0" smtClean="0">
                <a:ea typeface="ＭＳ Ｐゴシック" pitchFamily="-1" charset="-128"/>
                <a:cs typeface="ＭＳ Ｐゴシック" pitchFamily="-1" charset="-128"/>
              </a:rPr>
              <a:t> Give students who need extra support the</a:t>
            </a:r>
            <a:r>
              <a:rPr lang="en-US" baseline="0" dirty="0" smtClean="0">
                <a:ea typeface="ＭＳ Ｐゴシック" pitchFamily="-1" charset="-128"/>
                <a:cs typeface="ＭＳ Ｐゴシック" pitchFamily="-1" charset="-128"/>
              </a:rPr>
              <a:t> modified version of Class Work and the Class Notes.</a:t>
            </a:r>
            <a:endParaRPr lang="en-US" dirty="0" smtClean="0">
              <a:ea typeface="ＭＳ Ｐゴシック" pitchFamily="-1" charset="-128"/>
              <a:cs typeface="ＭＳ Ｐゴシック" pitchFamily="-1" charset="-128"/>
            </a:endParaRPr>
          </a:p>
          <a:p>
            <a:pPr eaLnBrk="1" hangingPunct="1">
              <a:spcBef>
                <a:spcPct val="0"/>
              </a:spcBef>
            </a:pPr>
            <a:endParaRPr lang="en-US" dirty="0">
              <a:ea typeface="ＭＳ Ｐゴシック" pitchFamily="-1" charset="-128"/>
              <a:cs typeface="ＭＳ Ｐゴシック" pitchFamily="-1" charset="-128"/>
            </a:endParaRPr>
          </a:p>
          <a:p>
            <a:pPr eaLnBrk="1" hangingPunct="1">
              <a:spcBef>
                <a:spcPct val="0"/>
              </a:spcBef>
            </a:pPr>
            <a:r>
              <a:rPr lang="en-US" u="sng" dirty="0">
                <a:ea typeface="ＭＳ Ｐゴシック" pitchFamily="-1" charset="-128"/>
                <a:cs typeface="ＭＳ Ｐゴシック" pitchFamily="-1" charset="-128"/>
              </a:rPr>
              <a:t>Preparation Notes</a:t>
            </a:r>
          </a:p>
        </p:txBody>
      </p:sp>
      <p:sp>
        <p:nvSpPr>
          <p:cNvPr id="148484" name="Slide Number Placeholder 3"/>
          <p:cNvSpPr>
            <a:spLocks noGrp="1"/>
          </p:cNvSpPr>
          <p:nvPr>
            <p:ph type="sldNum" sz="quarter" idx="5"/>
          </p:nvPr>
        </p:nvSpPr>
        <p:spPr bwMode="auto">
          <a:noFill/>
          <a:ln>
            <a:miter lim="800000"/>
            <a:headEnd/>
            <a:tailEnd/>
          </a:ln>
        </p:spPr>
        <p:txBody>
          <a:bodyPr/>
          <a:lstStyle/>
          <a:p>
            <a:fld id="{427E4B66-A715-8B46-8D7E-0466B813FE52}" type="slidenum">
              <a:rPr lang="en-US">
                <a:latin typeface="Calibri" pitchFamily="-1" charset="0"/>
                <a:ea typeface="Arial" pitchFamily="-1" charset="0"/>
                <a:cs typeface="Arial" pitchFamily="-1" charset="0"/>
              </a:rPr>
              <a:pPr/>
              <a:t>84</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42143073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algn="r" eaLnBrk="1" hangingPunct="1">
              <a:spcBef>
                <a:spcPct val="0"/>
              </a:spcBef>
            </a:pPr>
            <a:r>
              <a:rPr lang="en-US" dirty="0" smtClean="0">
                <a:ea typeface="ＭＳ Ｐゴシック" pitchFamily="-1" charset="-128"/>
                <a:cs typeface="ＭＳ Ｐゴシック" pitchFamily="-1" charset="-128"/>
              </a:rPr>
              <a:t>(7 </a:t>
            </a:r>
            <a:r>
              <a:rPr lang="en-US" dirty="0">
                <a:ea typeface="ＭＳ Ｐゴシック" pitchFamily="-1" charset="-128"/>
                <a:cs typeface="ＭＳ Ｐゴシック" pitchFamily="-1" charset="-128"/>
              </a:rPr>
              <a:t>min)</a:t>
            </a:r>
            <a:r>
              <a:rPr lang="en-US" dirty="0" smtClean="0">
                <a:ea typeface="ＭＳ Ｐゴシック" pitchFamily="-1" charset="-128"/>
                <a:cs typeface="ＭＳ Ｐゴシック" pitchFamily="-1" charset="-128"/>
              </a:rPr>
              <a:t> 63 </a:t>
            </a:r>
            <a:r>
              <a:rPr lang="en-US" dirty="0">
                <a:ea typeface="ＭＳ Ｐゴシック" pitchFamily="-1" charset="-128"/>
                <a:cs typeface="ＭＳ Ｐゴシック" pitchFamily="-1" charset="-128"/>
              </a:rPr>
              <a:t>–</a:t>
            </a:r>
            <a:r>
              <a:rPr lang="en-US" dirty="0" smtClean="0">
                <a:ea typeface="ＭＳ Ｐゴシック" pitchFamily="-1" charset="-128"/>
                <a:cs typeface="ＭＳ Ｐゴシック" pitchFamily="-1" charset="-128"/>
              </a:rPr>
              <a:t> 70 </a:t>
            </a:r>
            <a:endParaRPr lang="en-US" dirty="0">
              <a:ea typeface="ＭＳ Ｐゴシック" pitchFamily="-1" charset="-128"/>
              <a:cs typeface="ＭＳ Ｐゴシック" pitchFamily="-1" charset="-128"/>
            </a:endParaRPr>
          </a:p>
          <a:p>
            <a:pPr eaLnBrk="1" hangingPunct="1">
              <a:spcBef>
                <a:spcPct val="0"/>
              </a:spcBef>
            </a:pPr>
            <a:r>
              <a:rPr lang="en-US" u="sng" dirty="0">
                <a:ea typeface="ＭＳ Ｐゴシック" pitchFamily="-1" charset="-128"/>
                <a:cs typeface="ＭＳ Ｐゴシック" pitchFamily="-1" charset="-128"/>
              </a:rPr>
              <a:t>In-Class Notes</a:t>
            </a:r>
          </a:p>
          <a:p>
            <a:pPr eaLnBrk="1" hangingPunct="1">
              <a:spcBef>
                <a:spcPct val="0"/>
              </a:spcBef>
              <a:buFontTx/>
              <a:buChar char="•"/>
            </a:pPr>
            <a:r>
              <a:rPr lang="en-US" dirty="0">
                <a:ea typeface="ＭＳ Ｐゴシック" pitchFamily="-1" charset="-128"/>
                <a:cs typeface="ＭＳ Ｐゴシック" pitchFamily="-1" charset="-128"/>
              </a:rPr>
              <a:t>The practice summary reviews</a:t>
            </a:r>
            <a:r>
              <a:rPr lang="en-US" dirty="0" smtClean="0">
                <a:ea typeface="ＭＳ Ｐゴシック" pitchFamily="-1" charset="-128"/>
                <a:cs typeface="ＭＳ Ｐゴシック" pitchFamily="-1" charset="-128"/>
              </a:rPr>
              <a:t> the </a:t>
            </a:r>
            <a:r>
              <a:rPr lang="en-US" dirty="0">
                <a:ea typeface="ＭＳ Ｐゴシック" pitchFamily="-1" charset="-128"/>
                <a:cs typeface="ＭＳ Ｐゴシック" pitchFamily="-1" charset="-128"/>
              </a:rPr>
              <a:t>work that students completed independently on their class </a:t>
            </a:r>
            <a:r>
              <a:rPr lang="en-US" dirty="0" smtClean="0">
                <a:ea typeface="ＭＳ Ｐゴシック" pitchFamily="-1" charset="-128"/>
                <a:cs typeface="ＭＳ Ｐゴシック" pitchFamily="-1" charset="-128"/>
              </a:rPr>
              <a:t>work.</a:t>
            </a:r>
          </a:p>
          <a:p>
            <a:pPr eaLnBrk="1" hangingPunct="1">
              <a:spcBef>
                <a:spcPct val="0"/>
              </a:spcBef>
              <a:buFontTx/>
              <a:buChar char="•"/>
            </a:pPr>
            <a:r>
              <a:rPr lang="en-US" dirty="0">
                <a:ea typeface="ＭＳ Ｐゴシック" pitchFamily="-1" charset="-128"/>
                <a:cs typeface="ＭＳ Ｐゴシック" pitchFamily="-1" charset="-128"/>
              </a:rPr>
              <a:t>The summary should begin with students sharing their methods for solving the problems.</a:t>
            </a:r>
          </a:p>
          <a:p>
            <a:pPr eaLnBrk="1" hangingPunct="1">
              <a:spcBef>
                <a:spcPct val="0"/>
              </a:spcBef>
              <a:buFontTx/>
              <a:buChar char="•"/>
            </a:pPr>
            <a:r>
              <a:rPr lang="en-US" dirty="0">
                <a:ea typeface="ＭＳ Ｐゴシック" pitchFamily="-1" charset="-128"/>
                <a:cs typeface="ＭＳ Ｐゴシック" pitchFamily="-1" charset="-128"/>
              </a:rPr>
              <a:t>Display the key questions if possible while students share (using document camera, overhead projector, or another normal routine you have for sharing student work).</a:t>
            </a:r>
          </a:p>
          <a:p>
            <a:pPr eaLnBrk="1" hangingPunct="1">
              <a:spcBef>
                <a:spcPct val="0"/>
              </a:spcBef>
              <a:buFontTx/>
              <a:buChar char="•"/>
            </a:pPr>
            <a:r>
              <a:rPr lang="en-US" dirty="0">
                <a:ea typeface="ＭＳ Ｐゴシック" pitchFamily="-1" charset="-128"/>
                <a:cs typeface="ＭＳ Ｐゴシック" pitchFamily="-1" charset="-128"/>
              </a:rPr>
              <a:t>If a document camera, overhead projector, etc. is not accessible, possible solutions are provided in the upcoming slides.  </a:t>
            </a:r>
          </a:p>
          <a:p>
            <a:pPr eaLnBrk="1" hangingPunct="1">
              <a:spcBef>
                <a:spcPct val="0"/>
              </a:spcBef>
              <a:buFontTx/>
              <a:buChar char="•"/>
            </a:pPr>
            <a:r>
              <a:rPr lang="en-US" dirty="0">
                <a:ea typeface="ＭＳ Ｐゴシック" pitchFamily="-1" charset="-128"/>
                <a:cs typeface="ＭＳ Ｐゴシック" pitchFamily="-1" charset="-128"/>
              </a:rPr>
              <a:t>Not every question is</a:t>
            </a:r>
            <a:r>
              <a:rPr lang="en-US" dirty="0" smtClean="0">
                <a:ea typeface="ＭＳ Ｐゴシック" pitchFamily="-1" charset="-128"/>
                <a:cs typeface="ＭＳ Ｐゴシック" pitchFamily="-1" charset="-128"/>
              </a:rPr>
              <a:t> necessary to review</a:t>
            </a:r>
            <a:r>
              <a:rPr lang="en-US" dirty="0">
                <a:ea typeface="ＭＳ Ｐゴシック" pitchFamily="-1" charset="-128"/>
                <a:cs typeface="ＭＳ Ｐゴシック" pitchFamily="-1" charset="-128"/>
              </a:rPr>
              <a:t>. However, if there is time available, reviewing each question is an option. Reviewing the work provides students with an opportunity to assess their own work.  </a:t>
            </a:r>
          </a:p>
          <a:p>
            <a:pPr eaLnBrk="1" hangingPunct="1">
              <a:lnSpc>
                <a:spcPct val="80000"/>
              </a:lnSpc>
              <a:spcBef>
                <a:spcPct val="0"/>
              </a:spcBef>
              <a:buFontTx/>
              <a:buChar char="•"/>
            </a:pPr>
            <a:r>
              <a:rPr lang="en-US" dirty="0">
                <a:ea typeface="ＭＳ Ｐゴシック" pitchFamily="-1" charset="-128"/>
                <a:cs typeface="ＭＳ Ｐゴシック" pitchFamily="-1" charset="-128"/>
              </a:rPr>
              <a:t>For each question, after students have shared their own answers, click to show desired answers</a:t>
            </a:r>
            <a:r>
              <a:rPr lang="en-US" dirty="0" smtClean="0">
                <a:ea typeface="ＭＳ Ｐゴシック" pitchFamily="-1" charset="-128"/>
                <a:cs typeface="ＭＳ Ｐゴシック" pitchFamily="-1" charset="-128"/>
              </a:rPr>
              <a:t>.</a:t>
            </a:r>
          </a:p>
          <a:p>
            <a:pPr marL="0" marR="0" indent="0" algn="l" defTabSz="914400" rtl="0" eaLnBrk="1" fontAlgn="base" latinLnBrk="0" hangingPunct="1">
              <a:lnSpc>
                <a:spcPct val="80000"/>
              </a:lnSpc>
              <a:spcBef>
                <a:spcPct val="0"/>
              </a:spcBef>
              <a:spcAft>
                <a:spcPct val="0"/>
              </a:spcAft>
              <a:buClrTx/>
              <a:buSzTx/>
              <a:buFontTx/>
              <a:buChar char="•"/>
              <a:tabLst/>
              <a:defRPr/>
            </a:pPr>
            <a:r>
              <a:rPr lang="en-US" sz="1200" kern="1200" dirty="0" smtClean="0">
                <a:solidFill>
                  <a:schemeClr val="tx1"/>
                </a:solidFill>
                <a:latin typeface="+mn-lt"/>
                <a:ea typeface="ＭＳ Ｐゴシック" charset="0"/>
                <a:cs typeface="ＭＳ Ｐゴシック" charset="0"/>
              </a:rPr>
              <a:t>For</a:t>
            </a:r>
            <a:r>
              <a:rPr lang="en-US" sz="1200" kern="1200" baseline="0" dirty="0" smtClean="0">
                <a:solidFill>
                  <a:schemeClr val="tx1"/>
                </a:solidFill>
                <a:latin typeface="+mn-lt"/>
                <a:ea typeface="ＭＳ Ｐゴシック" charset="0"/>
                <a:cs typeface="ＭＳ Ｐゴシック" charset="0"/>
              </a:rPr>
              <a:t> students </a:t>
            </a:r>
            <a:r>
              <a:rPr lang="en-US" sz="1200" kern="1200" dirty="0" smtClean="0">
                <a:solidFill>
                  <a:schemeClr val="tx1"/>
                </a:solidFill>
                <a:latin typeface="+mn-lt"/>
                <a:ea typeface="ＭＳ Ｐゴシック" charset="0"/>
                <a:cs typeface="ＭＳ Ｐゴシック" charset="0"/>
              </a:rPr>
              <a:t>who don’t need an in depth explanation, provide</a:t>
            </a:r>
            <a:r>
              <a:rPr lang="en-US" sz="1200" kern="1200" baseline="0" dirty="0" smtClean="0">
                <a:solidFill>
                  <a:schemeClr val="tx1"/>
                </a:solidFill>
                <a:latin typeface="+mn-lt"/>
                <a:ea typeface="ＭＳ Ｐゴシック" charset="0"/>
                <a:cs typeface="ＭＳ Ｐゴシック" charset="0"/>
              </a:rPr>
              <a:t> them with an answer key to quickly check their work and then m</a:t>
            </a:r>
            <a:r>
              <a:rPr lang="en-US" sz="1200" kern="1200" dirty="0" smtClean="0">
                <a:solidFill>
                  <a:schemeClr val="tx1"/>
                </a:solidFill>
                <a:latin typeface="+mn-lt"/>
                <a:ea typeface="ＭＳ Ｐゴシック" charset="0"/>
                <a:cs typeface="ＭＳ Ｐゴシック" charset="0"/>
              </a:rPr>
              <a:t>ove them onto the extension</a:t>
            </a:r>
            <a:r>
              <a:rPr lang="en-US" sz="1200" kern="1200" baseline="0" dirty="0" smtClean="0">
                <a:solidFill>
                  <a:schemeClr val="tx1"/>
                </a:solidFill>
                <a:latin typeface="+mn-lt"/>
                <a:ea typeface="ＭＳ Ｐゴシック" charset="0"/>
                <a:cs typeface="ＭＳ Ｐゴシック" charset="0"/>
              </a:rPr>
              <a:t> (provide them with the challenge worksheet).</a:t>
            </a:r>
            <a:endParaRPr lang="en-US" dirty="0" smtClean="0">
              <a:ea typeface="ＭＳ Ｐゴシック" pitchFamily="-1" charset="-128"/>
              <a:cs typeface="ＭＳ Ｐゴシック" pitchFamily="-1" charset="-128"/>
            </a:endParaRPr>
          </a:p>
          <a:p>
            <a:pPr eaLnBrk="1" hangingPunct="1">
              <a:spcBef>
                <a:spcPct val="0"/>
              </a:spcBef>
            </a:pPr>
            <a:endParaRPr lang="en-US" dirty="0">
              <a:ea typeface="ＭＳ Ｐゴシック" pitchFamily="-1" charset="-128"/>
              <a:cs typeface="ＭＳ Ｐゴシック" pitchFamily="-1" charset="-128"/>
            </a:endParaRPr>
          </a:p>
          <a:p>
            <a:pPr eaLnBrk="1" hangingPunct="1">
              <a:spcBef>
                <a:spcPct val="0"/>
              </a:spcBef>
            </a:pPr>
            <a:r>
              <a:rPr lang="en-US" u="sng" dirty="0">
                <a:ea typeface="ＭＳ Ｐゴシック" pitchFamily="-1" charset="-128"/>
                <a:cs typeface="ＭＳ Ｐゴシック" pitchFamily="-1" charset="-128"/>
              </a:rPr>
              <a:t>Preparation Notes</a:t>
            </a:r>
          </a:p>
          <a:p>
            <a:pPr eaLnBrk="1" hangingPunct="1">
              <a:spcBef>
                <a:spcPct val="0"/>
              </a:spcBef>
            </a:pPr>
            <a:r>
              <a:rPr lang="en-US" dirty="0">
                <a:ea typeface="ＭＳ Ｐゴシック" pitchFamily="-1" charset="-128"/>
                <a:cs typeface="ＭＳ Ｐゴシック" pitchFamily="-1" charset="-128"/>
              </a:rPr>
              <a:t>It is possible to conduct the summary without a student share-out. However, the thinking behind having students share their methods is that it builds in incentive for students to work for interesting solutions and ideas during the</a:t>
            </a:r>
            <a:r>
              <a:rPr lang="en-US" dirty="0" smtClean="0">
                <a:ea typeface="ＭＳ Ｐゴシック" pitchFamily="-1" charset="-128"/>
                <a:cs typeface="ＭＳ Ｐゴシック" pitchFamily="-1" charset="-128"/>
              </a:rPr>
              <a:t> Practice time </a:t>
            </a:r>
            <a:r>
              <a:rPr lang="en-US" dirty="0">
                <a:ea typeface="ＭＳ Ｐゴシック" pitchFamily="-1" charset="-128"/>
                <a:cs typeface="ＭＳ Ｐゴシック" pitchFamily="-1" charset="-128"/>
              </a:rPr>
              <a:t>(today and in the future), it provides students a chance to take pride in their work and to practice presentation skills, and it helps with student engagement to have students listen to other students instead of the teacher’s voice when possible.</a:t>
            </a:r>
          </a:p>
        </p:txBody>
      </p:sp>
      <p:sp>
        <p:nvSpPr>
          <p:cNvPr id="150532" name="Slide Number Placeholder 3"/>
          <p:cNvSpPr>
            <a:spLocks noGrp="1"/>
          </p:cNvSpPr>
          <p:nvPr>
            <p:ph type="sldNum" sz="quarter" idx="5"/>
          </p:nvPr>
        </p:nvSpPr>
        <p:spPr bwMode="auto">
          <a:noFill/>
          <a:ln>
            <a:miter lim="800000"/>
            <a:headEnd/>
            <a:tailEnd/>
          </a:ln>
        </p:spPr>
        <p:txBody>
          <a:bodyPr/>
          <a:lstStyle/>
          <a:p>
            <a:fld id="{EAA7FD1E-06BE-6643-8CAA-72578AF7414B}" type="slidenum">
              <a:rPr lang="en-US">
                <a:latin typeface="Calibri" pitchFamily="-1" charset="0"/>
                <a:ea typeface="Arial" pitchFamily="-1" charset="0"/>
                <a:cs typeface="Arial" pitchFamily="-1" charset="0"/>
              </a:rPr>
              <a:pPr/>
              <a:t>85</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33618139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a:ea typeface="ＭＳ Ｐゴシック" pitchFamily="-1" charset="-128"/>
                <a:cs typeface="ＭＳ Ｐゴシック" pitchFamily="-1" charset="-128"/>
              </a:rPr>
              <a:t>(1 min)</a:t>
            </a:r>
            <a:r>
              <a:rPr lang="en-US" sz="800" dirty="0" smtClean="0">
                <a:ea typeface="ＭＳ Ｐゴシック" pitchFamily="-1" charset="-128"/>
                <a:cs typeface="ＭＳ Ｐゴシック" pitchFamily="-1" charset="-128"/>
              </a:rPr>
              <a:t> 63 </a:t>
            </a:r>
            <a:r>
              <a:rPr lang="en-US" sz="800" dirty="0">
                <a:ea typeface="ＭＳ Ｐゴシック" pitchFamily="-1" charset="-128"/>
                <a:cs typeface="ＭＳ Ｐゴシック" pitchFamily="-1" charset="-128"/>
              </a:rPr>
              <a:t>–</a:t>
            </a:r>
            <a:r>
              <a:rPr lang="en-US" sz="800" dirty="0" smtClean="0">
                <a:ea typeface="ＭＳ Ｐゴシック" pitchFamily="-1" charset="-128"/>
                <a:cs typeface="ＭＳ Ｐゴシック" pitchFamily="-1" charset="-128"/>
              </a:rPr>
              <a:t> 64</a:t>
            </a:r>
          </a:p>
          <a:p>
            <a:pPr eaLnBrk="1" hangingPunct="1">
              <a:lnSpc>
                <a:spcPct val="80000"/>
              </a:lnSpc>
              <a:spcBef>
                <a:spcPct val="0"/>
              </a:spcBef>
            </a:pPr>
            <a:r>
              <a:rPr lang="en-US" sz="800" u="sng" dirty="0">
                <a:ea typeface="ＭＳ Ｐゴシック" pitchFamily="-1" charset="-128"/>
                <a:cs typeface="ＭＳ Ｐゴシック" pitchFamily="-1" charset="-128"/>
              </a:rPr>
              <a:t>In-Class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#1a</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  </a:t>
            </a:r>
          </a:p>
          <a:p>
            <a:pPr eaLnBrk="1" hangingPunct="1">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86</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91022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smtClean="0">
                <a:ea typeface="ＭＳ Ｐゴシック" pitchFamily="-1" charset="-128"/>
                <a:cs typeface="ＭＳ Ｐゴシック" pitchFamily="-1" charset="-128"/>
              </a:rPr>
              <a:t>(1 min) 63 – 64</a:t>
            </a:r>
          </a:p>
          <a:p>
            <a:pPr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#1a</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 </a:t>
            </a:r>
            <a:endParaRPr lang="en-US" sz="800" dirty="0" smtClean="0">
              <a:ea typeface="ＭＳ Ｐゴシック" pitchFamily="-1" charset="-128"/>
              <a:cs typeface="ＭＳ Ｐゴシック" pitchFamily="-1" charset="-128"/>
            </a:endParaRPr>
          </a:p>
          <a:p>
            <a:pPr eaLnBrk="1" hangingPunct="1">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87</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83840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smtClean="0">
                <a:ea typeface="ＭＳ Ｐゴシック" pitchFamily="-1" charset="-128"/>
                <a:cs typeface="ＭＳ Ｐゴシック" pitchFamily="-1" charset="-128"/>
              </a:rPr>
              <a:t>(1 min) 64 – 65</a:t>
            </a:r>
          </a:p>
          <a:p>
            <a:pPr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#1b</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  </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Point out the important features of the histogram (title, labels, no</a:t>
            </a:r>
            <a:r>
              <a:rPr lang="en-US" sz="800" baseline="0" dirty="0" smtClean="0">
                <a:ea typeface="ＭＳ Ｐゴシック" pitchFamily="-84" charset="-128"/>
                <a:cs typeface="ＭＳ Ｐゴシック" pitchFamily="-84" charset="-128"/>
              </a:rPr>
              <a:t> spaces between bars, equal spaces on the </a:t>
            </a:r>
            <a:r>
              <a:rPr lang="en-US" sz="800" baseline="0" dirty="0" err="1" smtClean="0">
                <a:ea typeface="ＭＳ Ｐゴシック" pitchFamily="-84" charset="-128"/>
                <a:cs typeface="ＭＳ Ｐゴシック" pitchFamily="-84" charset="-128"/>
              </a:rPr>
              <a:t>x</a:t>
            </a:r>
            <a:r>
              <a:rPr lang="en-US" sz="800" baseline="0" dirty="0" smtClean="0">
                <a:ea typeface="ＭＳ Ｐゴシック" pitchFamily="-84" charset="-128"/>
                <a:cs typeface="ＭＳ Ｐゴシック" pitchFamily="-84" charset="-128"/>
              </a:rPr>
              <a:t>- and y-axis, etc.)</a:t>
            </a:r>
            <a:endParaRPr lang="en-US" sz="800" dirty="0" smtClean="0">
              <a:ea typeface="ＭＳ Ｐゴシック" pitchFamily="-84" charset="-128"/>
              <a:cs typeface="ＭＳ Ｐゴシック" pitchFamily="-84" charset="-128"/>
            </a:endParaRPr>
          </a:p>
          <a:p>
            <a:pPr eaLnBrk="1" hangingPunct="1">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88</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855412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smtClean="0">
                <a:ea typeface="ＭＳ Ｐゴシック" pitchFamily="-1" charset="-128"/>
                <a:cs typeface="ＭＳ Ｐゴシック" pitchFamily="-1" charset="-128"/>
              </a:rPr>
              <a:t>(1 min) 64 – 65</a:t>
            </a:r>
          </a:p>
          <a:p>
            <a:pPr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#1b</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  </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Point out the important features of the histogram (title, labels, no</a:t>
            </a:r>
            <a:r>
              <a:rPr lang="en-US" sz="800" baseline="0" dirty="0" smtClean="0">
                <a:ea typeface="ＭＳ Ｐゴシック" pitchFamily="-84" charset="-128"/>
                <a:cs typeface="ＭＳ Ｐゴシック" pitchFamily="-84" charset="-128"/>
              </a:rPr>
              <a:t> spaces between bars, equal spaces on the </a:t>
            </a:r>
            <a:r>
              <a:rPr lang="en-US" sz="800" baseline="0" dirty="0" err="1" smtClean="0">
                <a:ea typeface="ＭＳ Ｐゴシック" pitchFamily="-84" charset="-128"/>
                <a:cs typeface="ＭＳ Ｐゴシック" pitchFamily="-84" charset="-128"/>
              </a:rPr>
              <a:t>x</a:t>
            </a:r>
            <a:r>
              <a:rPr lang="en-US" sz="800" baseline="0" dirty="0" smtClean="0">
                <a:ea typeface="ＭＳ Ｐゴシック" pitchFamily="-84" charset="-128"/>
                <a:cs typeface="ＭＳ Ｐゴシック" pitchFamily="-84" charset="-128"/>
              </a:rPr>
              <a:t>- and y-axis, etc.)</a:t>
            </a:r>
            <a:endParaRPr lang="en-US" sz="800" dirty="0" smtClean="0">
              <a:ea typeface="ＭＳ Ｐゴシック" pitchFamily="-84" charset="-128"/>
              <a:cs typeface="ＭＳ Ｐゴシック" pitchFamily="-84" charset="-128"/>
            </a:endParaRPr>
          </a:p>
          <a:p>
            <a:pPr eaLnBrk="1" hangingPunct="1">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89</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301254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lnSpc>
                <a:spcPct val="80000"/>
              </a:lnSpc>
              <a:spcBef>
                <a:spcPct val="0"/>
              </a:spcBef>
            </a:pPr>
            <a:r>
              <a:rPr lang="en-US" sz="900" dirty="0" smtClean="0">
                <a:ea typeface="ＭＳ Ｐゴシック" pitchFamily="-84" charset="-128"/>
                <a:cs typeface="ＭＳ Ｐゴシック" pitchFamily="-84" charset="-128"/>
              </a:rPr>
              <a:t>(5 min) 0 – 5</a:t>
            </a:r>
            <a:endParaRPr lang="en-US" sz="9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900" u="sng" dirty="0" smtClean="0">
                <a:ea typeface="+mn-ea"/>
                <a:cs typeface="+mn-cs"/>
              </a:rPr>
              <a:t>In-Class Notes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900" dirty="0" smtClean="0">
                <a:ea typeface="ＭＳ Ｐゴシック" pitchFamily="-84" charset="-128"/>
                <a:cs typeface="ＭＳ Ｐゴシック" pitchFamily="-84" charset="-128"/>
              </a:rPr>
              <a:t>Review answer as a class before clicking to show line plot.  </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900" dirty="0" smtClean="0">
                <a:ea typeface="ＭＳ Ｐゴシック" pitchFamily="-84" charset="-128"/>
                <a:cs typeface="ＭＳ Ｐゴシック" pitchFamily="-84" charset="-128"/>
              </a:rPr>
              <a:t>Ask students</a:t>
            </a:r>
            <a:r>
              <a:rPr lang="en-US" sz="900" baseline="0" dirty="0" smtClean="0">
                <a:ea typeface="ＭＳ Ｐゴシック" pitchFamily="-84" charset="-128"/>
                <a:cs typeface="ＭＳ Ｐゴシック" pitchFamily="-84" charset="-128"/>
              </a:rPr>
              <a:t> if there might have been other appropriate ways to display this information (students should suggest a box plot and might suggest a bar graph).</a:t>
            </a:r>
            <a:endParaRPr lang="en-US" sz="900" dirty="0" smtClean="0">
              <a:ea typeface="ＭＳ Ｐゴシック" pitchFamily="-84" charset="-128"/>
              <a:cs typeface="ＭＳ Ｐゴシック" pitchFamily="-84" charset="-128"/>
            </a:endParaRPr>
          </a:p>
          <a:p>
            <a:pPr eaLnBrk="1" hangingPunct="1">
              <a:spcBef>
                <a:spcPct val="0"/>
              </a:spcBef>
              <a:buFontTx/>
              <a:buChar char="•"/>
              <a:defRPr/>
            </a:pPr>
            <a:r>
              <a:rPr lang="en-US" sz="900" dirty="0" smtClean="0">
                <a:ea typeface="+mn-ea"/>
                <a:cs typeface="+mn-cs"/>
              </a:rPr>
              <a:t>Point out important</a:t>
            </a:r>
            <a:r>
              <a:rPr lang="en-US" sz="900" baseline="0" dirty="0" smtClean="0">
                <a:ea typeface="+mn-ea"/>
                <a:cs typeface="+mn-cs"/>
              </a:rPr>
              <a:t> components of the line plot as review: title, labels, key, appropriate numbering (15 is included even though there is no data point on 15), etc.</a:t>
            </a:r>
          </a:p>
          <a:p>
            <a:pPr eaLnBrk="1" hangingPunct="1">
              <a:spcBef>
                <a:spcPct val="0"/>
              </a:spcBef>
              <a:buFontTx/>
              <a:buChar char="•"/>
              <a:defRPr/>
            </a:pPr>
            <a:r>
              <a:rPr lang="en-US" sz="900" baseline="0" dirty="0" smtClean="0">
                <a:ea typeface="+mn-ea"/>
                <a:cs typeface="+mn-cs"/>
              </a:rPr>
              <a:t>Optional review as necessary: Ask students questions that require them to interpret the line plot.  </a:t>
            </a:r>
          </a:p>
          <a:p>
            <a:pPr eaLnBrk="1" hangingPunct="1">
              <a:spcBef>
                <a:spcPct val="0"/>
              </a:spcBef>
              <a:buFontTx/>
              <a:buNone/>
              <a:defRPr/>
            </a:pPr>
            <a:r>
              <a:rPr lang="en-US" sz="900" baseline="0" dirty="0" smtClean="0">
                <a:ea typeface="+mn-ea"/>
                <a:cs typeface="+mn-cs"/>
              </a:rPr>
              <a:t> Examples:</a:t>
            </a:r>
          </a:p>
          <a:p>
            <a:pPr lvl="1" eaLnBrk="1" hangingPunct="1">
              <a:spcBef>
                <a:spcPct val="0"/>
              </a:spcBef>
              <a:buFontTx/>
              <a:buChar char="•"/>
              <a:defRPr/>
            </a:pPr>
            <a:r>
              <a:rPr lang="en-US" sz="900" baseline="0" dirty="0" smtClean="0">
                <a:ea typeface="+mn-ea"/>
                <a:cs typeface="+mn-cs"/>
              </a:rPr>
              <a:t>How do you know 15 puppies were weighed just by looking at the line plot?</a:t>
            </a:r>
          </a:p>
          <a:p>
            <a:pPr lvl="1" eaLnBrk="1" hangingPunct="1">
              <a:spcBef>
                <a:spcPct val="0"/>
              </a:spcBef>
              <a:buFontTx/>
              <a:buChar char="•"/>
              <a:defRPr/>
            </a:pPr>
            <a:r>
              <a:rPr lang="en-US" sz="900" baseline="0" dirty="0" smtClean="0">
                <a:ea typeface="+mn-ea"/>
                <a:cs typeface="+mn-cs"/>
              </a:rPr>
              <a:t>How many puppies weighted more than 18 ounces?</a:t>
            </a:r>
          </a:p>
          <a:p>
            <a:pPr lvl="1" eaLnBrk="1" hangingPunct="1">
              <a:spcBef>
                <a:spcPct val="0"/>
              </a:spcBef>
              <a:buFontTx/>
              <a:buChar char="•"/>
              <a:defRPr/>
            </a:pPr>
            <a:r>
              <a:rPr lang="en-US" sz="900" baseline="0" dirty="0" smtClean="0">
                <a:ea typeface="+mn-ea"/>
                <a:cs typeface="+mn-cs"/>
              </a:rPr>
              <a:t>How many puppies weighed 14 ounces or less?</a:t>
            </a:r>
            <a:endParaRPr lang="en-US" sz="900" dirty="0" smtClean="0">
              <a:ea typeface="+mn-ea"/>
              <a:cs typeface="+mn-cs"/>
            </a:endParaRPr>
          </a:p>
          <a:p>
            <a:pPr eaLnBrk="1" hangingPunct="1">
              <a:spcBef>
                <a:spcPct val="0"/>
              </a:spcBef>
              <a:buFontTx/>
              <a:buChar char="•"/>
              <a:defRPr/>
            </a:pPr>
            <a:endParaRPr lang="en-US" sz="900" dirty="0" smtClean="0">
              <a:ea typeface="+mn-ea"/>
              <a:cs typeface="+mn-cs"/>
            </a:endParaRPr>
          </a:p>
          <a:p>
            <a:pPr marL="171450" indent="-171450" eaLnBrk="1" hangingPunct="1">
              <a:spcBef>
                <a:spcPct val="0"/>
              </a:spcBef>
              <a:buFont typeface="Arial" pitchFamily="34" charset="0"/>
              <a:buChar char="•"/>
              <a:defRPr/>
            </a:pPr>
            <a:endParaRPr lang="en-US" sz="900" u="sng"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9</a:t>
            </a:fld>
            <a:endParaRPr lang="en-US" smtClean="0"/>
          </a:p>
        </p:txBody>
      </p:sp>
    </p:spTree>
    <p:extLst>
      <p:ext uri="{BB962C8B-B14F-4D97-AF65-F5344CB8AC3E}">
        <p14:creationId xmlns:p14="http://schemas.microsoft.com/office/powerpoint/2010/main" val="11412913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smtClean="0">
                <a:ea typeface="ＭＳ Ｐゴシック" pitchFamily="-1" charset="-128"/>
                <a:cs typeface="ＭＳ Ｐゴシック" pitchFamily="-1" charset="-128"/>
              </a:rPr>
              <a:t>(1 min) 65 – 66</a:t>
            </a:r>
          </a:p>
          <a:p>
            <a:pPr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#1c</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answers.  </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Inform students that the answers provided are just some (of</a:t>
            </a:r>
            <a:r>
              <a:rPr lang="en-US" sz="800" baseline="0" dirty="0" smtClean="0">
                <a:ea typeface="ＭＳ Ｐゴシック" pitchFamily="-84" charset="-128"/>
                <a:cs typeface="ＭＳ Ｐゴシック" pitchFamily="-84" charset="-128"/>
              </a:rPr>
              <a:t> many) possible answers.  </a:t>
            </a:r>
          </a:p>
          <a:p>
            <a:pPr eaLnBrk="1" hangingPunct="1">
              <a:lnSpc>
                <a:spcPct val="80000"/>
              </a:lnSpc>
              <a:spcBef>
                <a:spcPct val="0"/>
              </a:spcBef>
              <a:buFontTx/>
              <a:buChar char="•"/>
            </a:pPr>
            <a:r>
              <a:rPr lang="en-US" sz="800" baseline="0" dirty="0" smtClean="0">
                <a:ea typeface="ＭＳ Ｐゴシック" pitchFamily="-84" charset="-128"/>
                <a:cs typeface="ＭＳ Ｐゴシック" pitchFamily="-84" charset="-128"/>
              </a:rPr>
              <a:t>Ask students whose answers are not included to share their observations.</a:t>
            </a:r>
          </a:p>
          <a:p>
            <a:pPr eaLnBrk="1" hangingPunct="1">
              <a:lnSpc>
                <a:spcPct val="80000"/>
              </a:lnSpc>
              <a:spcBef>
                <a:spcPct val="0"/>
              </a:spcBef>
              <a:buFontTx/>
              <a:buChar char="•"/>
            </a:pPr>
            <a:r>
              <a:rPr lang="en-US" sz="800" kern="1200" dirty="0" smtClean="0">
                <a:solidFill>
                  <a:schemeClr val="tx1"/>
                </a:solidFill>
                <a:latin typeface="+mn-lt"/>
                <a:ea typeface="ＭＳ Ｐゴシック" charset="0"/>
                <a:cs typeface="ＭＳ Ｐゴシック" charset="0"/>
              </a:rPr>
              <a:t>Ask additional questions based on context.  For example, If</a:t>
            </a:r>
            <a:r>
              <a:rPr lang="en-US" sz="800" kern="1200" baseline="0" dirty="0" smtClean="0">
                <a:solidFill>
                  <a:schemeClr val="tx1"/>
                </a:solidFill>
                <a:latin typeface="+mn-lt"/>
                <a:ea typeface="ＭＳ Ｐゴシック" charset="0"/>
                <a:cs typeface="ＭＳ Ｐゴシック" charset="0"/>
              </a:rPr>
              <a:t> </a:t>
            </a:r>
            <a:r>
              <a:rPr lang="en-US" sz="1200" kern="1200" baseline="0" dirty="0" smtClean="0">
                <a:solidFill>
                  <a:schemeClr val="tx1"/>
                </a:solidFill>
                <a:latin typeface="+mn-lt"/>
                <a:ea typeface="ＭＳ Ｐゴシック" charset="0"/>
                <a:cs typeface="ＭＳ Ｐゴシック" charset="0"/>
              </a:rPr>
              <a:t>y</a:t>
            </a:r>
            <a:r>
              <a:rPr lang="en-US" sz="1200" kern="1200" dirty="0" smtClean="0">
                <a:solidFill>
                  <a:schemeClr val="tx1"/>
                </a:solidFill>
                <a:latin typeface="+mn-lt"/>
                <a:ea typeface="ＭＳ Ｐゴシック" charset="0"/>
                <a:cs typeface="ＭＳ Ｐゴシック" charset="0"/>
              </a:rPr>
              <a:t>ou pick a random tea out of a box, what are the odds it will be high in caffeine?</a:t>
            </a:r>
            <a:r>
              <a:rPr lang="en-US" sz="800" dirty="0" smtClean="0"/>
              <a:t> </a:t>
            </a:r>
            <a:endParaRPr lang="en-US" sz="800" dirty="0" smtClean="0">
              <a:ea typeface="ＭＳ Ｐゴシック" pitchFamily="-84" charset="-128"/>
              <a:cs typeface="ＭＳ Ｐゴシック" pitchFamily="-84" charset="-128"/>
            </a:endParaRPr>
          </a:p>
          <a:p>
            <a:pPr eaLnBrk="1" hangingPunct="1">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90</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34822516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smtClean="0">
                <a:ea typeface="ＭＳ Ｐゴシック" pitchFamily="-1" charset="-128"/>
                <a:cs typeface="ＭＳ Ｐゴシック" pitchFamily="-1" charset="-128"/>
              </a:rPr>
              <a:t>(1 min) 65 – 66</a:t>
            </a:r>
          </a:p>
          <a:p>
            <a:pPr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#1c</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answers.  </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Inform students that the answers provided are just some (of</a:t>
            </a:r>
            <a:r>
              <a:rPr lang="en-US" sz="800" baseline="0" dirty="0" smtClean="0">
                <a:ea typeface="ＭＳ Ｐゴシック" pitchFamily="-84" charset="-128"/>
                <a:cs typeface="ＭＳ Ｐゴシック" pitchFamily="-84" charset="-128"/>
              </a:rPr>
              <a:t> many) possible answers.  </a:t>
            </a:r>
          </a:p>
          <a:p>
            <a:pPr eaLnBrk="1" hangingPunct="1">
              <a:lnSpc>
                <a:spcPct val="80000"/>
              </a:lnSpc>
              <a:spcBef>
                <a:spcPct val="0"/>
              </a:spcBef>
              <a:buFontTx/>
              <a:buChar char="•"/>
            </a:pPr>
            <a:r>
              <a:rPr lang="en-US" sz="800" baseline="0" dirty="0" smtClean="0">
                <a:ea typeface="ＭＳ Ｐゴシック" pitchFamily="-84" charset="-128"/>
                <a:cs typeface="ＭＳ Ｐゴシック" pitchFamily="-84" charset="-128"/>
              </a:rPr>
              <a:t>Ask students whose answers are not included to share their observations.</a:t>
            </a:r>
          </a:p>
          <a:p>
            <a:pPr marL="0" marR="0" indent="0" algn="l" defTabSz="914400" rtl="0" eaLnBrk="1" fontAlgn="base" latinLnBrk="0" hangingPunct="1">
              <a:lnSpc>
                <a:spcPct val="80000"/>
              </a:lnSpc>
              <a:spcBef>
                <a:spcPct val="0"/>
              </a:spcBef>
              <a:spcAft>
                <a:spcPct val="0"/>
              </a:spcAft>
              <a:buClrTx/>
              <a:buSzTx/>
              <a:buFontTx/>
              <a:buChar char="•"/>
              <a:tabLst/>
              <a:defRPr/>
            </a:pPr>
            <a:r>
              <a:rPr lang="en-US" sz="300" kern="1200" dirty="0" smtClean="0">
                <a:solidFill>
                  <a:schemeClr val="tx1"/>
                </a:solidFill>
                <a:latin typeface="+mn-lt"/>
                <a:ea typeface="ＭＳ Ｐゴシック" charset="0"/>
                <a:cs typeface="ＭＳ Ｐゴシック" charset="0"/>
              </a:rPr>
              <a:t>Ask additional questions based on context.  For example, If</a:t>
            </a:r>
            <a:r>
              <a:rPr lang="en-US" sz="300" kern="1200" baseline="0" dirty="0" smtClean="0">
                <a:solidFill>
                  <a:schemeClr val="tx1"/>
                </a:solidFill>
                <a:latin typeface="+mn-lt"/>
                <a:ea typeface="ＭＳ Ｐゴシック" charset="0"/>
                <a:cs typeface="ＭＳ Ｐゴシック" charset="0"/>
              </a:rPr>
              <a:t> </a:t>
            </a:r>
            <a:r>
              <a:rPr lang="en-US" sz="800" kern="1200" baseline="0" dirty="0" smtClean="0">
                <a:solidFill>
                  <a:schemeClr val="tx1"/>
                </a:solidFill>
                <a:latin typeface="+mn-lt"/>
                <a:ea typeface="ＭＳ Ｐゴシック" charset="0"/>
                <a:cs typeface="ＭＳ Ｐゴシック" charset="0"/>
              </a:rPr>
              <a:t>y</a:t>
            </a:r>
            <a:r>
              <a:rPr lang="en-US" sz="800" kern="1200" dirty="0" smtClean="0">
                <a:solidFill>
                  <a:schemeClr val="tx1"/>
                </a:solidFill>
                <a:latin typeface="+mn-lt"/>
                <a:ea typeface="ＭＳ Ｐゴシック" charset="0"/>
                <a:cs typeface="ＭＳ Ｐゴシック" charset="0"/>
              </a:rPr>
              <a:t>ou pick a random tea out of a box, what are the odds it will be high in caffeine?</a:t>
            </a:r>
            <a:r>
              <a:rPr lang="en-US" sz="300" dirty="0" smtClean="0"/>
              <a:t> </a:t>
            </a:r>
            <a:endParaRPr lang="en-US" sz="800" dirty="0" smtClean="0">
              <a:ea typeface="ＭＳ Ｐゴシック" pitchFamily="-84" charset="-128"/>
              <a:cs typeface="ＭＳ Ｐゴシック" pitchFamily="-84" charset="-128"/>
            </a:endParaRPr>
          </a:p>
          <a:p>
            <a:pPr eaLnBrk="1" hangingPunct="1">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91</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32678788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smtClean="0">
                <a:ea typeface="ＭＳ Ｐゴシック" pitchFamily="-1" charset="-128"/>
                <a:cs typeface="ＭＳ Ｐゴシック" pitchFamily="-1" charset="-128"/>
              </a:rPr>
              <a:t>(1 min) 66 – 67</a:t>
            </a:r>
          </a:p>
          <a:p>
            <a:pPr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#2</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eaLnBrk="1" hangingPunct="1">
              <a:spcBef>
                <a:spcPct val="0"/>
              </a:spcBef>
              <a:buFontTx/>
              <a:buChar char="•"/>
            </a:pPr>
            <a:r>
              <a:rPr lang="en-US" sz="800" dirty="0" smtClean="0">
                <a:ea typeface="ＭＳ Ｐゴシック" pitchFamily="-84" charset="-128"/>
                <a:cs typeface="ＭＳ Ｐゴシック" pitchFamily="-84" charset="-128"/>
              </a:rPr>
              <a:t>Ask students</a:t>
            </a:r>
            <a:r>
              <a:rPr lang="en-US" sz="800" baseline="0" dirty="0" smtClean="0">
                <a:ea typeface="ＭＳ Ｐゴシック" pitchFamily="-84" charset="-128"/>
                <a:cs typeface="ＭＳ Ｐゴシック" pitchFamily="-84" charset="-128"/>
              </a:rPr>
              <a:t> to explain why they ruled out  Answers A, B, and C.</a:t>
            </a:r>
            <a:endParaRPr lang="en-US" sz="8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  </a:t>
            </a:r>
          </a:p>
          <a:p>
            <a:pPr eaLnBrk="1" hangingPunct="1">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92</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25253987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smtClean="0">
                <a:ea typeface="ＭＳ Ｐゴシック" pitchFamily="-1" charset="-128"/>
                <a:cs typeface="ＭＳ Ｐゴシック" pitchFamily="-1" charset="-128"/>
              </a:rPr>
              <a:t>(1 min) 66 – 67</a:t>
            </a:r>
          </a:p>
          <a:p>
            <a:pPr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#2</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eaLnBrk="1" hangingPunct="1">
              <a:spcBef>
                <a:spcPct val="0"/>
              </a:spcBef>
              <a:buFontTx/>
              <a:buChar char="•"/>
            </a:pPr>
            <a:r>
              <a:rPr lang="en-US" sz="800" dirty="0" smtClean="0">
                <a:ea typeface="ＭＳ Ｐゴシック" pitchFamily="-84" charset="-128"/>
                <a:cs typeface="ＭＳ Ｐゴシック" pitchFamily="-84" charset="-128"/>
              </a:rPr>
              <a:t>Ask students</a:t>
            </a:r>
            <a:r>
              <a:rPr lang="en-US" sz="800" baseline="0" dirty="0" smtClean="0">
                <a:ea typeface="ＭＳ Ｐゴシック" pitchFamily="-84" charset="-128"/>
                <a:cs typeface="ＭＳ Ｐゴシック" pitchFamily="-84" charset="-128"/>
              </a:rPr>
              <a:t> to explain why they ruled out  Answers A, B, and C.</a:t>
            </a:r>
            <a:endParaRPr lang="en-US" sz="8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  </a:t>
            </a:r>
          </a:p>
          <a:p>
            <a:pPr eaLnBrk="1" hangingPunct="1">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93</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32717765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smtClean="0">
                <a:ea typeface="ＭＳ Ｐゴシック" pitchFamily="-1" charset="-128"/>
                <a:cs typeface="ＭＳ Ｐゴシック" pitchFamily="-1" charset="-128"/>
              </a:rPr>
              <a:t>(1 min) 67 – 68</a:t>
            </a:r>
          </a:p>
          <a:p>
            <a:pPr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#3</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eaLnBrk="1" hangingPunct="1">
              <a:spcBef>
                <a:spcPct val="0"/>
              </a:spcBef>
              <a:buFontTx/>
              <a:buChar char="•"/>
            </a:pPr>
            <a:r>
              <a:rPr lang="en-US" sz="1200" strike="noStrike" kern="1200" dirty="0" smtClean="0">
                <a:solidFill>
                  <a:schemeClr val="tx1"/>
                </a:solidFill>
                <a:latin typeface="+mn-lt"/>
                <a:ea typeface="ＭＳ Ｐゴシック" charset="0"/>
                <a:cs typeface="ＭＳ Ｐゴシック" charset="0"/>
              </a:rPr>
              <a:t>The x-axis is not in the form of “intervals.”</a:t>
            </a:r>
            <a:r>
              <a:rPr lang="en-US" sz="1200" strike="noStrike" kern="1200" baseline="0" dirty="0" smtClean="0">
                <a:solidFill>
                  <a:schemeClr val="tx1"/>
                </a:solidFill>
                <a:latin typeface="+mn-lt"/>
                <a:ea typeface="ＭＳ Ｐゴシック" charset="0"/>
                <a:cs typeface="ＭＳ Ｐゴシック" charset="0"/>
              </a:rPr>
              <a:t>  This may be a source of confusion for students.  It might be helpful to </a:t>
            </a:r>
            <a:r>
              <a:rPr lang="en-US" sz="1200" strike="noStrike" kern="1200" dirty="0" smtClean="0">
                <a:solidFill>
                  <a:schemeClr val="tx1"/>
                </a:solidFill>
                <a:latin typeface="+mn-lt"/>
                <a:ea typeface="ＭＳ Ｐゴシック" charset="0"/>
                <a:cs typeface="ＭＳ Ｐゴシック" charset="0"/>
              </a:rPr>
              <a:t>have a discussion about it. </a:t>
            </a:r>
            <a:endParaRPr lang="en-US" sz="800" strike="noStrike"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Common error: </a:t>
            </a:r>
            <a:r>
              <a:rPr lang="en-US" sz="800" baseline="0" dirty="0" smtClean="0">
                <a:ea typeface="ＭＳ Ｐゴシック" pitchFamily="-84" charset="-128"/>
                <a:cs typeface="ＭＳ Ｐゴシック" pitchFamily="-84" charset="-128"/>
              </a:rPr>
              <a:t>Students will report answer as a whole number rather than as a percent. </a:t>
            </a:r>
            <a:endParaRPr lang="en-US" sz="8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  </a:t>
            </a:r>
          </a:p>
          <a:p>
            <a:pPr eaLnBrk="1" hangingPunct="1">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94</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452324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smtClean="0">
                <a:ea typeface="ＭＳ Ｐゴシック" pitchFamily="-1" charset="-128"/>
                <a:cs typeface="ＭＳ Ｐゴシック" pitchFamily="-1" charset="-128"/>
              </a:rPr>
              <a:t>(1 min) 67 – 68</a:t>
            </a:r>
          </a:p>
          <a:p>
            <a:pPr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#3</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800" strike="noStrike" kern="1200" dirty="0" smtClean="0">
                <a:solidFill>
                  <a:schemeClr val="tx1"/>
                </a:solidFill>
                <a:latin typeface="+mn-lt"/>
                <a:ea typeface="ＭＳ Ｐゴシック" charset="0"/>
                <a:cs typeface="ＭＳ Ｐゴシック" charset="0"/>
              </a:rPr>
              <a:t>The x-axis is not in the form of “intervals.”</a:t>
            </a:r>
            <a:r>
              <a:rPr lang="en-US" sz="800" strike="noStrike" kern="1200" baseline="0" dirty="0" smtClean="0">
                <a:solidFill>
                  <a:schemeClr val="tx1"/>
                </a:solidFill>
                <a:latin typeface="+mn-lt"/>
                <a:ea typeface="ＭＳ Ｐゴシック" charset="0"/>
                <a:cs typeface="ＭＳ Ｐゴシック" charset="0"/>
              </a:rPr>
              <a:t>  This may be a source of confusion for students.  It might be helpful to </a:t>
            </a:r>
            <a:r>
              <a:rPr lang="en-US" sz="800" strike="noStrike" kern="1200" dirty="0" smtClean="0">
                <a:solidFill>
                  <a:schemeClr val="tx1"/>
                </a:solidFill>
                <a:latin typeface="+mn-lt"/>
                <a:ea typeface="ＭＳ Ｐゴシック" charset="0"/>
                <a:cs typeface="ＭＳ Ｐゴシック" charset="0"/>
              </a:rPr>
              <a:t>have a discussion about it. </a:t>
            </a:r>
            <a:endParaRPr lang="en-US" sz="8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Common error: </a:t>
            </a:r>
            <a:r>
              <a:rPr lang="en-US" sz="800" baseline="0" dirty="0" smtClean="0">
                <a:ea typeface="ＭＳ Ｐゴシック" pitchFamily="-84" charset="-128"/>
                <a:cs typeface="ＭＳ Ｐゴシック" pitchFamily="-84" charset="-128"/>
              </a:rPr>
              <a:t>Students will report answer as a whole number rather than as a percent. </a:t>
            </a:r>
            <a:endParaRPr lang="en-US" sz="8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  </a:t>
            </a:r>
          </a:p>
          <a:p>
            <a:pPr eaLnBrk="1" hangingPunct="1">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95</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8854251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smtClean="0">
                <a:ea typeface="ＭＳ Ｐゴシック" pitchFamily="-1" charset="-128"/>
                <a:cs typeface="ＭＳ Ｐゴシック" pitchFamily="-1" charset="-128"/>
              </a:rPr>
              <a:t>(1 min) 68 – 69</a:t>
            </a:r>
          </a:p>
          <a:p>
            <a:pPr algn="l"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#4</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Common error: </a:t>
            </a:r>
            <a:r>
              <a:rPr lang="en-US" sz="800" baseline="0" dirty="0" smtClean="0">
                <a:ea typeface="ＭＳ Ｐゴシック" pitchFamily="-84" charset="-128"/>
                <a:cs typeface="ＭＳ Ｐゴシック" pitchFamily="-84" charset="-128"/>
              </a:rPr>
              <a:t>Students will choose B with the rationale that the median is the middle number and 31 is just about in the middle of 18 and 45. </a:t>
            </a:r>
            <a:endParaRPr lang="en-US" sz="8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  </a:t>
            </a:r>
          </a:p>
          <a:p>
            <a:pPr eaLnBrk="1" hangingPunct="1">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96</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4035793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smtClean="0">
                <a:ea typeface="ＭＳ Ｐゴシック" pitchFamily="-1" charset="-128"/>
                <a:cs typeface="ＭＳ Ｐゴシック" pitchFamily="-1" charset="-128"/>
              </a:rPr>
              <a:t>(1 min) 68 – 69</a:t>
            </a:r>
          </a:p>
          <a:p>
            <a:pPr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#4</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Common error: </a:t>
            </a:r>
            <a:r>
              <a:rPr lang="en-US" sz="800" baseline="0" dirty="0" smtClean="0">
                <a:ea typeface="ＭＳ Ｐゴシック" pitchFamily="-84" charset="-128"/>
                <a:cs typeface="ＭＳ Ｐゴシック" pitchFamily="-84" charset="-128"/>
              </a:rPr>
              <a:t>Students will choose B with the rationale that the median is the middle number and 31 is just about in the middle of 18 and 45. </a:t>
            </a:r>
            <a:endParaRPr lang="en-US" sz="8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  </a:t>
            </a:r>
          </a:p>
          <a:p>
            <a:pPr eaLnBrk="1" hangingPunct="1">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97</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32608979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smtClean="0">
                <a:ea typeface="ＭＳ Ｐゴシック" pitchFamily="-1" charset="-128"/>
                <a:cs typeface="ＭＳ Ｐゴシック" pitchFamily="-1" charset="-128"/>
              </a:rPr>
              <a:t>(1 min) 69 – 70</a:t>
            </a:r>
          </a:p>
          <a:p>
            <a:pPr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#4</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Common error: </a:t>
            </a:r>
            <a:r>
              <a:rPr lang="en-US" sz="800" baseline="0" dirty="0" smtClean="0">
                <a:ea typeface="ＭＳ Ｐゴシック" pitchFamily="-84" charset="-128"/>
                <a:cs typeface="ＭＳ Ｐゴシック" pitchFamily="-84" charset="-128"/>
              </a:rPr>
              <a:t>Students will choose B with the rationale that the median is the middle number and 31 is just about in the middle of 18 and 45. </a:t>
            </a:r>
            <a:endParaRPr lang="en-US" sz="8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  </a:t>
            </a:r>
          </a:p>
          <a:p>
            <a:pPr eaLnBrk="1" hangingPunct="1">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98</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3114924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dirty="0" smtClean="0">
                <a:ea typeface="ＭＳ Ｐゴシック" pitchFamily="-1" charset="-128"/>
                <a:cs typeface="ＭＳ Ｐゴシック" pitchFamily="-1" charset="-128"/>
              </a:rPr>
              <a:t>(1 min) 69 – 70</a:t>
            </a:r>
          </a:p>
          <a:p>
            <a:pPr eaLnBrk="1" hangingPunct="1">
              <a:lnSpc>
                <a:spcPct val="80000"/>
              </a:lnSpc>
              <a:spcBef>
                <a:spcPct val="0"/>
              </a:spcBef>
            </a:pPr>
            <a:r>
              <a:rPr lang="en-US" sz="800" u="sng" dirty="0" smtClean="0">
                <a:ea typeface="ＭＳ Ｐゴシック" pitchFamily="-1" charset="-128"/>
                <a:cs typeface="ＭＳ Ｐゴシック" pitchFamily="-1" charset="-128"/>
              </a:rPr>
              <a:t>In</a:t>
            </a:r>
            <a:r>
              <a:rPr lang="en-US" sz="800" u="sng" dirty="0">
                <a:ea typeface="ＭＳ Ｐゴシック" pitchFamily="-1" charset="-128"/>
                <a:cs typeface="ＭＳ Ｐゴシック" pitchFamily="-1" charset="-128"/>
              </a:rPr>
              <a:t>-Class Notes</a:t>
            </a:r>
            <a:endParaRPr lang="en-US" sz="800" u="sng" dirty="0" smtClean="0">
              <a:ea typeface="ＭＳ Ｐゴシック" pitchFamily="-1" charset="-128"/>
              <a:cs typeface="ＭＳ Ｐゴシック" pitchFamily="-1" charset="-128"/>
            </a:endParaRPr>
          </a:p>
          <a:p>
            <a:pPr eaLnBrk="1" hangingPunct="1">
              <a:spcBef>
                <a:spcPct val="0"/>
              </a:spcBef>
              <a:buFontTx/>
              <a:buChar char="•"/>
            </a:pPr>
            <a:r>
              <a:rPr lang="en-US" sz="800" dirty="0" smtClean="0">
                <a:ea typeface="ＭＳ Ｐゴシック" pitchFamily="-84" charset="-128"/>
                <a:cs typeface="ＭＳ Ｐゴシック" pitchFamily="-84" charset="-128"/>
              </a:rPr>
              <a:t>Remind students to follow along on their handout, which they should use to take notes if they do not already have similar answers recorded from their Practice time.</a:t>
            </a:r>
          </a:p>
          <a:p>
            <a:pPr eaLnBrk="1" hangingPunct="1">
              <a:spcBef>
                <a:spcPct val="0"/>
              </a:spcBef>
              <a:buFontTx/>
              <a:buChar char="•"/>
            </a:pPr>
            <a:r>
              <a:rPr lang="en-US" sz="800" dirty="0" smtClean="0">
                <a:ea typeface="ＭＳ Ｐゴシック" pitchFamily="-84" charset="-128"/>
                <a:cs typeface="ＭＳ Ｐゴシック" pitchFamily="-84" charset="-128"/>
              </a:rPr>
              <a:t>This slide reviews #4</a:t>
            </a:r>
            <a:r>
              <a:rPr lang="en-US" sz="800" baseline="0" dirty="0" smtClean="0">
                <a:ea typeface="ＭＳ Ｐゴシック" pitchFamily="-84" charset="-128"/>
                <a:cs typeface="ＭＳ Ｐゴシック" pitchFamily="-84" charset="-128"/>
              </a:rPr>
              <a:t> </a:t>
            </a:r>
            <a:r>
              <a:rPr lang="en-US" sz="800" dirty="0" smtClean="0">
                <a:ea typeface="ＭＳ Ｐゴシック" pitchFamily="-84" charset="-128"/>
                <a:cs typeface="ＭＳ Ｐゴシック" pitchFamily="-84" charset="-128"/>
              </a:rPr>
              <a:t>from the Class Work handout.</a:t>
            </a: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Common error: </a:t>
            </a:r>
            <a:r>
              <a:rPr lang="en-US" sz="800" baseline="0" dirty="0" smtClean="0">
                <a:ea typeface="ＭＳ Ｐゴシック" pitchFamily="-84" charset="-128"/>
                <a:cs typeface="ＭＳ Ｐゴシック" pitchFamily="-84" charset="-128"/>
              </a:rPr>
              <a:t>Students will choose B with the rationale that the median is the middle number and 31 is just about in the middle of 18 and 45. </a:t>
            </a:r>
            <a:endParaRPr lang="en-US" sz="800" dirty="0" smtClean="0">
              <a:ea typeface="ＭＳ Ｐゴシック" pitchFamily="-84" charset="-128"/>
              <a:cs typeface="ＭＳ Ｐゴシック" pitchFamily="-84" charset="-128"/>
            </a:endParaRPr>
          </a:p>
          <a:p>
            <a:pPr eaLnBrk="1" hangingPunct="1">
              <a:lnSpc>
                <a:spcPct val="80000"/>
              </a:lnSpc>
              <a:spcBef>
                <a:spcPct val="0"/>
              </a:spcBef>
              <a:buFontTx/>
              <a:buChar char="•"/>
            </a:pPr>
            <a:r>
              <a:rPr lang="en-US" sz="800" dirty="0" smtClean="0">
                <a:ea typeface="ＭＳ Ｐゴシック" pitchFamily="-84" charset="-128"/>
                <a:cs typeface="ＭＳ Ｐゴシック" pitchFamily="-84" charset="-128"/>
              </a:rPr>
              <a:t>After students have shared their own answers, click to show desired answer.  </a:t>
            </a:r>
          </a:p>
          <a:p>
            <a:pPr eaLnBrk="1" hangingPunct="1">
              <a:spcBef>
                <a:spcPct val="0"/>
              </a:spcBef>
            </a:pPr>
            <a:endParaRPr lang="en-US" sz="800" u="sng" dirty="0" smtClean="0">
              <a:ea typeface="ＭＳ Ｐゴシック" pitchFamily="-1" charset="-128"/>
              <a:cs typeface="ＭＳ Ｐゴシック" pitchFamily="-1" charset="-128"/>
            </a:endParaRPr>
          </a:p>
          <a:p>
            <a:pPr eaLnBrk="1" hangingPunct="1">
              <a:lnSpc>
                <a:spcPct val="80000"/>
              </a:lnSpc>
              <a:spcBef>
                <a:spcPct val="0"/>
              </a:spcBef>
            </a:pPr>
            <a:endParaRPr lang="en-US" sz="800" u="sng" dirty="0">
              <a:ea typeface="ＭＳ Ｐゴシック" pitchFamily="-1" charset="-128"/>
              <a:cs typeface="ＭＳ Ｐゴシック" pitchFamily="-1" charset="-128"/>
            </a:endParaRPr>
          </a:p>
          <a:p>
            <a:pPr eaLnBrk="1" hangingPunct="1">
              <a:lnSpc>
                <a:spcPct val="80000"/>
              </a:lnSpc>
              <a:spcBef>
                <a:spcPct val="0"/>
              </a:spcBef>
              <a:buFontTx/>
              <a:buChar char="•"/>
            </a:pPr>
            <a:endParaRPr lang="en-US" sz="800" u="sng" dirty="0">
              <a:ea typeface="ＭＳ Ｐゴシック" pitchFamily="-1" charset="-128"/>
              <a:cs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A16D883D-5CE8-0041-AE73-8C35F11C5B8F}" type="slidenum">
              <a:rPr lang="en-US">
                <a:latin typeface="Calibri" pitchFamily="-1" charset="0"/>
                <a:ea typeface="Arial" pitchFamily="-1" charset="0"/>
                <a:cs typeface="Arial" pitchFamily="-1" charset="0"/>
              </a:rPr>
              <a:pPr/>
              <a:t>99</a:t>
            </a:fld>
            <a:endParaRPr lang="en-US">
              <a:latin typeface="Calibri" pitchFamily="-1" charset="0"/>
              <a:ea typeface="Arial" pitchFamily="-1" charset="0"/>
              <a:cs typeface="Arial" pitchFamily="-1" charset="0"/>
            </a:endParaRPr>
          </a:p>
        </p:txBody>
      </p:sp>
    </p:spTree>
    <p:extLst>
      <p:ext uri="{BB962C8B-B14F-4D97-AF65-F5344CB8AC3E}">
        <p14:creationId xmlns:p14="http://schemas.microsoft.com/office/powerpoint/2010/main" val="239927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DCE1BC-F14A-4A41-89C7-5B2C8A23F500}" type="datetime1">
              <a:rPr lang="en-US"/>
              <a:pPr>
                <a:defRPr/>
              </a:pPr>
              <a:t>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A0FA2-AAFB-488B-9652-CD0B682AC1EF}" type="slidenum">
              <a:rPr lang="en-US"/>
              <a:pPr>
                <a:defRPr/>
              </a:pPr>
              <a:t>‹#›</a:t>
            </a:fld>
            <a:endParaRPr lang="en-US"/>
          </a:p>
        </p:txBody>
      </p:sp>
    </p:spTree>
    <p:extLst>
      <p:ext uri="{BB962C8B-B14F-4D97-AF65-F5344CB8AC3E}">
        <p14:creationId xmlns:p14="http://schemas.microsoft.com/office/powerpoint/2010/main" val="419536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46D950-CC19-4671-9455-58DF0F25C560}" type="datetime1">
              <a:rPr lang="en-US"/>
              <a:pPr>
                <a:defRPr/>
              </a:pPr>
              <a:t>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EC2068-4077-478A-B919-5CEA914E36B3}" type="slidenum">
              <a:rPr lang="en-US"/>
              <a:pPr>
                <a:defRPr/>
              </a:pPr>
              <a:t>‹#›</a:t>
            </a:fld>
            <a:endParaRPr lang="en-US"/>
          </a:p>
        </p:txBody>
      </p:sp>
    </p:spTree>
    <p:extLst>
      <p:ext uri="{BB962C8B-B14F-4D97-AF65-F5344CB8AC3E}">
        <p14:creationId xmlns:p14="http://schemas.microsoft.com/office/powerpoint/2010/main" val="256743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F8D642-A4CF-4EEE-95FA-C4BB0CA92B81}" type="datetime1">
              <a:rPr lang="en-US"/>
              <a:pPr>
                <a:defRPr/>
              </a:pPr>
              <a:t>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FED591-0008-4195-AD35-7D3366B6E652}" type="slidenum">
              <a:rPr lang="en-US"/>
              <a:pPr>
                <a:defRPr/>
              </a:pPr>
              <a:t>‹#›</a:t>
            </a:fld>
            <a:endParaRPr lang="en-US"/>
          </a:p>
        </p:txBody>
      </p:sp>
    </p:spTree>
    <p:extLst>
      <p:ext uri="{BB962C8B-B14F-4D97-AF65-F5344CB8AC3E}">
        <p14:creationId xmlns:p14="http://schemas.microsoft.com/office/powerpoint/2010/main" val="200477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0266B0-0787-4AB2-8558-2FD3F5188F6B}" type="datetime1">
              <a:rPr lang="en-US"/>
              <a:pPr>
                <a:defRPr/>
              </a:pPr>
              <a:t>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046D6E65-DBC0-4A55-91F0-9BB302642305}" type="slidenum">
              <a:rPr lang="en-US"/>
              <a:pPr>
                <a:defRPr/>
              </a:pPr>
              <a:t>‹#›</a:t>
            </a:fld>
            <a:endParaRPr lang="en-US"/>
          </a:p>
        </p:txBody>
      </p:sp>
    </p:spTree>
    <p:extLst>
      <p:ext uri="{BB962C8B-B14F-4D97-AF65-F5344CB8AC3E}">
        <p14:creationId xmlns:p14="http://schemas.microsoft.com/office/powerpoint/2010/main" val="2049054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559921-F892-4C23-85DD-0D5EF7469E01}" type="datetime1">
              <a:rPr lang="en-US"/>
              <a:pPr>
                <a:defRPr/>
              </a:pPr>
              <a:t>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B5A44640-F0CC-4B7D-95BB-FB5330A037AE}" type="slidenum">
              <a:rPr lang="en-US"/>
              <a:pPr>
                <a:defRPr/>
              </a:pPr>
              <a:t>‹#›</a:t>
            </a:fld>
            <a:endParaRPr lang="en-US"/>
          </a:p>
        </p:txBody>
      </p:sp>
    </p:spTree>
    <p:extLst>
      <p:ext uri="{BB962C8B-B14F-4D97-AF65-F5344CB8AC3E}">
        <p14:creationId xmlns:p14="http://schemas.microsoft.com/office/powerpoint/2010/main" val="72508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E3F123-2228-4CF4-A4FE-78F374ED5A21}" type="datetime1">
              <a:rPr lang="en-US"/>
              <a:pPr>
                <a:defRPr/>
              </a:pPr>
              <a:t>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4A006AC2-85E1-4C75-94A1-970A4153D76B}" type="slidenum">
              <a:rPr lang="en-US"/>
              <a:pPr>
                <a:defRPr/>
              </a:pPr>
              <a:t>‹#›</a:t>
            </a:fld>
            <a:endParaRPr lang="en-US"/>
          </a:p>
        </p:txBody>
      </p:sp>
    </p:spTree>
    <p:extLst>
      <p:ext uri="{BB962C8B-B14F-4D97-AF65-F5344CB8AC3E}">
        <p14:creationId xmlns:p14="http://schemas.microsoft.com/office/powerpoint/2010/main" val="382114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60CEE9-A537-40E5-B91C-0AE66502DDB8}" type="datetime1">
              <a:rPr lang="en-US"/>
              <a:pPr>
                <a:defRPr/>
              </a:pPr>
              <a:t>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EB45F1B1-845D-4E90-BF81-67B15DA92DC0}" type="slidenum">
              <a:rPr lang="en-US"/>
              <a:pPr>
                <a:defRPr/>
              </a:pPr>
              <a:t>‹#›</a:t>
            </a:fld>
            <a:endParaRPr lang="en-US"/>
          </a:p>
        </p:txBody>
      </p:sp>
    </p:spTree>
    <p:extLst>
      <p:ext uri="{BB962C8B-B14F-4D97-AF65-F5344CB8AC3E}">
        <p14:creationId xmlns:p14="http://schemas.microsoft.com/office/powerpoint/2010/main" val="8489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C6D233-3CFF-4CA9-B0CB-DA35150A7AD9}" type="datetime1">
              <a:rPr lang="en-US"/>
              <a:pPr>
                <a:defRPr/>
              </a:pPr>
              <a:t>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044B2C-1105-4DDB-AD02-9D11074B9548}" type="slidenum">
              <a:rPr lang="en-US"/>
              <a:pPr>
                <a:defRPr/>
              </a:pPr>
              <a:t>‹#›</a:t>
            </a:fld>
            <a:endParaRPr lang="en-US"/>
          </a:p>
        </p:txBody>
      </p:sp>
    </p:spTree>
    <p:extLst>
      <p:ext uri="{BB962C8B-B14F-4D97-AF65-F5344CB8AC3E}">
        <p14:creationId xmlns:p14="http://schemas.microsoft.com/office/powerpoint/2010/main" val="31405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AC4F41-FF1A-4737-BA4A-F518ABE599C9}" type="datetime1">
              <a:rPr lang="en-US"/>
              <a:pPr>
                <a:defRPr/>
              </a:pPr>
              <a:t>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EF8C8-7386-484D-8DE1-D69B2D1AAB21}" type="slidenum">
              <a:rPr lang="en-US"/>
              <a:pPr>
                <a:defRPr/>
              </a:pPr>
              <a:t>‹#›</a:t>
            </a:fld>
            <a:endParaRPr lang="en-US"/>
          </a:p>
        </p:txBody>
      </p:sp>
    </p:spTree>
    <p:extLst>
      <p:ext uri="{BB962C8B-B14F-4D97-AF65-F5344CB8AC3E}">
        <p14:creationId xmlns:p14="http://schemas.microsoft.com/office/powerpoint/2010/main" val="370042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F7DDA9-AA20-4C48-A682-CAC88CCCC828}" type="datetime1">
              <a:rPr lang="en-US"/>
              <a:pPr>
                <a:defRPr/>
              </a:pPr>
              <a:t>2/4/2015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7466B1-A031-4D32-923A-2625A511D9E7}" type="slidenum">
              <a:rPr lang="en-US"/>
              <a:pPr>
                <a:defRPr/>
              </a:pPr>
              <a:t>‹#›</a:t>
            </a:fld>
            <a:endParaRPr lang="en-US"/>
          </a:p>
        </p:txBody>
      </p:sp>
    </p:spTree>
    <p:extLst>
      <p:ext uri="{BB962C8B-B14F-4D97-AF65-F5344CB8AC3E}">
        <p14:creationId xmlns:p14="http://schemas.microsoft.com/office/powerpoint/2010/main" val="368764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22EF5A-6647-40D1-BB56-027D2DA629A6}" type="datetime1">
              <a:rPr lang="en-US"/>
              <a:pPr>
                <a:defRPr/>
              </a:pPr>
              <a:t>2/4/2015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FF2A5E-5B2F-42C1-894A-415A5303D032}" type="slidenum">
              <a:rPr lang="en-US"/>
              <a:pPr>
                <a:defRPr/>
              </a:pPr>
              <a:t>‹#›</a:t>
            </a:fld>
            <a:endParaRPr lang="en-US"/>
          </a:p>
        </p:txBody>
      </p:sp>
    </p:spTree>
    <p:extLst>
      <p:ext uri="{BB962C8B-B14F-4D97-AF65-F5344CB8AC3E}">
        <p14:creationId xmlns:p14="http://schemas.microsoft.com/office/powerpoint/2010/main" val="197861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B9FF34-A8AC-4107-A817-32CE835D01EA}" type="datetime1">
              <a:rPr lang="en-US"/>
              <a:pPr>
                <a:defRPr/>
              </a:pPr>
              <a:t>2/4/2015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6A23AC-024C-4DF5-9126-96545DC54DBA}" type="slidenum">
              <a:rPr lang="en-US"/>
              <a:pPr>
                <a:defRPr/>
              </a:pPr>
              <a:t>‹#›</a:t>
            </a:fld>
            <a:endParaRPr lang="en-US"/>
          </a:p>
        </p:txBody>
      </p:sp>
    </p:spTree>
    <p:extLst>
      <p:ext uri="{BB962C8B-B14F-4D97-AF65-F5344CB8AC3E}">
        <p14:creationId xmlns:p14="http://schemas.microsoft.com/office/powerpoint/2010/main" val="25690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FFC50A-DC8B-4B43-B201-2551C8568A5E}" type="datetime1">
              <a:rPr lang="en-US"/>
              <a:pPr>
                <a:defRPr/>
              </a:pPr>
              <a:t>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78D6F4-5177-4603-BC19-23B9996BA45D}" type="slidenum">
              <a:rPr lang="en-US"/>
              <a:pPr>
                <a:defRPr/>
              </a:pPr>
              <a:t>‹#›</a:t>
            </a:fld>
            <a:endParaRPr lang="en-US"/>
          </a:p>
        </p:txBody>
      </p:sp>
    </p:spTree>
    <p:extLst>
      <p:ext uri="{BB962C8B-B14F-4D97-AF65-F5344CB8AC3E}">
        <p14:creationId xmlns:p14="http://schemas.microsoft.com/office/powerpoint/2010/main" val="386270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06686B-7DB0-4F42-B3A0-8DAA452D952C}" type="datetime1">
              <a:rPr lang="en-US"/>
              <a:pPr>
                <a:defRPr/>
              </a:pPr>
              <a:t>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4DAACF-4909-4868-8E73-BBCDBF217A70}" type="slidenum">
              <a:rPr lang="en-US"/>
              <a:pPr>
                <a:defRPr/>
              </a:pPr>
              <a:t>‹#›</a:t>
            </a:fld>
            <a:endParaRPr lang="en-US"/>
          </a:p>
        </p:txBody>
      </p:sp>
    </p:spTree>
    <p:extLst>
      <p:ext uri="{BB962C8B-B14F-4D97-AF65-F5344CB8AC3E}">
        <p14:creationId xmlns:p14="http://schemas.microsoft.com/office/powerpoint/2010/main" val="117858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246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3622A53E-6D3C-4A6F-8667-B756D74ADC99}" type="datetime1">
              <a:rPr lang="en-US"/>
              <a:pPr>
                <a:defRPr/>
              </a:pPr>
              <a:t>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9B505C41-935D-4254-91FB-E802272F8E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2" r:id="rId1"/>
    <p:sldLayoutId id="214748416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4" r:id="rId12"/>
    <p:sldLayoutId id="2147484170" r:id="rId13"/>
    <p:sldLayoutId id="2147484171" r:id="rId14"/>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www.glencoe.com/sec/math/studytools/cgi-bin/msgQuiz.php4?isbn=0-07-829635-8&amp;chapter=9&amp;lesson=1&amp;headerFile=4&amp;state"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00.xml"/><Relationship Id="rId3" Type="http://schemas.openxmlformats.org/officeDocument/2006/relationships/notesSlide" Target="../notesSlides/notesSlide17.xml"/><Relationship Id="rId7" Type="http://schemas.openxmlformats.org/officeDocument/2006/relationships/image" Target="../media/image4.png"/><Relationship Id="rId12" Type="http://schemas.openxmlformats.org/officeDocument/2006/relationships/slide" Target="slide60.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slide" Target="slide64.xml"/><Relationship Id="rId5" Type="http://schemas.openxmlformats.org/officeDocument/2006/relationships/image" Target="../media/image2.png"/><Relationship Id="rId10" Type="http://schemas.openxmlformats.org/officeDocument/2006/relationships/slide" Target="slide30.xml"/><Relationship Id="rId4" Type="http://schemas.openxmlformats.org/officeDocument/2006/relationships/image" Target="../media/image1.jpeg"/><Relationship Id="rId9" Type="http://schemas.openxmlformats.org/officeDocument/2006/relationships/slide" Target="slide19.xml"/><Relationship Id="rId14" Type="http://schemas.openxmlformats.org/officeDocument/2006/relationships/slide" Target="slide83.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7.xml"/><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2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http://learnzillion.com/lessons/536-describe-the-distribution-of-data-using-the-mean-absolute-deviation" TargetMode="External"/><Relationship Id="rId3" Type="http://schemas.openxmlformats.org/officeDocument/2006/relationships/slide" Target="slide17.xml"/><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7.xml"/><Relationship Id="rId7"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4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7.xml"/><Relationship Id="rId7"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ixl.com/math/grade-6/create-histogram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learnzillion.com/lessons/542-determine-the-number-of-observation-in-a-set-of-data-by-looking-at-histograms-and-line-plots" TargetMode="External"/><Relationship Id="rId5" Type="http://schemas.openxmlformats.org/officeDocument/2006/relationships/hyperlink" Target="http://learnzillion.com/lessons/543-describe-attributes-of-a-data-set-by-analyzing-line-plots-histograms-and-box-plots" TargetMode="External"/><Relationship Id="rId4" Type="http://schemas.openxmlformats.org/officeDocument/2006/relationships/hyperlink" Target="http://www.glencoe.com/sec/math/studytools/cgi-bin/msgQuiz.php4?isbn=0-07-829635-8&amp;chapter=9&amp;lesson=1&amp;headerFile=4&amp;state" TargetMode="External"/></Relationships>
</file>

<file path=ppt/slides/_rels/slide5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png"/></Relationships>
</file>

<file path=ppt/slides/_rels/slide5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7.xml"/><Relationship Id="rId7" Type="http://schemas.openxmlformats.org/officeDocument/2006/relationships/hyperlink" Target="http://learnzillion.com/lessons/536-describe-the-distribution-of-data-using-the-mean-absolute-deviation"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2.png"/></Relationships>
</file>

<file path=ppt/slides/_rels/slide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17.xml"/><Relationship Id="rId7"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www.online-stopwatch.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slide" Target="slide17.xml"/><Relationship Id="rId7" Type="http://schemas.openxmlformats.org/officeDocument/2006/relationships/slide" Target="slide6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slide" Target="slide63.xml"/></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7.xml"/><Relationship Id="rId7" Type="http://schemas.openxmlformats.org/officeDocument/2006/relationships/slide" Target="slide6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6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17.xml"/><Relationship Id="rId7"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 Target="slide62.xml"/></Relationships>
</file>

<file path=ppt/slides/_rels/slide64.xml.rels><?xml version="1.0" encoding="UTF-8" standalone="yes"?>
<Relationships xmlns="http://schemas.openxmlformats.org/package/2006/relationships"><Relationship Id="rId8" Type="http://schemas.openxmlformats.org/officeDocument/2006/relationships/hyperlink" Target="http://learnzillion.com/lessons/536-describe-the-distribution-of-data-using-the-mean-absolute-deviation" TargetMode="External"/><Relationship Id="rId3" Type="http://schemas.openxmlformats.org/officeDocument/2006/relationships/slide" Target="slide17.xml"/><Relationship Id="rId7"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17.xml"/><Relationship Id="rId7"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17.xml"/><Relationship Id="rId7" Type="http://schemas.openxmlformats.org/officeDocument/2006/relationships/slide" Target="slide69.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slide" Target="slide17.xml"/><Relationship Id="rId7" Type="http://schemas.openxmlformats.org/officeDocument/2006/relationships/image" Target="../media/image18.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17.xml"/><Relationship Id="rId7" Type="http://schemas.openxmlformats.org/officeDocument/2006/relationships/slide" Target="slide73.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73.xml"/><Relationship Id="rId7" Type="http://schemas.openxmlformats.org/officeDocument/2006/relationships/image" Target="../media/image4.png"/><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oleObject" Target="../embeddings/oleObject2.bin"/><Relationship Id="rId5" Type="http://schemas.openxmlformats.org/officeDocument/2006/relationships/image" Target="../media/image2.png"/><Relationship Id="rId10" Type="http://schemas.openxmlformats.org/officeDocument/2006/relationships/image" Target="../media/image19.wmf"/><Relationship Id="rId4" Type="http://schemas.openxmlformats.org/officeDocument/2006/relationships/slide" Target="slide17.xml"/><Relationship Id="rId9" Type="http://schemas.openxmlformats.org/officeDocument/2006/relationships/oleObject" Target="../embeddings/oleObject1.bin"/></Relationships>
</file>

<file path=ppt/slides/_rels/slide74.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slide" Target="slide17.xml"/><Relationship Id="rId7"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2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17.xml"/><Relationship Id="rId7"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oleObject" Target="../embeddings/oleObject5.bin"/><Relationship Id="rId3" Type="http://schemas.openxmlformats.org/officeDocument/2006/relationships/notesSlide" Target="../notesSlides/notesSlide77.xml"/><Relationship Id="rId7" Type="http://schemas.openxmlformats.org/officeDocument/2006/relationships/image" Target="../media/image4.png"/><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11" Type="http://schemas.openxmlformats.org/officeDocument/2006/relationships/oleObject" Target="../embeddings/oleObject4.bin"/><Relationship Id="rId5" Type="http://schemas.openxmlformats.org/officeDocument/2006/relationships/image" Target="../media/image2.png"/><Relationship Id="rId10" Type="http://schemas.openxmlformats.org/officeDocument/2006/relationships/image" Target="../media/image22.wmf"/><Relationship Id="rId4" Type="http://schemas.openxmlformats.org/officeDocument/2006/relationships/slide" Target="slide17.xml"/><Relationship Id="rId9" Type="http://schemas.openxmlformats.org/officeDocument/2006/relationships/oleObject" Target="../embeddings/oleObject3.bin"/><Relationship Id="rId14" Type="http://schemas.openxmlformats.org/officeDocument/2006/relationships/image" Target="../media/image24.wmf"/></Relationships>
</file>

<file path=ppt/slides/_rels/slide78.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79.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17.xml"/><Relationship Id="rId7" Type="http://schemas.openxmlformats.org/officeDocument/2006/relationships/slide" Target="slide81.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25.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25.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www.online-stopwatch.com/countdown-timer/" TargetMode="External"/><Relationship Id="rId5" Type="http://schemas.openxmlformats.org/officeDocument/2006/relationships/image" Target="../media/image27.png"/><Relationship Id="rId4" Type="http://schemas.openxmlformats.org/officeDocument/2006/relationships/hyperlink" Target="http://www.online-stopwatch.com/" TargetMode="External"/></Relationships>
</file>

<file path=ppt/slides/_rels/slide8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95.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5.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37.wmf"/><Relationship Id="rId4" Type="http://schemas.openxmlformats.org/officeDocument/2006/relationships/image" Target="../media/image34.png"/><Relationship Id="rId9" Type="http://schemas.openxmlformats.org/officeDocument/2006/relationships/oleObject" Target="../embeddings/oleObject8.bin"/></Relationships>
</file>

<file path=ppt/slides/_rels/slide96.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slide" Target="slide99.xml"/></Relationships>
</file>

<file path=ppt/slides/_rels/slide9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6"/>
          <p:cNvSpPr txBox="1">
            <a:spLocks noChangeArrowheads="1"/>
          </p:cNvSpPr>
          <p:nvPr/>
        </p:nvSpPr>
        <p:spPr bwMode="auto">
          <a:xfrm>
            <a:off x="649288" y="2362200"/>
            <a:ext cx="76200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sz="4400" i="1" dirty="0" smtClean="0">
                <a:solidFill>
                  <a:srgbClr val="FFFFFF"/>
                </a:solidFill>
              </a:rPr>
              <a:t>Displaying Numerical Data on Histograms</a:t>
            </a:r>
            <a:endParaRPr lang="en-US" sz="4400" i="1" dirty="0">
              <a:solidFill>
                <a:schemeClr val="bg1"/>
              </a:solidFill>
            </a:endParaRPr>
          </a:p>
        </p:txBody>
      </p:sp>
      <p:sp>
        <p:nvSpPr>
          <p:cNvPr id="12297" name="Slide Number Placeholder 10"/>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8D3A75B6-2C32-4199-AD8C-ABF893494567}" type="slidenum">
              <a:rPr lang="en-US" smtClean="0">
                <a:solidFill>
                  <a:schemeClr val="bg1"/>
                </a:solidFill>
              </a:rPr>
              <a:pPr algn="ctr" eaLnBrk="1" hangingPunct="1"/>
              <a:t>1</a:t>
            </a:fld>
            <a:endParaRPr lang="en-US" smtClean="0">
              <a:solidFill>
                <a:schemeClr val="bg1"/>
              </a:solidFill>
            </a:endParaRPr>
          </a:p>
        </p:txBody>
      </p:sp>
      <p:grpSp>
        <p:nvGrpSpPr>
          <p:cNvPr id="12298" name="Group 9"/>
          <p:cNvGrpSpPr>
            <a:grpSpLocks/>
          </p:cNvGrpSpPr>
          <p:nvPr/>
        </p:nvGrpSpPr>
        <p:grpSpPr bwMode="auto">
          <a:xfrm>
            <a:off x="609600" y="6413500"/>
            <a:ext cx="7402513" cy="387350"/>
            <a:chOff x="609600" y="6414018"/>
            <a:chExt cx="7401771" cy="386725"/>
          </a:xfrm>
        </p:grpSpPr>
        <p:pic>
          <p:nvPicPr>
            <p:cNvPr id="12299" name="Picture 10" descr="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00" name="Picture 11" descr="r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01" name="Picture 12" descr="bl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1" y="512763"/>
            <a:ext cx="8686800" cy="83820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charset="-128"/>
              </a:rPr>
              <a:t>Warm Up</a:t>
            </a:r>
          </a:p>
        </p:txBody>
      </p:sp>
      <p:sp>
        <p:nvSpPr>
          <p:cNvPr id="30723" name="White Background"/>
          <p:cNvSpPr>
            <a:spLocks noChangeArrowheads="1"/>
          </p:cNvSpPr>
          <p:nvPr/>
        </p:nvSpPr>
        <p:spPr bwMode="auto">
          <a:xfrm>
            <a:off x="228600" y="1427163"/>
            <a:ext cx="8686800" cy="4516437"/>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3" y="533400"/>
            <a:ext cx="8550275" cy="711200"/>
          </a:xfrm>
          <a:prstGeom prst="rect">
            <a:avLst/>
          </a:prstGeom>
        </p:spPr>
        <p:txBody>
          <a:bodyPr anchor="ctr">
            <a:noAutofit/>
          </a:bodyPr>
          <a:lstStyle/>
          <a:p>
            <a:pPr fontAlgn="auto">
              <a:spcAft>
                <a:spcPts val="0"/>
              </a:spcAft>
              <a:defRPr/>
            </a:pPr>
            <a:endParaRPr lang="en-US" sz="2200" b="1" i="1" dirty="0" smtClean="0">
              <a:solidFill>
                <a:schemeClr val="tx2">
                  <a:lumMod val="50000"/>
                </a:schemeClr>
              </a:solidFill>
              <a:latin typeface="Calibri" pitchFamily="34" charset="0"/>
              <a:ea typeface="+mn-ea"/>
              <a:cs typeface="Arial" charset="0"/>
            </a:endParaRPr>
          </a:p>
          <a:p>
            <a:pPr fontAlgn="auto">
              <a:spcAft>
                <a:spcPts val="0"/>
              </a:spcAft>
              <a:defRPr/>
            </a:pPr>
            <a:r>
              <a:rPr lang="en-US" sz="2200" b="1" i="1" dirty="0" smtClean="0">
                <a:solidFill>
                  <a:schemeClr val="tx2">
                    <a:lumMod val="50000"/>
                  </a:schemeClr>
                </a:solidFill>
                <a:latin typeface="Calibri" pitchFamily="34" charset="0"/>
                <a:ea typeface="+mn-ea"/>
                <a:cs typeface="Arial" charset="0"/>
              </a:rPr>
              <a:t>OBJECTIVE: </a:t>
            </a:r>
            <a:r>
              <a:rPr lang="en-US" sz="2200" dirty="0" smtClean="0">
                <a:latin typeface="Calibri"/>
                <a:ea typeface="ＭＳ Ｐゴシック" pitchFamily="-1" charset="-128"/>
                <a:cs typeface="Calibri"/>
              </a:rPr>
              <a:t>SWBAT display numerical data on a histogram.</a:t>
            </a:r>
          </a:p>
          <a:p>
            <a:pPr fontAlgn="auto">
              <a:spcAft>
                <a:spcPts val="0"/>
              </a:spcAft>
              <a:defRPr/>
            </a:pPr>
            <a:r>
              <a:rPr lang="en-US" sz="2200" b="1" dirty="0" smtClean="0">
                <a:latin typeface="Calibri"/>
                <a:cs typeface="Calibri"/>
              </a:rPr>
              <a:t>Language Objective: </a:t>
            </a:r>
            <a:r>
              <a:rPr lang="en-US" sz="2200" dirty="0" smtClean="0">
                <a:latin typeface="Calibri"/>
                <a:cs typeface="Calibri"/>
              </a:rPr>
              <a:t>SWBAT </a:t>
            </a:r>
            <a:r>
              <a:rPr lang="en-US" sz="2200" dirty="0" smtClean="0"/>
              <a:t>orally describe how to create a histogram.</a:t>
            </a:r>
            <a:endParaRPr lang="en-US" sz="2200" dirty="0" smtClean="0">
              <a:latin typeface="Calibri"/>
              <a:cs typeface="Calibri"/>
            </a:endParaRPr>
          </a:p>
          <a:p>
            <a:pPr fontAlgn="auto">
              <a:spcAft>
                <a:spcPts val="0"/>
              </a:spcAft>
              <a:defRPr/>
            </a:pPr>
            <a:r>
              <a:rPr lang="en-US" sz="2200" dirty="0" smtClean="0">
                <a:latin typeface="Calibri"/>
                <a:ea typeface="ＭＳ Ｐゴシック" pitchFamily="-1" charset="-128"/>
                <a:cs typeface="Calibri"/>
              </a:rPr>
              <a:t> </a:t>
            </a:r>
            <a:endParaRPr lang="en-US" sz="2200" dirty="0">
              <a:solidFill>
                <a:schemeClr val="tx2">
                  <a:lumMod val="50000"/>
                </a:schemeClr>
              </a:solidFill>
              <a:latin typeface="Perpetua" pitchFamily="18" charset="0"/>
              <a:ea typeface="+mj-ea"/>
              <a:cs typeface="+mj-cs"/>
            </a:endParaRPr>
          </a:p>
        </p:txBody>
      </p:sp>
      <p:sp>
        <p:nvSpPr>
          <p:cNvPr id="6"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10</a:t>
            </a:fld>
            <a:endParaRPr lang="en-US" smtClean="0">
              <a:solidFill>
                <a:schemeClr val="bg1"/>
              </a:solidFill>
            </a:endParaRPr>
          </a:p>
        </p:txBody>
      </p:sp>
      <p:grpSp>
        <p:nvGrpSpPr>
          <p:cNvPr id="2"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1"/>
          <p:cNvSpPr txBox="1"/>
          <p:nvPr/>
        </p:nvSpPr>
        <p:spPr>
          <a:xfrm>
            <a:off x="457200" y="1427163"/>
            <a:ext cx="8077200" cy="646331"/>
          </a:xfrm>
          <a:prstGeom prst="rect">
            <a:avLst/>
          </a:prstGeom>
          <a:noFill/>
        </p:spPr>
        <p:txBody>
          <a:bodyPr wrap="square" rtlCol="0">
            <a:spAutoFit/>
          </a:bodyPr>
          <a:lstStyle/>
          <a:p>
            <a:r>
              <a:rPr lang="en-US" dirty="0" smtClean="0"/>
              <a:t>Below are the 15 birth weights, in ounces, of all the Labrador Retriever puppies born at Kingston Kennels in the last three months. </a:t>
            </a:r>
            <a:endParaRPr lang="en-US" dirty="0"/>
          </a:p>
        </p:txBody>
      </p:sp>
      <p:sp>
        <p:nvSpPr>
          <p:cNvPr id="14" name="TextBox 13"/>
          <p:cNvSpPr txBox="1"/>
          <p:nvPr/>
        </p:nvSpPr>
        <p:spPr>
          <a:xfrm>
            <a:off x="457200" y="2438400"/>
            <a:ext cx="8255000" cy="646331"/>
          </a:xfrm>
          <a:prstGeom prst="rect">
            <a:avLst/>
          </a:prstGeom>
          <a:noFill/>
        </p:spPr>
        <p:txBody>
          <a:bodyPr wrap="square" rtlCol="0">
            <a:spAutoFit/>
          </a:bodyPr>
          <a:lstStyle/>
          <a:p>
            <a:pPr marL="342900" indent="-342900">
              <a:buAutoNum type="alphaLcPeriod"/>
            </a:pPr>
            <a:r>
              <a:rPr lang="en-US" dirty="0" smtClean="0">
                <a:solidFill>
                  <a:srgbClr val="3366FF"/>
                </a:solidFill>
              </a:rPr>
              <a:t>Name an appropriate graph that could be used to summarize these birth weights.  Explain your choice. </a:t>
            </a:r>
          </a:p>
        </p:txBody>
      </p:sp>
      <p:sp>
        <p:nvSpPr>
          <p:cNvPr id="16" name="TextBox 15"/>
          <p:cNvSpPr txBox="1">
            <a:spLocks noChangeArrowheads="1"/>
          </p:cNvSpPr>
          <p:nvPr/>
        </p:nvSpPr>
        <p:spPr bwMode="auto">
          <a:xfrm>
            <a:off x="3505200" y="3091656"/>
            <a:ext cx="3048000" cy="369888"/>
          </a:xfrm>
          <a:prstGeom prst="rect">
            <a:avLst/>
          </a:prstGeom>
          <a:noFill/>
          <a:ln w="9525">
            <a:noFill/>
            <a:miter lim="800000"/>
            <a:headEnd/>
            <a:tailEnd/>
          </a:ln>
        </p:spPr>
        <p:txBody>
          <a:bodyPr>
            <a:prstTxWarp prst="textNoShape">
              <a:avLst/>
            </a:prstTxWarp>
            <a:spAutoFit/>
          </a:bodyPr>
          <a:lstStyle/>
          <a:p>
            <a:r>
              <a:rPr lang="en-US" dirty="0" smtClean="0"/>
              <a:t>  </a:t>
            </a:r>
            <a:r>
              <a:rPr lang="en-US" u="sng" dirty="0" smtClean="0"/>
              <a:t>Puppy Weights</a:t>
            </a:r>
            <a:endParaRPr lang="en-US" u="sng" dirty="0"/>
          </a:p>
        </p:txBody>
      </p:sp>
      <p:sp>
        <p:nvSpPr>
          <p:cNvPr id="47" name="TextBox 46"/>
          <p:cNvSpPr txBox="1">
            <a:spLocks noChangeArrowheads="1"/>
          </p:cNvSpPr>
          <p:nvPr/>
        </p:nvSpPr>
        <p:spPr bwMode="auto">
          <a:xfrm>
            <a:off x="952499" y="4985544"/>
            <a:ext cx="7429501" cy="923330"/>
          </a:xfrm>
          <a:prstGeom prst="rect">
            <a:avLst/>
          </a:prstGeom>
          <a:noFill/>
          <a:ln w="9525">
            <a:noFill/>
            <a:miter lim="800000"/>
            <a:headEnd/>
            <a:tailEnd/>
          </a:ln>
        </p:spPr>
        <p:txBody>
          <a:bodyPr wrap="square">
            <a:prstTxWarp prst="textNoShape">
              <a:avLst/>
            </a:prstTxWarp>
            <a:spAutoFit/>
          </a:bodyPr>
          <a:lstStyle/>
          <a:p>
            <a:r>
              <a:rPr lang="en-US" dirty="0"/>
              <a:t> </a:t>
            </a:r>
            <a:r>
              <a:rPr lang="en-US" dirty="0" smtClean="0"/>
              <a:t> 12          13            14             15            16            17            18            19         20 </a:t>
            </a:r>
          </a:p>
          <a:p>
            <a:r>
              <a:rPr lang="en-US" dirty="0" smtClean="0"/>
              <a:t>                                                                  </a:t>
            </a:r>
          </a:p>
          <a:p>
            <a:r>
              <a:rPr lang="en-US" dirty="0" smtClean="0"/>
              <a:t>		</a:t>
            </a:r>
          </a:p>
        </p:txBody>
      </p:sp>
      <p:cxnSp>
        <p:nvCxnSpPr>
          <p:cNvPr id="48" name="Straight Arrow Connector 47"/>
          <p:cNvCxnSpPr>
            <a:cxnSpLocks noChangeShapeType="1"/>
          </p:cNvCxnSpPr>
          <p:nvPr/>
        </p:nvCxnSpPr>
        <p:spPr bwMode="auto">
          <a:xfrm>
            <a:off x="800100" y="4833144"/>
            <a:ext cx="7581900" cy="1588"/>
          </a:xfrm>
          <a:prstGeom prst="straightConnector1">
            <a:avLst/>
          </a:prstGeom>
          <a:noFill/>
          <a:ln w="38100">
            <a:solidFill>
              <a:schemeClr val="accent2"/>
            </a:solidFill>
            <a:round/>
            <a:headEnd type="arrow" w="med" len="med"/>
            <a:tailEnd type="arrow" w="med" len="med"/>
          </a:ln>
          <a:effectLst>
            <a:outerShdw blurRad="63500" dist="23000" dir="5400000" rotWithShape="0">
              <a:srgbClr val="000000">
                <a:alpha val="34998"/>
              </a:srgbClr>
            </a:outerShdw>
          </a:effectLst>
        </p:spPr>
      </p:cxnSp>
      <p:cxnSp>
        <p:nvCxnSpPr>
          <p:cNvPr id="49" name="Straight Connector 48"/>
          <p:cNvCxnSpPr/>
          <p:nvPr/>
        </p:nvCxnSpPr>
        <p:spPr>
          <a:xfrm flipV="1">
            <a:off x="5448300" y="468074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286500" y="468074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610100" y="468074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124700" y="468074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771900" y="468074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257300" y="468074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857500" y="468074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019300" y="468074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7848600" y="4682332"/>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771900" y="5410200"/>
            <a:ext cx="1676400" cy="369332"/>
          </a:xfrm>
          <a:prstGeom prst="rect">
            <a:avLst/>
          </a:prstGeom>
          <a:noFill/>
        </p:spPr>
        <p:txBody>
          <a:bodyPr wrap="square" rtlCol="0">
            <a:spAutoFit/>
          </a:bodyPr>
          <a:lstStyle/>
          <a:p>
            <a:r>
              <a:rPr lang="en-US" dirty="0" smtClean="0"/>
              <a:t>      Ounces</a:t>
            </a:r>
            <a:endParaRPr lang="en-US" dirty="0"/>
          </a:p>
        </p:txBody>
      </p:sp>
      <p:sp>
        <p:nvSpPr>
          <p:cNvPr id="40" name="TextBox 39"/>
          <p:cNvSpPr txBox="1"/>
          <p:nvPr/>
        </p:nvSpPr>
        <p:spPr>
          <a:xfrm>
            <a:off x="228601" y="2057400"/>
            <a:ext cx="8915399" cy="646331"/>
          </a:xfrm>
          <a:prstGeom prst="rect">
            <a:avLst/>
          </a:prstGeom>
          <a:noFill/>
        </p:spPr>
        <p:txBody>
          <a:bodyPr wrap="square" rtlCol="0">
            <a:spAutoFit/>
          </a:bodyPr>
          <a:lstStyle/>
          <a:p>
            <a:r>
              <a:rPr lang="en-US" dirty="0" smtClean="0">
                <a:solidFill>
                  <a:schemeClr val="accent6">
                    <a:lumMod val="75000"/>
                  </a:schemeClr>
                </a:solidFill>
              </a:rPr>
              <a:t>12       13       14       14       16       17       17       18       18       19       19       19       19       20       20</a:t>
            </a:r>
          </a:p>
          <a:p>
            <a:endParaRPr lang="en-US" dirty="0"/>
          </a:p>
        </p:txBody>
      </p:sp>
      <p:grpSp>
        <p:nvGrpSpPr>
          <p:cNvPr id="8" name="Group 7"/>
          <p:cNvGrpSpPr/>
          <p:nvPr/>
        </p:nvGrpSpPr>
        <p:grpSpPr>
          <a:xfrm>
            <a:off x="457200" y="3150037"/>
            <a:ext cx="7565303" cy="1530707"/>
            <a:chOff x="457200" y="3150037"/>
            <a:chExt cx="7565303" cy="1530707"/>
          </a:xfrm>
        </p:grpSpPr>
        <p:sp>
          <p:nvSpPr>
            <p:cNvPr id="42" name="Rectangle 41"/>
            <p:cNvSpPr/>
            <p:nvPr/>
          </p:nvSpPr>
          <p:spPr>
            <a:xfrm>
              <a:off x="457200" y="3150037"/>
              <a:ext cx="1752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TextBox 42"/>
            <p:cNvSpPr txBox="1">
              <a:spLocks noChangeArrowheads="1"/>
            </p:cNvSpPr>
            <p:nvPr/>
          </p:nvSpPr>
          <p:spPr bwMode="auto">
            <a:xfrm>
              <a:off x="457200" y="3256399"/>
              <a:ext cx="1563688" cy="646113"/>
            </a:xfrm>
            <a:prstGeom prst="rect">
              <a:avLst/>
            </a:prstGeom>
            <a:noFill/>
            <a:ln w="9525">
              <a:noFill/>
              <a:miter lim="800000"/>
              <a:headEnd/>
              <a:tailEnd/>
            </a:ln>
          </p:spPr>
          <p:txBody>
            <a:bodyPr>
              <a:prstTxWarp prst="textNoShape">
                <a:avLst/>
              </a:prstTxWarp>
              <a:spAutoFit/>
            </a:bodyPr>
            <a:lstStyle/>
            <a:p>
              <a:r>
                <a:rPr lang="en-US" dirty="0" smtClean="0"/>
                <a:t> Key</a:t>
              </a:r>
              <a:r>
                <a:rPr lang="en-US" dirty="0"/>
                <a:t>:</a:t>
              </a:r>
              <a:endParaRPr lang="en-US" dirty="0" smtClean="0"/>
            </a:p>
            <a:p>
              <a:r>
                <a:rPr lang="en-US" dirty="0" smtClean="0"/>
                <a:t> X </a:t>
              </a:r>
              <a:r>
                <a:rPr lang="en-US" dirty="0"/>
                <a:t>– one</a:t>
              </a:r>
              <a:r>
                <a:rPr lang="en-US" dirty="0" smtClean="0"/>
                <a:t> puppy</a:t>
              </a:r>
              <a:endParaRPr lang="en-US" dirty="0"/>
            </a:p>
          </p:txBody>
        </p:sp>
        <p:grpSp>
          <p:nvGrpSpPr>
            <p:cNvPr id="7" name="Group 6"/>
            <p:cNvGrpSpPr/>
            <p:nvPr/>
          </p:nvGrpSpPr>
          <p:grpSpPr>
            <a:xfrm>
              <a:off x="800100" y="3461544"/>
              <a:ext cx="7222403" cy="1219200"/>
              <a:chOff x="800100" y="3461544"/>
              <a:chExt cx="7222403" cy="1219200"/>
            </a:xfrm>
          </p:grpSpPr>
          <p:sp>
            <p:nvSpPr>
              <p:cNvPr id="62" name="TextBox 61"/>
              <p:cNvSpPr txBox="1">
                <a:spLocks noChangeArrowheads="1"/>
              </p:cNvSpPr>
              <p:nvPr/>
            </p:nvSpPr>
            <p:spPr bwMode="auto">
              <a:xfrm>
                <a:off x="7565303" y="3461723"/>
                <a:ext cx="457200" cy="1200150"/>
              </a:xfrm>
              <a:prstGeom prst="rect">
                <a:avLst/>
              </a:prstGeom>
              <a:noFill/>
              <a:ln w="9525">
                <a:noFill/>
                <a:miter lim="800000"/>
                <a:headEnd/>
                <a:tailEnd/>
              </a:ln>
            </p:spPr>
            <p:txBody>
              <a:bodyPr>
                <a:prstTxWarp prst="textNoShape">
                  <a:avLst/>
                </a:prstTxWarp>
                <a:spAutoFit/>
              </a:bodyPr>
              <a:lstStyle/>
              <a:p>
                <a:endParaRPr lang="en-US" dirty="0"/>
              </a:p>
              <a:p>
                <a:endParaRPr lang="en-US" dirty="0" smtClean="0"/>
              </a:p>
              <a:p>
                <a:r>
                  <a:rPr lang="en-US" dirty="0" smtClean="0"/>
                  <a:t>  X</a:t>
                </a:r>
              </a:p>
              <a:p>
                <a:r>
                  <a:rPr lang="en-US" dirty="0" smtClean="0"/>
                  <a:t>  X</a:t>
                </a:r>
                <a:endParaRPr lang="en-US" dirty="0"/>
              </a:p>
            </p:txBody>
          </p:sp>
          <p:sp>
            <p:nvSpPr>
              <p:cNvPr id="67" name="TextBox 66"/>
              <p:cNvSpPr txBox="1">
                <a:spLocks noChangeArrowheads="1"/>
              </p:cNvSpPr>
              <p:nvPr/>
            </p:nvSpPr>
            <p:spPr bwMode="auto">
              <a:xfrm>
                <a:off x="6667500" y="3480415"/>
                <a:ext cx="647700" cy="1200329"/>
              </a:xfrm>
              <a:prstGeom prst="rect">
                <a:avLst/>
              </a:prstGeom>
              <a:noFill/>
              <a:ln w="9525">
                <a:noFill/>
                <a:miter lim="800000"/>
                <a:headEnd/>
                <a:tailEnd/>
              </a:ln>
            </p:spPr>
            <p:txBody>
              <a:bodyPr wrap="square">
                <a:prstTxWarp prst="textNoShape">
                  <a:avLst/>
                </a:prstTxWarp>
                <a:spAutoFit/>
              </a:bodyPr>
              <a:lstStyle/>
              <a:p>
                <a:r>
                  <a:rPr lang="en-US" dirty="0" smtClean="0"/>
                  <a:t>      X</a:t>
                </a:r>
              </a:p>
              <a:p>
                <a:r>
                  <a:rPr lang="en-US" dirty="0" smtClean="0"/>
                  <a:t>      X</a:t>
                </a:r>
              </a:p>
              <a:p>
                <a:r>
                  <a:rPr lang="en-US" dirty="0" smtClean="0"/>
                  <a:t>      X</a:t>
                </a:r>
              </a:p>
              <a:p>
                <a:r>
                  <a:rPr lang="en-US" dirty="0" smtClean="0"/>
                  <a:t>      X</a:t>
                </a:r>
                <a:endParaRPr lang="en-US" dirty="0"/>
              </a:p>
            </p:txBody>
          </p:sp>
          <p:sp>
            <p:nvSpPr>
              <p:cNvPr id="68" name="TextBox 67"/>
              <p:cNvSpPr txBox="1">
                <a:spLocks noChangeArrowheads="1"/>
              </p:cNvSpPr>
              <p:nvPr/>
            </p:nvSpPr>
            <p:spPr bwMode="auto">
              <a:xfrm>
                <a:off x="6057900" y="3461544"/>
                <a:ext cx="457200" cy="1200150"/>
              </a:xfrm>
              <a:prstGeom prst="rect">
                <a:avLst/>
              </a:prstGeom>
              <a:noFill/>
              <a:ln w="9525">
                <a:noFill/>
                <a:miter lim="800000"/>
                <a:headEnd/>
                <a:tailEnd/>
              </a:ln>
            </p:spPr>
            <p:txBody>
              <a:bodyPr>
                <a:prstTxWarp prst="textNoShape">
                  <a:avLst/>
                </a:prstTxWarp>
                <a:spAutoFit/>
              </a:bodyPr>
              <a:lstStyle/>
              <a:p>
                <a:r>
                  <a:rPr lang="en-US" dirty="0" smtClean="0"/>
                  <a:t> </a:t>
                </a:r>
              </a:p>
              <a:p>
                <a:r>
                  <a:rPr lang="en-US" dirty="0" smtClean="0"/>
                  <a:t> </a:t>
                </a:r>
              </a:p>
              <a:p>
                <a:r>
                  <a:rPr lang="en-US" dirty="0" smtClean="0"/>
                  <a:t> X</a:t>
                </a:r>
              </a:p>
              <a:p>
                <a:r>
                  <a:rPr lang="en-US" dirty="0" smtClean="0"/>
                  <a:t> X</a:t>
                </a:r>
                <a:endParaRPr lang="en-US" dirty="0"/>
              </a:p>
            </p:txBody>
          </p:sp>
          <p:grpSp>
            <p:nvGrpSpPr>
              <p:cNvPr id="4" name="Group 3"/>
              <p:cNvGrpSpPr/>
              <p:nvPr/>
            </p:nvGrpSpPr>
            <p:grpSpPr>
              <a:xfrm>
                <a:off x="800100" y="3461544"/>
                <a:ext cx="4876800" cy="1200329"/>
                <a:chOff x="800100" y="3461544"/>
                <a:chExt cx="4876800" cy="1200329"/>
              </a:xfrm>
            </p:grpSpPr>
            <p:sp>
              <p:nvSpPr>
                <p:cNvPr id="60" name="TextBox 59"/>
                <p:cNvSpPr txBox="1">
                  <a:spLocks noChangeArrowheads="1"/>
                </p:cNvSpPr>
                <p:nvPr/>
              </p:nvSpPr>
              <p:spPr bwMode="auto">
                <a:xfrm>
                  <a:off x="4381500" y="3461544"/>
                  <a:ext cx="457200" cy="1200150"/>
                </a:xfrm>
                <a:prstGeom prst="rect">
                  <a:avLst/>
                </a:prstGeom>
                <a:noFill/>
                <a:ln w="9525">
                  <a:noFill/>
                  <a:miter lim="800000"/>
                  <a:headEnd/>
                  <a:tailEnd/>
                </a:ln>
              </p:spPr>
              <p:txBody>
                <a:bodyPr>
                  <a:prstTxWarp prst="textNoShape">
                    <a:avLst/>
                  </a:prstTxWarp>
                  <a:spAutoFit/>
                </a:bodyPr>
                <a:lstStyle/>
                <a:p>
                  <a:endParaRPr lang="en-US" dirty="0"/>
                </a:p>
                <a:p>
                  <a:endParaRPr lang="en-US" dirty="0" smtClean="0"/>
                </a:p>
                <a:p>
                  <a:r>
                    <a:rPr lang="en-US" dirty="0" smtClean="0"/>
                    <a:t> </a:t>
                  </a:r>
                </a:p>
                <a:p>
                  <a:r>
                    <a:rPr lang="en-US" dirty="0" smtClean="0"/>
                    <a:t> X</a:t>
                  </a:r>
                  <a:endParaRPr lang="en-US" dirty="0"/>
                </a:p>
              </p:txBody>
            </p:sp>
            <p:sp>
              <p:nvSpPr>
                <p:cNvPr id="66" name="TextBox 65"/>
                <p:cNvSpPr txBox="1">
                  <a:spLocks noChangeArrowheads="1"/>
                </p:cNvSpPr>
                <p:nvPr/>
              </p:nvSpPr>
              <p:spPr bwMode="auto">
                <a:xfrm>
                  <a:off x="5219700" y="3461723"/>
                  <a:ext cx="457200" cy="1200150"/>
                </a:xfrm>
                <a:prstGeom prst="rect">
                  <a:avLst/>
                </a:prstGeom>
                <a:noFill/>
                <a:ln w="9525">
                  <a:noFill/>
                  <a:miter lim="800000"/>
                  <a:headEnd/>
                  <a:tailEnd/>
                </a:ln>
              </p:spPr>
              <p:txBody>
                <a:bodyPr>
                  <a:prstTxWarp prst="textNoShape">
                    <a:avLst/>
                  </a:prstTxWarp>
                  <a:spAutoFit/>
                </a:bodyPr>
                <a:lstStyle/>
                <a:p>
                  <a:r>
                    <a:rPr lang="en-US" dirty="0" smtClean="0"/>
                    <a:t> </a:t>
                  </a:r>
                </a:p>
                <a:p>
                  <a:r>
                    <a:rPr lang="en-US" dirty="0" smtClean="0"/>
                    <a:t> </a:t>
                  </a:r>
                </a:p>
                <a:p>
                  <a:r>
                    <a:rPr lang="en-US" dirty="0" smtClean="0"/>
                    <a:t> X</a:t>
                  </a:r>
                </a:p>
                <a:p>
                  <a:r>
                    <a:rPr lang="en-US" dirty="0" smtClean="0"/>
                    <a:t> X</a:t>
                  </a:r>
                  <a:endParaRPr lang="en-US" dirty="0"/>
                </a:p>
              </p:txBody>
            </p:sp>
            <p:grpSp>
              <p:nvGrpSpPr>
                <p:cNvPr id="3" name="Group 2"/>
                <p:cNvGrpSpPr/>
                <p:nvPr/>
              </p:nvGrpSpPr>
              <p:grpSpPr>
                <a:xfrm>
                  <a:off x="800100" y="3461544"/>
                  <a:ext cx="2286000" cy="1200329"/>
                  <a:chOff x="800100" y="3461544"/>
                  <a:chExt cx="2286000" cy="1200329"/>
                </a:xfrm>
              </p:grpSpPr>
              <p:sp>
                <p:nvSpPr>
                  <p:cNvPr id="59" name="TextBox 58"/>
                  <p:cNvSpPr txBox="1">
                    <a:spLocks noChangeArrowheads="1"/>
                  </p:cNvSpPr>
                  <p:nvPr/>
                </p:nvSpPr>
                <p:spPr bwMode="auto">
                  <a:xfrm>
                    <a:off x="1866900" y="3461544"/>
                    <a:ext cx="457200" cy="1200329"/>
                  </a:xfrm>
                  <a:prstGeom prst="rect">
                    <a:avLst/>
                  </a:prstGeom>
                  <a:noFill/>
                  <a:ln w="9525">
                    <a:noFill/>
                    <a:miter lim="800000"/>
                    <a:headEnd/>
                    <a:tailEnd/>
                  </a:ln>
                </p:spPr>
                <p:txBody>
                  <a:bodyPr>
                    <a:prstTxWarp prst="textNoShape">
                      <a:avLst/>
                    </a:prstTxWarp>
                    <a:spAutoFit/>
                  </a:bodyPr>
                  <a:lstStyle/>
                  <a:p>
                    <a:endParaRPr lang="en-US" dirty="0" smtClean="0"/>
                  </a:p>
                  <a:p>
                    <a:endParaRPr lang="en-US" dirty="0" smtClean="0"/>
                  </a:p>
                  <a:p>
                    <a:endParaRPr lang="en-US" dirty="0" smtClean="0"/>
                  </a:p>
                  <a:p>
                    <a:r>
                      <a:rPr lang="en-US" dirty="0"/>
                      <a:t>X</a:t>
                    </a:r>
                  </a:p>
                </p:txBody>
              </p:sp>
              <p:sp>
                <p:nvSpPr>
                  <p:cNvPr id="65" name="TextBox 64"/>
                  <p:cNvSpPr txBox="1">
                    <a:spLocks noChangeArrowheads="1"/>
                  </p:cNvSpPr>
                  <p:nvPr/>
                </p:nvSpPr>
                <p:spPr bwMode="auto">
                  <a:xfrm>
                    <a:off x="800100" y="4292362"/>
                    <a:ext cx="800100" cy="369332"/>
                  </a:xfrm>
                  <a:prstGeom prst="rect">
                    <a:avLst/>
                  </a:prstGeom>
                  <a:noFill/>
                  <a:ln w="9525">
                    <a:noFill/>
                    <a:miter lim="800000"/>
                    <a:headEnd/>
                    <a:tailEnd/>
                  </a:ln>
                </p:spPr>
                <p:txBody>
                  <a:bodyPr wrap="square">
                    <a:prstTxWarp prst="textNoShape">
                      <a:avLst/>
                    </a:prstTxWarp>
                    <a:spAutoFit/>
                  </a:bodyPr>
                  <a:lstStyle/>
                  <a:p>
                    <a:r>
                      <a:rPr lang="en-US" dirty="0" smtClean="0"/>
                      <a:t>      X </a:t>
                    </a:r>
                    <a:endParaRPr lang="en-US" dirty="0"/>
                  </a:p>
                </p:txBody>
              </p:sp>
              <p:sp>
                <p:nvSpPr>
                  <p:cNvPr id="41" name="TextBox 40"/>
                  <p:cNvSpPr txBox="1">
                    <a:spLocks noChangeArrowheads="1"/>
                  </p:cNvSpPr>
                  <p:nvPr/>
                </p:nvSpPr>
                <p:spPr bwMode="auto">
                  <a:xfrm>
                    <a:off x="2628900" y="3461544"/>
                    <a:ext cx="457200" cy="1200150"/>
                  </a:xfrm>
                  <a:prstGeom prst="rect">
                    <a:avLst/>
                  </a:prstGeom>
                  <a:noFill/>
                  <a:ln w="9525">
                    <a:noFill/>
                    <a:miter lim="800000"/>
                    <a:headEnd/>
                    <a:tailEnd/>
                  </a:ln>
                </p:spPr>
                <p:txBody>
                  <a:bodyPr>
                    <a:prstTxWarp prst="textNoShape">
                      <a:avLst/>
                    </a:prstTxWarp>
                    <a:spAutoFit/>
                  </a:bodyPr>
                  <a:lstStyle/>
                  <a:p>
                    <a:endParaRPr lang="en-US" dirty="0"/>
                  </a:p>
                  <a:p>
                    <a:endParaRPr lang="en-US" dirty="0" smtClean="0"/>
                  </a:p>
                  <a:p>
                    <a:r>
                      <a:rPr lang="en-US" dirty="0" smtClean="0"/>
                      <a:t>  X</a:t>
                    </a:r>
                  </a:p>
                  <a:p>
                    <a:r>
                      <a:rPr lang="en-US" dirty="0" smtClean="0"/>
                      <a:t>  X</a:t>
                    </a:r>
                    <a:endParaRPr lang="en-US" dirty="0"/>
                  </a:p>
                </p:txBody>
              </p:sp>
            </p:grpSp>
          </p:grpSp>
        </p:grpSp>
      </p:grpSp>
      <p:grpSp>
        <p:nvGrpSpPr>
          <p:cNvPr id="71" name="Group 70"/>
          <p:cNvGrpSpPr/>
          <p:nvPr/>
        </p:nvGrpSpPr>
        <p:grpSpPr>
          <a:xfrm>
            <a:off x="1143000" y="3489584"/>
            <a:ext cx="6819900" cy="752475"/>
            <a:chOff x="1143000" y="2794260"/>
            <a:chExt cx="6819900" cy="752475"/>
          </a:xfrm>
        </p:grpSpPr>
        <p:sp>
          <p:nvSpPr>
            <p:cNvPr id="72" name="Oval 71"/>
            <p:cNvSpPr>
              <a:spLocks noChangeArrowheads="1"/>
            </p:cNvSpPr>
            <p:nvPr/>
          </p:nvSpPr>
          <p:spPr bwMode="auto">
            <a:xfrm>
              <a:off x="2740818" y="3038476"/>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73" name="Oval 72"/>
            <p:cNvSpPr>
              <a:spLocks noChangeArrowheads="1"/>
            </p:cNvSpPr>
            <p:nvPr/>
          </p:nvSpPr>
          <p:spPr bwMode="auto">
            <a:xfrm>
              <a:off x="6172200" y="3038476"/>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74" name="Oval 73"/>
            <p:cNvSpPr>
              <a:spLocks noChangeArrowheads="1"/>
            </p:cNvSpPr>
            <p:nvPr/>
          </p:nvSpPr>
          <p:spPr bwMode="auto">
            <a:xfrm>
              <a:off x="7011194" y="3038476"/>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75" name="Oval 74"/>
            <p:cNvSpPr>
              <a:spLocks noChangeArrowheads="1"/>
            </p:cNvSpPr>
            <p:nvPr/>
          </p:nvSpPr>
          <p:spPr bwMode="auto">
            <a:xfrm>
              <a:off x="7734300" y="3038476"/>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grpSp>
          <p:nvGrpSpPr>
            <p:cNvPr id="76" name="Group 75"/>
            <p:cNvGrpSpPr/>
            <p:nvPr/>
          </p:nvGrpSpPr>
          <p:grpSpPr>
            <a:xfrm>
              <a:off x="1143000" y="2794260"/>
              <a:ext cx="6819900" cy="752475"/>
              <a:chOff x="1143000" y="3627439"/>
              <a:chExt cx="6819900" cy="752475"/>
            </a:xfrm>
          </p:grpSpPr>
          <p:sp>
            <p:nvSpPr>
              <p:cNvPr id="77" name="Oval 76"/>
              <p:cNvSpPr>
                <a:spLocks noChangeArrowheads="1"/>
              </p:cNvSpPr>
              <p:nvPr/>
            </p:nvSpPr>
            <p:spPr bwMode="auto">
              <a:xfrm>
                <a:off x="1143000" y="3876676"/>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cxnSp>
            <p:nvCxnSpPr>
              <p:cNvPr id="78" name="Straight Connector 77"/>
              <p:cNvCxnSpPr>
                <a:cxnSpLocks noChangeShapeType="1"/>
                <a:stCxn id="77" idx="6"/>
                <a:endCxn id="72" idx="2"/>
              </p:cNvCxnSpPr>
              <p:nvPr/>
            </p:nvCxnSpPr>
            <p:spPr bwMode="auto">
              <a:xfrm flipV="1">
                <a:off x="1371600" y="3985955"/>
                <a:ext cx="1369218" cy="5021"/>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79" name="Straight Connector 78"/>
              <p:cNvCxnSpPr>
                <a:cxnSpLocks noChangeShapeType="1"/>
              </p:cNvCxnSpPr>
              <p:nvPr/>
            </p:nvCxnSpPr>
            <p:spPr bwMode="auto">
              <a:xfrm rot="5400000">
                <a:off x="2491978" y="4012010"/>
                <a:ext cx="727074" cy="3970"/>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80" name="Straight Connector 79"/>
              <p:cNvCxnSpPr>
                <a:cxnSpLocks noChangeShapeType="1"/>
              </p:cNvCxnSpPr>
              <p:nvPr/>
            </p:nvCxnSpPr>
            <p:spPr bwMode="auto">
              <a:xfrm>
                <a:off x="2853530" y="4374356"/>
                <a:ext cx="4272758" cy="3176"/>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81" name="Straight Connector 80"/>
              <p:cNvCxnSpPr>
                <a:cxnSpLocks noChangeShapeType="1"/>
              </p:cNvCxnSpPr>
              <p:nvPr/>
            </p:nvCxnSpPr>
            <p:spPr bwMode="auto">
              <a:xfrm rot="5400000">
                <a:off x="6796881" y="3991770"/>
                <a:ext cx="730250" cy="1588"/>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82" name="Straight Connector 81"/>
              <p:cNvCxnSpPr>
                <a:cxnSpLocks noChangeShapeType="1"/>
              </p:cNvCxnSpPr>
              <p:nvPr/>
            </p:nvCxnSpPr>
            <p:spPr bwMode="auto">
              <a:xfrm rot="5400000">
                <a:off x="5959078" y="4014392"/>
                <a:ext cx="729456" cy="1588"/>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83" name="Straight Connector 82"/>
              <p:cNvCxnSpPr>
                <a:cxnSpLocks noChangeShapeType="1"/>
                <a:stCxn id="75" idx="6"/>
              </p:cNvCxnSpPr>
              <p:nvPr/>
            </p:nvCxnSpPr>
            <p:spPr bwMode="auto">
              <a:xfrm flipH="1">
                <a:off x="7087394" y="3985955"/>
                <a:ext cx="875506" cy="16670"/>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84" name="Straight Connector 83"/>
              <p:cNvCxnSpPr>
                <a:cxnSpLocks noChangeShapeType="1"/>
              </p:cNvCxnSpPr>
              <p:nvPr/>
            </p:nvCxnSpPr>
            <p:spPr bwMode="auto">
              <a:xfrm>
                <a:off x="2853530" y="3647282"/>
                <a:ext cx="4271170" cy="3176"/>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grpSp>
      </p:grpSp>
    </p:spTree>
    <p:extLst>
      <p:ext uri="{BB962C8B-B14F-4D97-AF65-F5344CB8AC3E}">
        <p14:creationId xmlns:p14="http://schemas.microsoft.com/office/powerpoint/2010/main" val="2008939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1" fill="hold" nodeType="clickEffect">
                                  <p:stCondLst>
                                    <p:cond delay="0"/>
                                  </p:stCondLst>
                                  <p:childTnLst>
                                    <p:anim calcmode="lin" valueType="num">
                                      <p:cBhvr additive="base">
                                        <p:cTn id="6" dur="500"/>
                                        <p:tgtEl>
                                          <p:spTgt spid="8"/>
                                        </p:tgtEl>
                                        <p:attrNameLst>
                                          <p:attrName>ppt_y</p:attrName>
                                        </p:attrNameLst>
                                      </p:cBhvr>
                                      <p:tavLst>
                                        <p:tav tm="0">
                                          <p:val>
                                            <p:strVal val="#ppt_y"/>
                                          </p:val>
                                        </p:tav>
                                        <p:tav tm="100000">
                                          <p:val>
                                            <p:strVal val="#ppt_y-#ppt_h*1.125000"/>
                                          </p:val>
                                        </p:tav>
                                      </p:tavLst>
                                    </p:anim>
                                    <p:animEffect transition="out" filter="wipe(up)">
                                      <p:cBhvr>
                                        <p:cTn id="7" dur="500"/>
                                        <p:tgtEl>
                                          <p:spTgt spid="8"/>
                                        </p:tgtEl>
                                      </p:cBhvr>
                                    </p:animEffect>
                                    <p:set>
                                      <p:cBhvr>
                                        <p:cTn id="8" dur="1" fill="hold">
                                          <p:stCondLst>
                                            <p:cond delay="499"/>
                                          </p:stCondLst>
                                        </p:cTn>
                                        <p:tgtEl>
                                          <p:spTgt spid="8"/>
                                        </p:tgtEl>
                                        <p:attrNameLst>
                                          <p:attrName>style.visibility</p:attrName>
                                        </p:attrNameLst>
                                      </p:cBhvr>
                                      <p:to>
                                        <p:strVal val="hidden"/>
                                      </p:to>
                                    </p:set>
                                  </p:childTnLst>
                                </p:cTn>
                              </p:par>
                              <p:par>
                                <p:cTn id="9" presetID="12" presetClass="entr" presetSubtype="4"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p:tgtEl>
                                          <p:spTgt spid="71"/>
                                        </p:tgtEl>
                                        <p:attrNameLst>
                                          <p:attrName>ppt_y</p:attrName>
                                        </p:attrNameLst>
                                      </p:cBhvr>
                                      <p:tavLst>
                                        <p:tav tm="0">
                                          <p:val>
                                            <p:strVal val="#ppt_y+#ppt_h*1.125000"/>
                                          </p:val>
                                        </p:tav>
                                        <p:tav tm="100000">
                                          <p:val>
                                            <p:strVal val="#ppt_y"/>
                                          </p:val>
                                        </p:tav>
                                      </p:tavLst>
                                    </p:anim>
                                    <p:animEffect transition="in" filter="wipe(up)">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age Title"/>
          <p:cNvSpPr>
            <a:spLocks noGrp="1"/>
          </p:cNvSpPr>
          <p:nvPr>
            <p:ph type="title" idx="4294967295"/>
          </p:nvPr>
        </p:nvSpPr>
        <p:spPr>
          <a:xfrm>
            <a:off x="228600" y="127000"/>
            <a:ext cx="8229600" cy="639763"/>
          </a:xfrm>
        </p:spPr>
        <p:txBody>
          <a:bodyPr/>
          <a:lstStyle/>
          <a:p>
            <a:pPr algn="l"/>
            <a:r>
              <a:rPr lang="en-US" sz="3200" b="1" dirty="0" smtClean="0">
                <a:solidFill>
                  <a:schemeClr val="bg1"/>
                </a:solidFill>
                <a:ea typeface="ＭＳ Ｐゴシック" charset="-128"/>
              </a:rPr>
              <a:t>Assessment: Online Quiz</a:t>
            </a:r>
          </a:p>
        </p:txBody>
      </p:sp>
      <p:sp>
        <p:nvSpPr>
          <p:cNvPr id="26627"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B1A97EE-054E-41FE-A34A-95931F20F9B6}" type="slidenum">
              <a:rPr lang="en-US" smtClean="0">
                <a:solidFill>
                  <a:schemeClr val="bg1"/>
                </a:solidFill>
              </a:rPr>
              <a:pPr eaLnBrk="1" hangingPunct="1"/>
              <a:t>100</a:t>
            </a:fld>
            <a:endParaRPr lang="en-US" smtClean="0">
              <a:solidFill>
                <a:schemeClr val="bg1"/>
              </a:solidFill>
            </a:endParaRPr>
          </a:p>
        </p:txBody>
      </p:sp>
      <p:sp>
        <p:nvSpPr>
          <p:cNvPr id="8"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6630" name="Group 6"/>
          <p:cNvGrpSpPr>
            <a:grpSpLocks/>
          </p:cNvGrpSpPr>
          <p:nvPr/>
        </p:nvGrpSpPr>
        <p:grpSpPr bwMode="auto">
          <a:xfrm>
            <a:off x="609600" y="6413500"/>
            <a:ext cx="7402513" cy="387350"/>
            <a:chOff x="609600" y="6414018"/>
            <a:chExt cx="7401771" cy="386725"/>
          </a:xfrm>
        </p:grpSpPr>
        <p:pic>
          <p:nvPicPr>
            <p:cNvPr id="26631" name="Picture 8"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2" name="Picture 9"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3"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0"/>
          <p:cNvSpPr txBox="1"/>
          <p:nvPr/>
        </p:nvSpPr>
        <p:spPr>
          <a:xfrm>
            <a:off x="457200" y="1066800"/>
            <a:ext cx="7950200" cy="3293209"/>
          </a:xfrm>
          <a:prstGeom prst="rect">
            <a:avLst/>
          </a:prstGeom>
          <a:noFill/>
        </p:spPr>
        <p:txBody>
          <a:bodyPr wrap="square" rtlCol="0">
            <a:spAutoFit/>
          </a:bodyPr>
          <a:lstStyle/>
          <a:p>
            <a:r>
              <a:rPr lang="en-US" sz="3200" dirty="0" smtClean="0">
                <a:solidFill>
                  <a:srgbClr val="000000"/>
                </a:solidFill>
              </a:rPr>
              <a:t>How well do you understand histograms?</a:t>
            </a:r>
          </a:p>
          <a:p>
            <a:endParaRPr lang="en-US" sz="3200" dirty="0" smtClean="0"/>
          </a:p>
          <a:p>
            <a:pPr algn="ctr"/>
            <a:r>
              <a:rPr lang="en-US" sz="4800" dirty="0" smtClean="0"/>
              <a:t>Your class needs to </a:t>
            </a:r>
          </a:p>
          <a:p>
            <a:pPr algn="ctr"/>
            <a:r>
              <a:rPr lang="en-US" sz="4800" dirty="0"/>
              <a:t>p</a:t>
            </a:r>
            <a:r>
              <a:rPr lang="en-US" sz="4800" dirty="0" smtClean="0"/>
              <a:t>ass the </a:t>
            </a:r>
            <a:r>
              <a:rPr lang="en-US" sz="4800" dirty="0" smtClean="0">
                <a:hlinkClick r:id="rId7"/>
              </a:rPr>
              <a:t>QUIZ </a:t>
            </a:r>
            <a:endParaRPr lang="en-US" sz="4800" dirty="0" smtClean="0"/>
          </a:p>
          <a:p>
            <a:pPr algn="ctr"/>
            <a:r>
              <a:rPr lang="en-US" sz="4800" dirty="0" smtClean="0"/>
              <a:t>to leave!!</a:t>
            </a:r>
            <a:endParaRPr lang="en-US" sz="48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Slide Number"/>
          <p:cNvSpPr>
            <a:spLocks noGrp="1"/>
          </p:cNvSpPr>
          <p:nvPr>
            <p:ph type="sldNum" sz="quarter" idx="12"/>
          </p:nvPr>
        </p:nvSpPr>
        <p:spPr bwMode="auto">
          <a:noFill/>
          <a:ln>
            <a:miter lim="800000"/>
            <a:headEnd/>
            <a:tailEnd/>
          </a:ln>
        </p:spPr>
        <p:txBody>
          <a:bodyPr/>
          <a:lstStyle/>
          <a:p>
            <a:fld id="{EEBE8F38-3614-A94C-B416-B8E969239CD4}" type="slidenum">
              <a:rPr lang="en-US">
                <a:latin typeface="Calibri" pitchFamily="-84" charset="0"/>
                <a:ea typeface="Arial" pitchFamily="-84" charset="0"/>
                <a:cs typeface="Arial" pitchFamily="-84" charset="0"/>
              </a:rPr>
              <a:pPr/>
              <a:t>101</a:t>
            </a:fld>
            <a:endParaRPr lang="en-US">
              <a:latin typeface="Calibri" pitchFamily="-84" charset="0"/>
              <a:ea typeface="Arial" pitchFamily="-84" charset="0"/>
              <a:cs typeface="Arial" pitchFamily="-84" charset="0"/>
            </a:endParaRPr>
          </a:p>
        </p:txBody>
      </p:sp>
      <p:sp>
        <p:nvSpPr>
          <p:cNvPr id="108548" name="TextBox 6"/>
          <p:cNvSpPr txBox="1">
            <a:spLocks noChangeArrowheads="1"/>
          </p:cNvSpPr>
          <p:nvPr/>
        </p:nvSpPr>
        <p:spPr bwMode="auto">
          <a:xfrm>
            <a:off x="0" y="609600"/>
            <a:ext cx="8686800" cy="523875"/>
          </a:xfrm>
          <a:prstGeom prst="rect">
            <a:avLst/>
          </a:prstGeom>
          <a:noFill/>
          <a:ln w="9525">
            <a:noFill/>
            <a:miter lim="800000"/>
            <a:headEnd/>
            <a:tailEnd/>
          </a:ln>
        </p:spPr>
        <p:txBody>
          <a:bodyPr>
            <a:prstTxWarp prst="textNoShape">
              <a:avLst/>
            </a:prstTxWarp>
            <a:spAutoFit/>
          </a:bodyPr>
          <a:lstStyle/>
          <a:p>
            <a:r>
              <a:rPr lang="en-US" sz="2800" b="1">
                <a:solidFill>
                  <a:schemeClr val="bg1"/>
                </a:solidFill>
              </a:rPr>
              <a:t>Standards for This Unit</a:t>
            </a:r>
            <a:endParaRPr lang="en-US" sz="2000">
              <a:solidFill>
                <a:schemeClr val="bg1"/>
              </a:solidFill>
            </a:endParaRPr>
          </a:p>
        </p:txBody>
      </p:sp>
      <p:sp>
        <p:nvSpPr>
          <p:cNvPr id="8" name="Overview Button">
            <a:hlinkClick r:id="rId3" action="ppaction://hlinksldjump"/>
          </p:cNvPr>
          <p:cNvSpPr txBox="1"/>
          <p:nvPr/>
        </p:nvSpPr>
        <p:spPr>
          <a:xfrm>
            <a:off x="5562600" y="57912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Back to Overview</a:t>
            </a:r>
          </a:p>
        </p:txBody>
      </p:sp>
      <p:sp>
        <p:nvSpPr>
          <p:cNvPr id="9" name="Next Slide Button">
            <a:hlinkClick r:id="" action="ppaction://noaction"/>
          </p:cNvPr>
          <p:cNvSpPr txBox="1"/>
          <p:nvPr/>
        </p:nvSpPr>
        <p:spPr>
          <a:xfrm>
            <a:off x="4343400" y="57912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Next Slide</a:t>
            </a:r>
          </a:p>
        </p:txBody>
      </p:sp>
      <p:sp>
        <p:nvSpPr>
          <p:cNvPr id="108551" name="TextBox 5"/>
          <p:cNvSpPr txBox="1">
            <a:spLocks noChangeArrowheads="1"/>
          </p:cNvSpPr>
          <p:nvPr/>
        </p:nvSpPr>
        <p:spPr bwMode="auto">
          <a:xfrm>
            <a:off x="0" y="1371600"/>
            <a:ext cx="9144000" cy="5016500"/>
          </a:xfrm>
          <a:prstGeom prst="rect">
            <a:avLst/>
          </a:prstGeom>
          <a:noFill/>
          <a:ln w="9525">
            <a:noFill/>
            <a:miter lim="800000"/>
            <a:headEnd/>
            <a:tailEnd/>
          </a:ln>
        </p:spPr>
        <p:txBody>
          <a:bodyPr>
            <a:prstTxWarp prst="textNoShape">
              <a:avLst/>
            </a:prstTxWarp>
            <a:spAutoFit/>
          </a:bodyPr>
          <a:lstStyle/>
          <a:p>
            <a:r>
              <a:rPr lang="en-US" sz="2000">
                <a:solidFill>
                  <a:schemeClr val="bg1"/>
                </a:solidFill>
              </a:rPr>
              <a:t>The lesson that you are currently looking at is part of a unit that teaches the following Common Core Standards:</a:t>
            </a:r>
          </a:p>
          <a:p>
            <a:endParaRPr lang="en-US" sz="2000">
              <a:solidFill>
                <a:schemeClr val="bg1"/>
              </a:solidFill>
            </a:endParaRPr>
          </a:p>
          <a:p>
            <a:r>
              <a:rPr lang="en-US" sz="2000">
                <a:solidFill>
                  <a:schemeClr val="bg1"/>
                </a:solidFill>
              </a:rPr>
              <a:t>*6.SP.1 Recognize a statistical question as one that anticipates variability in the data related to the question and accounts for it in the answers. </a:t>
            </a:r>
            <a:r>
              <a:rPr lang="en-US" sz="2000" i="1">
                <a:solidFill>
                  <a:schemeClr val="bg1"/>
                </a:solidFill>
              </a:rPr>
              <a:t>For example, “How old am I?” is not a statistical question, but “How old are the students in my school?” is a statistical question because one anticipates variability in students’ ages.</a:t>
            </a:r>
          </a:p>
          <a:p>
            <a:endParaRPr lang="en-US" sz="2000">
              <a:solidFill>
                <a:schemeClr val="bg1"/>
              </a:solidFill>
            </a:endParaRPr>
          </a:p>
          <a:p>
            <a:r>
              <a:rPr lang="en-US" sz="2000">
                <a:solidFill>
                  <a:schemeClr val="bg1"/>
                </a:solidFill>
              </a:rPr>
              <a:t>*6.SP.2 Understand that a set of data collected to answer a statistical question has a distribution which can be described by its center, spread, and overall shape.</a:t>
            </a:r>
          </a:p>
          <a:p>
            <a:endParaRPr lang="en-US" sz="2000">
              <a:solidFill>
                <a:schemeClr val="bg1"/>
              </a:solidFill>
            </a:endParaRPr>
          </a:p>
          <a:p>
            <a:r>
              <a:rPr lang="en-US" sz="2000">
                <a:solidFill>
                  <a:schemeClr val="bg1"/>
                </a:solidFill>
              </a:rPr>
              <a:t>*6.SP.3 Recognize that a measure of center for a numerical data set summarizes all of its values with a single number, while a measure of variation describes how its values vary with a single number.</a:t>
            </a:r>
          </a:p>
          <a:p>
            <a:endParaRPr lang="en-US" sz="2000">
              <a:solidFill>
                <a:schemeClr val="bg1"/>
              </a:solidFill>
            </a:endParaRPr>
          </a:p>
          <a:p>
            <a:r>
              <a:rPr lang="en-US" sz="2000">
                <a:solidFill>
                  <a:schemeClr val="bg1"/>
                </a:solidFill>
              </a:rPr>
              <a:t> </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Slide Number"/>
          <p:cNvSpPr>
            <a:spLocks noGrp="1"/>
          </p:cNvSpPr>
          <p:nvPr>
            <p:ph type="sldNum" sz="quarter" idx="12"/>
          </p:nvPr>
        </p:nvSpPr>
        <p:spPr bwMode="auto">
          <a:noFill/>
          <a:ln>
            <a:miter lim="800000"/>
            <a:headEnd/>
            <a:tailEnd/>
          </a:ln>
        </p:spPr>
        <p:txBody>
          <a:bodyPr/>
          <a:lstStyle/>
          <a:p>
            <a:fld id="{FFB9A413-4E42-4640-B98B-1A45A052DD2B}" type="slidenum">
              <a:rPr lang="en-US">
                <a:latin typeface="Calibri" pitchFamily="-84" charset="0"/>
                <a:ea typeface="Arial" pitchFamily="-84" charset="0"/>
                <a:cs typeface="Arial" pitchFamily="-84" charset="0"/>
              </a:rPr>
              <a:pPr/>
              <a:t>102</a:t>
            </a:fld>
            <a:endParaRPr lang="en-US">
              <a:latin typeface="Calibri" pitchFamily="-84" charset="0"/>
              <a:ea typeface="Arial" pitchFamily="-84" charset="0"/>
              <a:cs typeface="Arial" pitchFamily="-84" charset="0"/>
            </a:endParaRPr>
          </a:p>
        </p:txBody>
      </p:sp>
      <p:sp>
        <p:nvSpPr>
          <p:cNvPr id="110596" name="TextBox 5"/>
          <p:cNvSpPr txBox="1">
            <a:spLocks noChangeArrowheads="1"/>
          </p:cNvSpPr>
          <p:nvPr/>
        </p:nvSpPr>
        <p:spPr bwMode="auto">
          <a:xfrm>
            <a:off x="0" y="1371600"/>
            <a:ext cx="9144000" cy="4708525"/>
          </a:xfrm>
          <a:prstGeom prst="rect">
            <a:avLst/>
          </a:prstGeom>
          <a:noFill/>
          <a:ln w="9525">
            <a:noFill/>
            <a:miter lim="800000"/>
            <a:headEnd/>
            <a:tailEnd/>
          </a:ln>
        </p:spPr>
        <p:txBody>
          <a:bodyPr>
            <a:prstTxWarp prst="textNoShape">
              <a:avLst/>
            </a:prstTxWarp>
            <a:spAutoFit/>
          </a:bodyPr>
          <a:lstStyle/>
          <a:p>
            <a:r>
              <a:rPr lang="en-US" sz="2000">
                <a:solidFill>
                  <a:schemeClr val="bg1"/>
                </a:solidFill>
              </a:rPr>
              <a:t>*6.SP.4 Display numerical data in plots on a number line, including dot plots, histograms, and box plots. </a:t>
            </a:r>
          </a:p>
          <a:p>
            <a:r>
              <a:rPr lang="en-US" sz="2000">
                <a:solidFill>
                  <a:schemeClr val="bg1"/>
                </a:solidFill>
              </a:rPr>
              <a:t>	MA.4.a. Read and interpret circle graphs. </a:t>
            </a:r>
          </a:p>
          <a:p>
            <a:endParaRPr lang="en-US" sz="2000">
              <a:solidFill>
                <a:schemeClr val="bg1"/>
              </a:solidFill>
            </a:endParaRPr>
          </a:p>
          <a:p>
            <a:r>
              <a:rPr lang="en-US" sz="2000">
                <a:solidFill>
                  <a:schemeClr val="bg1"/>
                </a:solidFill>
              </a:rPr>
              <a:t>*6.SP.5 Summarize numerical data sets in relation to their context, such as by:</a:t>
            </a:r>
          </a:p>
          <a:p>
            <a:r>
              <a:rPr lang="en-US" sz="2000">
                <a:solidFill>
                  <a:schemeClr val="bg1"/>
                </a:solidFill>
              </a:rPr>
              <a:t>	a. Reporting the number of observations. </a:t>
            </a:r>
          </a:p>
          <a:p>
            <a:r>
              <a:rPr lang="en-US" sz="2000">
                <a:solidFill>
                  <a:schemeClr val="bg1"/>
                </a:solidFill>
              </a:rPr>
              <a:t>	b. Describing the nature of the attribute under investigation, including how it 	was measured and its units of measurement. </a:t>
            </a:r>
          </a:p>
          <a:p>
            <a:r>
              <a:rPr lang="en-US" sz="2000">
                <a:solidFill>
                  <a:schemeClr val="bg1"/>
                </a:solidFill>
              </a:rPr>
              <a:t>	c. Giving quantitative measures of center (median and/or mean) and 	variability (interquartile range and/or mean absolute deviation), as well as 	describing any overall pattern and any striking deviations from the overall 	pattern with reference to the context in which the data were gathered. 	d. Relating the choice of measures of center and variability to the shape of 	the data distribution and the context in which the data were gathered.</a:t>
            </a:r>
          </a:p>
          <a:p>
            <a:r>
              <a:rPr lang="en-US" sz="2000">
                <a:solidFill>
                  <a:schemeClr val="bg1"/>
                </a:solidFill>
              </a:rPr>
              <a:t> </a:t>
            </a:r>
          </a:p>
        </p:txBody>
      </p:sp>
      <p:sp>
        <p:nvSpPr>
          <p:cNvPr id="110597" name="TextBox 6"/>
          <p:cNvSpPr txBox="1">
            <a:spLocks noChangeArrowheads="1"/>
          </p:cNvSpPr>
          <p:nvPr/>
        </p:nvSpPr>
        <p:spPr bwMode="auto">
          <a:xfrm>
            <a:off x="0" y="609600"/>
            <a:ext cx="8686800" cy="523875"/>
          </a:xfrm>
          <a:prstGeom prst="rect">
            <a:avLst/>
          </a:prstGeom>
          <a:noFill/>
          <a:ln w="9525">
            <a:noFill/>
            <a:miter lim="800000"/>
            <a:headEnd/>
            <a:tailEnd/>
          </a:ln>
        </p:spPr>
        <p:txBody>
          <a:bodyPr>
            <a:prstTxWarp prst="textNoShape">
              <a:avLst/>
            </a:prstTxWarp>
            <a:spAutoFit/>
          </a:bodyPr>
          <a:lstStyle/>
          <a:p>
            <a:r>
              <a:rPr lang="en-US" sz="2800" b="1">
                <a:solidFill>
                  <a:schemeClr val="bg1"/>
                </a:solidFill>
              </a:rPr>
              <a:t>Standards for This Unit</a:t>
            </a:r>
            <a:endParaRPr lang="en-US" sz="2000">
              <a:solidFill>
                <a:schemeClr val="bg1"/>
              </a:solidFill>
            </a:endParaRPr>
          </a:p>
        </p:txBody>
      </p:sp>
      <p:sp>
        <p:nvSpPr>
          <p:cNvPr id="8" name="Overview Button">
            <a:hlinkClick r:id="rId3" action="ppaction://hlinksldjump"/>
          </p:cNvPr>
          <p:cNvSpPr txBox="1"/>
          <p:nvPr/>
        </p:nvSpPr>
        <p:spPr>
          <a:xfrm>
            <a:off x="5562600" y="57912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Back to Overview</a:t>
            </a:r>
          </a:p>
        </p:txBody>
      </p:sp>
      <p:sp>
        <p:nvSpPr>
          <p:cNvPr id="9" name="Next Slide Button">
            <a:hlinkClick r:id="" action="ppaction://noaction"/>
          </p:cNvPr>
          <p:cNvSpPr txBox="1"/>
          <p:nvPr/>
        </p:nvSpPr>
        <p:spPr>
          <a:xfrm>
            <a:off x="4343400" y="57912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Next Slide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1" y="639763"/>
            <a:ext cx="8686800" cy="83820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charset="-128"/>
              </a:rPr>
              <a:t>Warm Up</a:t>
            </a:r>
          </a:p>
        </p:txBody>
      </p:sp>
      <p:sp>
        <p:nvSpPr>
          <p:cNvPr id="30723" name="White Background"/>
          <p:cNvSpPr>
            <a:spLocks noChangeArrowheads="1"/>
          </p:cNvSpPr>
          <p:nvPr/>
        </p:nvSpPr>
        <p:spPr bwMode="auto">
          <a:xfrm>
            <a:off x="228600" y="1600200"/>
            <a:ext cx="8686800" cy="4267200"/>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3" y="639763"/>
            <a:ext cx="8550275" cy="711200"/>
          </a:xfrm>
          <a:prstGeom prst="rect">
            <a:avLst/>
          </a:prstGeom>
        </p:spPr>
        <p:txBody>
          <a:bodyPr anchor="ctr">
            <a:noAutofit/>
          </a:bodyPr>
          <a:lstStyle/>
          <a:p>
            <a:pPr fontAlgn="auto">
              <a:spcAft>
                <a:spcPts val="0"/>
              </a:spcAft>
              <a:defRPr/>
            </a:pPr>
            <a:endParaRPr lang="en-US" sz="2200" b="1" i="1" dirty="0" smtClean="0">
              <a:solidFill>
                <a:schemeClr val="tx2">
                  <a:lumMod val="50000"/>
                </a:schemeClr>
              </a:solidFill>
              <a:latin typeface="Calibri" pitchFamily="34" charset="0"/>
              <a:ea typeface="+mn-ea"/>
              <a:cs typeface="Arial" charset="0"/>
            </a:endParaRPr>
          </a:p>
          <a:p>
            <a:pPr fontAlgn="auto">
              <a:spcAft>
                <a:spcPts val="0"/>
              </a:spcAft>
              <a:defRPr/>
            </a:pPr>
            <a:r>
              <a:rPr lang="en-US" sz="2200" b="1" i="1" dirty="0" smtClean="0">
                <a:solidFill>
                  <a:schemeClr val="tx2">
                    <a:lumMod val="50000"/>
                  </a:schemeClr>
                </a:solidFill>
                <a:latin typeface="Calibri" pitchFamily="34" charset="0"/>
                <a:ea typeface="+mn-ea"/>
                <a:cs typeface="Arial" charset="0"/>
              </a:rPr>
              <a:t>OBJECTIVE: </a:t>
            </a:r>
            <a:r>
              <a:rPr lang="en-US" sz="2200" dirty="0" smtClean="0">
                <a:latin typeface="Calibri"/>
                <a:ea typeface="ＭＳ Ｐゴシック" pitchFamily="-1" charset="-128"/>
                <a:cs typeface="Calibri"/>
              </a:rPr>
              <a:t>SWBAT display numerical data on a histogram.</a:t>
            </a:r>
          </a:p>
          <a:p>
            <a:pPr fontAlgn="auto">
              <a:spcAft>
                <a:spcPts val="0"/>
              </a:spcAft>
              <a:defRPr/>
            </a:pPr>
            <a:r>
              <a:rPr lang="en-US" sz="2200" b="1" dirty="0" smtClean="0">
                <a:latin typeface="Calibri"/>
                <a:cs typeface="Calibri"/>
              </a:rPr>
              <a:t>Language Objective: </a:t>
            </a:r>
            <a:r>
              <a:rPr lang="en-US" sz="2200" dirty="0" smtClean="0">
                <a:latin typeface="Calibri"/>
                <a:cs typeface="Calibri"/>
              </a:rPr>
              <a:t>SWBAT </a:t>
            </a:r>
            <a:r>
              <a:rPr lang="en-US" sz="2200" dirty="0" smtClean="0"/>
              <a:t>orally describe how to create a histogram.</a:t>
            </a:r>
            <a:endParaRPr lang="en-US" sz="2200" dirty="0" smtClean="0">
              <a:latin typeface="Calibri"/>
              <a:cs typeface="Calibri"/>
            </a:endParaRPr>
          </a:p>
          <a:p>
            <a:pPr fontAlgn="auto">
              <a:spcAft>
                <a:spcPts val="0"/>
              </a:spcAft>
              <a:defRPr/>
            </a:pPr>
            <a:r>
              <a:rPr lang="en-US" sz="2200" dirty="0" smtClean="0">
                <a:latin typeface="Calibri"/>
                <a:ea typeface="ＭＳ Ｐゴシック" pitchFamily="-1" charset="-128"/>
                <a:cs typeface="Calibri"/>
              </a:rPr>
              <a:t> </a:t>
            </a:r>
            <a:endParaRPr lang="en-US" sz="2200" dirty="0">
              <a:solidFill>
                <a:schemeClr val="tx2">
                  <a:lumMod val="50000"/>
                </a:schemeClr>
              </a:solidFill>
              <a:latin typeface="Perpetua" pitchFamily="18" charset="0"/>
              <a:ea typeface="+mj-ea"/>
              <a:cs typeface="+mj-cs"/>
            </a:endParaRPr>
          </a:p>
        </p:txBody>
      </p:sp>
      <p:sp>
        <p:nvSpPr>
          <p:cNvPr id="6"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11</a:t>
            </a:fld>
            <a:endParaRPr lang="en-US" smtClean="0">
              <a:solidFill>
                <a:schemeClr val="bg1"/>
              </a:solidFill>
            </a:endParaRPr>
          </a:p>
        </p:txBody>
      </p:sp>
      <p:grpSp>
        <p:nvGrpSpPr>
          <p:cNvPr id="2"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1"/>
          <p:cNvSpPr txBox="1"/>
          <p:nvPr/>
        </p:nvSpPr>
        <p:spPr>
          <a:xfrm>
            <a:off x="457200" y="1600200"/>
            <a:ext cx="8077200" cy="738664"/>
          </a:xfrm>
          <a:prstGeom prst="rect">
            <a:avLst/>
          </a:prstGeom>
          <a:noFill/>
        </p:spPr>
        <p:txBody>
          <a:bodyPr wrap="square" rtlCol="0">
            <a:spAutoFit/>
          </a:bodyPr>
          <a:lstStyle/>
          <a:p>
            <a:r>
              <a:rPr lang="en-US" sz="2100" dirty="0" smtClean="0"/>
              <a:t>Below are the 15 birth weights, in ounces, of all the Labrador Retriever puppies born at Kingston Kennels in the last three months. </a:t>
            </a:r>
            <a:endParaRPr lang="en-US" sz="2100" dirty="0"/>
          </a:p>
        </p:txBody>
      </p:sp>
      <p:sp>
        <p:nvSpPr>
          <p:cNvPr id="13" name="TextBox 12"/>
          <p:cNvSpPr txBox="1"/>
          <p:nvPr/>
        </p:nvSpPr>
        <p:spPr>
          <a:xfrm>
            <a:off x="228601" y="2325469"/>
            <a:ext cx="8915399" cy="646331"/>
          </a:xfrm>
          <a:prstGeom prst="rect">
            <a:avLst/>
          </a:prstGeom>
          <a:noFill/>
        </p:spPr>
        <p:txBody>
          <a:bodyPr wrap="square" rtlCol="0">
            <a:spAutoFit/>
          </a:bodyPr>
          <a:lstStyle/>
          <a:p>
            <a:r>
              <a:rPr lang="en-US" dirty="0" smtClean="0">
                <a:solidFill>
                  <a:schemeClr val="accent6">
                    <a:lumMod val="75000"/>
                  </a:schemeClr>
                </a:solidFill>
              </a:rPr>
              <a:t>12       13       14       14       16       17       17       18       18       19       19       19       19       20       20</a:t>
            </a:r>
          </a:p>
          <a:p>
            <a:endParaRPr lang="en-US" dirty="0"/>
          </a:p>
        </p:txBody>
      </p:sp>
      <p:sp>
        <p:nvSpPr>
          <p:cNvPr id="43" name="TextBox 42"/>
          <p:cNvSpPr txBox="1"/>
          <p:nvPr/>
        </p:nvSpPr>
        <p:spPr>
          <a:xfrm>
            <a:off x="296863" y="2667000"/>
            <a:ext cx="8550275" cy="1338828"/>
          </a:xfrm>
          <a:prstGeom prst="rect">
            <a:avLst/>
          </a:prstGeom>
          <a:noFill/>
        </p:spPr>
        <p:txBody>
          <a:bodyPr wrap="square" rtlCol="0">
            <a:spAutoFit/>
          </a:bodyPr>
          <a:lstStyle/>
          <a:p>
            <a:pPr marL="342900" indent="-342900"/>
            <a:r>
              <a:rPr lang="en-US" sz="2100" dirty="0" err="1" smtClean="0">
                <a:solidFill>
                  <a:srgbClr val="3366FF"/>
                </a:solidFill>
              </a:rPr>
              <a:t>b</a:t>
            </a:r>
            <a:r>
              <a:rPr lang="en-US" sz="2100" dirty="0" smtClean="0">
                <a:solidFill>
                  <a:srgbClr val="3366FF"/>
                </a:solidFill>
              </a:rPr>
              <a:t>.	Describe the distribution of birth weights for the puppies using one measure of center (mean, median) or </a:t>
            </a:r>
            <a:r>
              <a:rPr lang="en-US" sz="2100" dirty="0" smtClean="0">
                <a:solidFill>
                  <a:srgbClr val="3366FF"/>
                </a:solidFill>
                <a:latin typeface="Calibri"/>
                <a:cs typeface="Calibri"/>
              </a:rPr>
              <a:t>one measure of spread (range, IQR). </a:t>
            </a:r>
          </a:p>
          <a:p>
            <a:pPr marL="342900" indent="-342900"/>
            <a:endParaRPr lang="en-US" dirty="0" smtClean="0">
              <a:solidFill>
                <a:srgbClr val="3366FF"/>
              </a:solidFill>
              <a:latin typeface="Calibri"/>
              <a:cs typeface="Calibri"/>
            </a:endParaRPr>
          </a:p>
        </p:txBody>
      </p:sp>
      <p:sp>
        <p:nvSpPr>
          <p:cNvPr id="16" name="Agenda Link">
            <a:hlinkClick r:id="rId7" action="ppaction://hlinksldjump"/>
          </p:cNvPr>
          <p:cNvSpPr txBox="1"/>
          <p:nvPr/>
        </p:nvSpPr>
        <p:spPr>
          <a:xfrm>
            <a:off x="2794000" y="60198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latin typeface="Perpetua" pitchFamily="18" charset="0"/>
                <a:ea typeface="+mj-ea"/>
                <a:cs typeface="+mj-cs"/>
              </a:rPr>
              <a:t> Answer</a:t>
            </a:r>
            <a:endParaRPr lang="en-US" b="1" dirty="0">
              <a:latin typeface="Perpetu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1" y="639763"/>
            <a:ext cx="8686800" cy="83820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charset="-128"/>
              </a:rPr>
              <a:t>Warm Up</a:t>
            </a:r>
          </a:p>
        </p:txBody>
      </p:sp>
      <p:sp>
        <p:nvSpPr>
          <p:cNvPr id="30723" name="White Background"/>
          <p:cNvSpPr>
            <a:spLocks noChangeArrowheads="1"/>
          </p:cNvSpPr>
          <p:nvPr/>
        </p:nvSpPr>
        <p:spPr bwMode="auto">
          <a:xfrm>
            <a:off x="228600" y="1600200"/>
            <a:ext cx="8686800" cy="4267200"/>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3" y="639763"/>
            <a:ext cx="8550275" cy="711200"/>
          </a:xfrm>
          <a:prstGeom prst="rect">
            <a:avLst/>
          </a:prstGeom>
        </p:spPr>
        <p:txBody>
          <a:bodyPr anchor="ctr">
            <a:noAutofit/>
          </a:bodyPr>
          <a:lstStyle/>
          <a:p>
            <a:pPr fontAlgn="auto">
              <a:spcAft>
                <a:spcPts val="0"/>
              </a:spcAft>
              <a:defRPr/>
            </a:pPr>
            <a:endParaRPr lang="en-US" sz="2200" b="1" i="1" dirty="0" smtClean="0">
              <a:solidFill>
                <a:schemeClr val="tx2">
                  <a:lumMod val="50000"/>
                </a:schemeClr>
              </a:solidFill>
              <a:latin typeface="Calibri" pitchFamily="34" charset="0"/>
              <a:ea typeface="+mn-ea"/>
              <a:cs typeface="Arial" charset="0"/>
            </a:endParaRPr>
          </a:p>
          <a:p>
            <a:pPr fontAlgn="auto">
              <a:spcAft>
                <a:spcPts val="0"/>
              </a:spcAft>
              <a:defRPr/>
            </a:pPr>
            <a:r>
              <a:rPr lang="en-US" sz="2200" b="1" i="1" dirty="0" smtClean="0">
                <a:solidFill>
                  <a:schemeClr val="tx2">
                    <a:lumMod val="50000"/>
                  </a:schemeClr>
                </a:solidFill>
                <a:latin typeface="Calibri" pitchFamily="34" charset="0"/>
                <a:ea typeface="+mn-ea"/>
                <a:cs typeface="Arial" charset="0"/>
              </a:rPr>
              <a:t>OBJECTIVE: </a:t>
            </a:r>
            <a:r>
              <a:rPr lang="en-US" sz="2200" dirty="0" smtClean="0">
                <a:latin typeface="Calibri"/>
                <a:ea typeface="ＭＳ Ｐゴシック" pitchFamily="-1" charset="-128"/>
                <a:cs typeface="Calibri"/>
              </a:rPr>
              <a:t>SWBAT display numerical data on a histogram.</a:t>
            </a:r>
          </a:p>
          <a:p>
            <a:pPr fontAlgn="auto">
              <a:spcAft>
                <a:spcPts val="0"/>
              </a:spcAft>
              <a:defRPr/>
            </a:pPr>
            <a:r>
              <a:rPr lang="en-US" sz="2200" b="1" dirty="0" smtClean="0">
                <a:latin typeface="Calibri"/>
                <a:cs typeface="Calibri"/>
              </a:rPr>
              <a:t>Language Objective: </a:t>
            </a:r>
            <a:r>
              <a:rPr lang="en-US" sz="2200" dirty="0" smtClean="0">
                <a:latin typeface="Calibri"/>
                <a:cs typeface="Calibri"/>
              </a:rPr>
              <a:t>SWBAT </a:t>
            </a:r>
            <a:r>
              <a:rPr lang="en-US" sz="2200" dirty="0" smtClean="0"/>
              <a:t>orally describe how to create a histogram.</a:t>
            </a:r>
            <a:endParaRPr lang="en-US" sz="2200" dirty="0" smtClean="0">
              <a:latin typeface="Calibri"/>
              <a:cs typeface="Calibri"/>
            </a:endParaRPr>
          </a:p>
          <a:p>
            <a:pPr fontAlgn="auto">
              <a:spcAft>
                <a:spcPts val="0"/>
              </a:spcAft>
              <a:defRPr/>
            </a:pPr>
            <a:r>
              <a:rPr lang="en-US" sz="2200" dirty="0" smtClean="0">
                <a:latin typeface="Calibri"/>
                <a:ea typeface="ＭＳ Ｐゴシック" pitchFamily="-1" charset="-128"/>
                <a:cs typeface="Calibri"/>
              </a:rPr>
              <a:t> </a:t>
            </a:r>
            <a:endParaRPr lang="en-US" sz="2200" dirty="0">
              <a:solidFill>
                <a:schemeClr val="tx2">
                  <a:lumMod val="50000"/>
                </a:schemeClr>
              </a:solidFill>
              <a:latin typeface="Perpetua" pitchFamily="18" charset="0"/>
              <a:ea typeface="+mj-ea"/>
              <a:cs typeface="+mj-cs"/>
            </a:endParaRPr>
          </a:p>
        </p:txBody>
      </p:sp>
      <p:sp>
        <p:nvSpPr>
          <p:cNvPr id="6"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12</a:t>
            </a:fld>
            <a:endParaRPr lang="en-US" smtClean="0">
              <a:solidFill>
                <a:schemeClr val="bg1"/>
              </a:solidFill>
            </a:endParaRPr>
          </a:p>
        </p:txBody>
      </p:sp>
      <p:grpSp>
        <p:nvGrpSpPr>
          <p:cNvPr id="2"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1"/>
          <p:cNvSpPr txBox="1"/>
          <p:nvPr/>
        </p:nvSpPr>
        <p:spPr>
          <a:xfrm>
            <a:off x="457200" y="1600200"/>
            <a:ext cx="8077200" cy="738664"/>
          </a:xfrm>
          <a:prstGeom prst="rect">
            <a:avLst/>
          </a:prstGeom>
          <a:noFill/>
        </p:spPr>
        <p:txBody>
          <a:bodyPr wrap="square" rtlCol="0">
            <a:spAutoFit/>
          </a:bodyPr>
          <a:lstStyle/>
          <a:p>
            <a:r>
              <a:rPr lang="en-US" sz="2100" dirty="0" smtClean="0"/>
              <a:t>Below are the 15 birth weights, in ounces, of all the Labrador Retriever puppies born at Kingston Kennels in the last three months. </a:t>
            </a:r>
            <a:endParaRPr lang="en-US" sz="2100" dirty="0"/>
          </a:p>
        </p:txBody>
      </p:sp>
      <p:sp>
        <p:nvSpPr>
          <p:cNvPr id="13" name="TextBox 12"/>
          <p:cNvSpPr txBox="1"/>
          <p:nvPr/>
        </p:nvSpPr>
        <p:spPr>
          <a:xfrm>
            <a:off x="228601" y="2325469"/>
            <a:ext cx="8915399" cy="646331"/>
          </a:xfrm>
          <a:prstGeom prst="rect">
            <a:avLst/>
          </a:prstGeom>
          <a:noFill/>
        </p:spPr>
        <p:txBody>
          <a:bodyPr wrap="square" rtlCol="0">
            <a:spAutoFit/>
          </a:bodyPr>
          <a:lstStyle/>
          <a:p>
            <a:r>
              <a:rPr lang="en-US" dirty="0" smtClean="0">
                <a:solidFill>
                  <a:schemeClr val="accent6">
                    <a:lumMod val="75000"/>
                  </a:schemeClr>
                </a:solidFill>
              </a:rPr>
              <a:t>12       13       14       14       16       17       17       18       18       19       19       19       19       20       20</a:t>
            </a:r>
          </a:p>
          <a:p>
            <a:endParaRPr lang="en-US" dirty="0"/>
          </a:p>
        </p:txBody>
      </p:sp>
      <p:sp>
        <p:nvSpPr>
          <p:cNvPr id="43" name="TextBox 42"/>
          <p:cNvSpPr txBox="1"/>
          <p:nvPr/>
        </p:nvSpPr>
        <p:spPr>
          <a:xfrm>
            <a:off x="296863" y="2667000"/>
            <a:ext cx="8550275" cy="1338828"/>
          </a:xfrm>
          <a:prstGeom prst="rect">
            <a:avLst/>
          </a:prstGeom>
          <a:noFill/>
        </p:spPr>
        <p:txBody>
          <a:bodyPr wrap="square" rtlCol="0">
            <a:spAutoFit/>
          </a:bodyPr>
          <a:lstStyle/>
          <a:p>
            <a:pPr marL="342900" indent="-342900"/>
            <a:r>
              <a:rPr lang="en-US" sz="2100" dirty="0" err="1" smtClean="0">
                <a:solidFill>
                  <a:srgbClr val="3366FF"/>
                </a:solidFill>
              </a:rPr>
              <a:t>b</a:t>
            </a:r>
            <a:r>
              <a:rPr lang="en-US" sz="2100" dirty="0" smtClean="0">
                <a:solidFill>
                  <a:srgbClr val="3366FF"/>
                </a:solidFill>
              </a:rPr>
              <a:t>.	Describe the distribution of birth weights for the puppies using one measure of center (mean, median) or </a:t>
            </a:r>
            <a:r>
              <a:rPr lang="en-US" sz="2100" dirty="0" smtClean="0">
                <a:solidFill>
                  <a:srgbClr val="3366FF"/>
                </a:solidFill>
                <a:latin typeface="Calibri"/>
                <a:cs typeface="Calibri"/>
              </a:rPr>
              <a:t>one measure of spread (range, IQR). </a:t>
            </a:r>
          </a:p>
          <a:p>
            <a:pPr marL="342900" indent="-342900"/>
            <a:endParaRPr lang="en-US" dirty="0" smtClean="0">
              <a:solidFill>
                <a:srgbClr val="3366FF"/>
              </a:solidFill>
              <a:latin typeface="Calibri"/>
              <a:cs typeface="Calibri"/>
            </a:endParaRPr>
          </a:p>
        </p:txBody>
      </p:sp>
      <p:sp>
        <p:nvSpPr>
          <p:cNvPr id="59" name="TextBox 58"/>
          <p:cNvSpPr txBox="1"/>
          <p:nvPr/>
        </p:nvSpPr>
        <p:spPr>
          <a:xfrm>
            <a:off x="838200" y="3733800"/>
            <a:ext cx="3505574" cy="1938992"/>
          </a:xfrm>
          <a:prstGeom prst="rect">
            <a:avLst/>
          </a:prstGeom>
          <a:noFill/>
        </p:spPr>
        <p:txBody>
          <a:bodyPr wrap="square" rtlCol="0">
            <a:spAutoFit/>
          </a:bodyPr>
          <a:lstStyle/>
          <a:p>
            <a:r>
              <a:rPr lang="en-US" sz="2400" u="sng" dirty="0" smtClean="0">
                <a:solidFill>
                  <a:srgbClr val="FF5EE4"/>
                </a:solidFill>
              </a:rPr>
              <a:t>Measures of Center</a:t>
            </a:r>
          </a:p>
          <a:p>
            <a:endParaRPr lang="en-US" sz="2400" u="sng" dirty="0" smtClean="0">
              <a:solidFill>
                <a:srgbClr val="FF5EE4"/>
              </a:solidFill>
            </a:endParaRPr>
          </a:p>
          <a:p>
            <a:r>
              <a:rPr lang="en-US" sz="2400" dirty="0" smtClean="0">
                <a:solidFill>
                  <a:srgbClr val="FF5EE4"/>
                </a:solidFill>
              </a:rPr>
              <a:t>Mean:</a:t>
            </a:r>
          </a:p>
          <a:p>
            <a:endParaRPr lang="en-US" sz="2400" dirty="0" smtClean="0">
              <a:solidFill>
                <a:srgbClr val="FF5EE4"/>
              </a:solidFill>
            </a:endParaRPr>
          </a:p>
          <a:p>
            <a:r>
              <a:rPr lang="en-US" sz="2400" dirty="0" smtClean="0">
                <a:solidFill>
                  <a:srgbClr val="FF5EE4"/>
                </a:solidFill>
              </a:rPr>
              <a:t>Median:</a:t>
            </a:r>
            <a:endParaRPr lang="en-US" sz="2400" dirty="0">
              <a:solidFill>
                <a:srgbClr val="FF5EE4"/>
              </a:solidFill>
            </a:endParaRPr>
          </a:p>
        </p:txBody>
      </p:sp>
      <p:sp>
        <p:nvSpPr>
          <p:cNvPr id="60" name="TextBox 59"/>
          <p:cNvSpPr txBox="1"/>
          <p:nvPr/>
        </p:nvSpPr>
        <p:spPr>
          <a:xfrm>
            <a:off x="4876426" y="3733800"/>
            <a:ext cx="3505574" cy="1938992"/>
          </a:xfrm>
          <a:prstGeom prst="rect">
            <a:avLst/>
          </a:prstGeom>
          <a:noFill/>
        </p:spPr>
        <p:txBody>
          <a:bodyPr wrap="square" rtlCol="0">
            <a:spAutoFit/>
          </a:bodyPr>
          <a:lstStyle/>
          <a:p>
            <a:r>
              <a:rPr lang="en-US" sz="2400" u="sng" dirty="0" smtClean="0">
                <a:solidFill>
                  <a:srgbClr val="488D43"/>
                </a:solidFill>
              </a:rPr>
              <a:t>Measures of Spread</a:t>
            </a:r>
          </a:p>
          <a:p>
            <a:endParaRPr lang="en-US" sz="2400" u="sng" dirty="0" smtClean="0">
              <a:solidFill>
                <a:srgbClr val="488D43"/>
              </a:solidFill>
            </a:endParaRPr>
          </a:p>
          <a:p>
            <a:r>
              <a:rPr lang="en-US" sz="2400" dirty="0" smtClean="0">
                <a:solidFill>
                  <a:srgbClr val="488D43"/>
                </a:solidFill>
              </a:rPr>
              <a:t>Range:</a:t>
            </a:r>
          </a:p>
          <a:p>
            <a:endParaRPr lang="en-US" sz="2400" dirty="0" smtClean="0">
              <a:solidFill>
                <a:srgbClr val="488D43"/>
              </a:solidFill>
            </a:endParaRPr>
          </a:p>
          <a:p>
            <a:r>
              <a:rPr lang="en-US" sz="2400" dirty="0" smtClean="0">
                <a:solidFill>
                  <a:srgbClr val="488D43"/>
                </a:solidFill>
              </a:rPr>
              <a:t>IQR:</a:t>
            </a:r>
            <a:endParaRPr lang="en-US" sz="2400" dirty="0">
              <a:solidFill>
                <a:srgbClr val="488D43"/>
              </a:solidFill>
            </a:endParaRPr>
          </a:p>
        </p:txBody>
      </p:sp>
      <p:sp>
        <p:nvSpPr>
          <p:cNvPr id="3" name="TextBox 2"/>
          <p:cNvSpPr txBox="1"/>
          <p:nvPr/>
        </p:nvSpPr>
        <p:spPr>
          <a:xfrm>
            <a:off x="1981200" y="4419600"/>
            <a:ext cx="1447800" cy="461665"/>
          </a:xfrm>
          <a:prstGeom prst="rect">
            <a:avLst/>
          </a:prstGeom>
          <a:noFill/>
        </p:spPr>
        <p:txBody>
          <a:bodyPr wrap="square" rtlCol="0">
            <a:spAutoFit/>
          </a:bodyPr>
          <a:lstStyle/>
          <a:p>
            <a:r>
              <a:rPr lang="en-US" sz="2400" dirty="0">
                <a:solidFill>
                  <a:srgbClr val="FF5EE4"/>
                </a:solidFill>
              </a:rPr>
              <a:t>17 </a:t>
            </a:r>
            <a:r>
              <a:rPr lang="en-US" sz="2400" dirty="0" smtClean="0">
                <a:solidFill>
                  <a:srgbClr val="FF5EE4"/>
                </a:solidFill>
              </a:rPr>
              <a:t>ounces</a:t>
            </a:r>
            <a:endParaRPr lang="en-US" sz="2400" dirty="0">
              <a:solidFill>
                <a:srgbClr val="FF5EE4"/>
              </a:solidFill>
            </a:endParaRPr>
          </a:p>
        </p:txBody>
      </p:sp>
      <p:sp>
        <p:nvSpPr>
          <p:cNvPr id="19" name="TextBox 18"/>
          <p:cNvSpPr txBox="1"/>
          <p:nvPr/>
        </p:nvSpPr>
        <p:spPr>
          <a:xfrm>
            <a:off x="1981200" y="5181600"/>
            <a:ext cx="1447800" cy="461665"/>
          </a:xfrm>
          <a:prstGeom prst="rect">
            <a:avLst/>
          </a:prstGeom>
          <a:noFill/>
        </p:spPr>
        <p:txBody>
          <a:bodyPr wrap="square" rtlCol="0">
            <a:spAutoFit/>
          </a:bodyPr>
          <a:lstStyle/>
          <a:p>
            <a:r>
              <a:rPr lang="en-US" sz="2400" dirty="0" smtClean="0">
                <a:solidFill>
                  <a:srgbClr val="FF5EE4"/>
                </a:solidFill>
              </a:rPr>
              <a:t>18 ounces</a:t>
            </a:r>
            <a:endParaRPr lang="en-US" sz="2400" dirty="0">
              <a:solidFill>
                <a:srgbClr val="FF5EE4"/>
              </a:solidFill>
            </a:endParaRPr>
          </a:p>
        </p:txBody>
      </p:sp>
      <p:sp>
        <p:nvSpPr>
          <p:cNvPr id="20" name="TextBox 19"/>
          <p:cNvSpPr txBox="1"/>
          <p:nvPr/>
        </p:nvSpPr>
        <p:spPr>
          <a:xfrm>
            <a:off x="5905313" y="4472463"/>
            <a:ext cx="1447800" cy="461665"/>
          </a:xfrm>
          <a:prstGeom prst="rect">
            <a:avLst/>
          </a:prstGeom>
          <a:noFill/>
        </p:spPr>
        <p:txBody>
          <a:bodyPr wrap="square" rtlCol="0">
            <a:spAutoFit/>
          </a:bodyPr>
          <a:lstStyle/>
          <a:p>
            <a:r>
              <a:rPr lang="en-US" sz="2400" dirty="0" smtClean="0">
                <a:solidFill>
                  <a:srgbClr val="488D43"/>
                </a:solidFill>
              </a:rPr>
              <a:t>8 ounces</a:t>
            </a:r>
            <a:endParaRPr lang="en-US" sz="2400" dirty="0">
              <a:solidFill>
                <a:srgbClr val="488D43"/>
              </a:solidFill>
            </a:endParaRPr>
          </a:p>
        </p:txBody>
      </p:sp>
      <p:sp>
        <p:nvSpPr>
          <p:cNvPr id="21" name="TextBox 20"/>
          <p:cNvSpPr txBox="1"/>
          <p:nvPr/>
        </p:nvSpPr>
        <p:spPr>
          <a:xfrm>
            <a:off x="5867400" y="5177789"/>
            <a:ext cx="1447800" cy="461665"/>
          </a:xfrm>
          <a:prstGeom prst="rect">
            <a:avLst/>
          </a:prstGeom>
          <a:noFill/>
        </p:spPr>
        <p:txBody>
          <a:bodyPr wrap="square" rtlCol="0">
            <a:spAutoFit/>
          </a:bodyPr>
          <a:lstStyle/>
          <a:p>
            <a:r>
              <a:rPr lang="en-US" sz="2400" dirty="0">
                <a:solidFill>
                  <a:srgbClr val="488D43"/>
                </a:solidFill>
              </a:rPr>
              <a:t>5</a:t>
            </a:r>
            <a:r>
              <a:rPr lang="en-US" sz="2400" dirty="0" smtClean="0">
                <a:solidFill>
                  <a:srgbClr val="488D43"/>
                </a:solidFill>
              </a:rPr>
              <a:t> ounces</a:t>
            </a:r>
            <a:endParaRPr lang="en-US" sz="2400" dirty="0">
              <a:solidFill>
                <a:srgbClr val="488D43"/>
              </a:solidFill>
            </a:endParaRPr>
          </a:p>
        </p:txBody>
      </p:sp>
    </p:spTree>
    <p:extLst>
      <p:ext uri="{BB962C8B-B14F-4D97-AF65-F5344CB8AC3E}">
        <p14:creationId xmlns:p14="http://schemas.microsoft.com/office/powerpoint/2010/main" val="423129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500"/>
                                        <p:tgtEl>
                                          <p:spTgt spid="5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
                                            <p:txEl>
                                              <p:pRg st="2" end="2"/>
                                            </p:txEl>
                                          </p:spTgt>
                                        </p:tgtEl>
                                        <p:attrNameLst>
                                          <p:attrName>style.visibility</p:attrName>
                                        </p:attrNameLst>
                                      </p:cBhvr>
                                      <p:to>
                                        <p:strVal val="visible"/>
                                      </p:to>
                                    </p:set>
                                    <p:animEffect transition="in" filter="fade">
                                      <p:cBhvr>
                                        <p:cTn id="11" dur="500"/>
                                        <p:tgtEl>
                                          <p:spTgt spid="5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9">
                                            <p:txEl>
                                              <p:pRg st="4" end="4"/>
                                            </p:txEl>
                                          </p:spTgt>
                                        </p:tgtEl>
                                        <p:attrNameLst>
                                          <p:attrName>style.visibility</p:attrName>
                                        </p:attrNameLst>
                                      </p:cBhvr>
                                      <p:to>
                                        <p:strVal val="visible"/>
                                      </p:to>
                                    </p:set>
                                    <p:animEffect transition="in" filter="fade">
                                      <p:cBhvr>
                                        <p:cTn id="15" dur="500"/>
                                        <p:tgtEl>
                                          <p:spTgt spid="59">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0">
                                            <p:txEl>
                                              <p:pRg st="0" end="0"/>
                                            </p:txEl>
                                          </p:spTgt>
                                        </p:tgtEl>
                                        <p:attrNameLst>
                                          <p:attrName>style.visibility</p:attrName>
                                        </p:attrNameLst>
                                      </p:cBhvr>
                                      <p:to>
                                        <p:strVal val="visible"/>
                                      </p:to>
                                    </p:set>
                                    <p:animEffect transition="in" filter="fade">
                                      <p:cBhvr>
                                        <p:cTn id="19" dur="500"/>
                                        <p:tgtEl>
                                          <p:spTgt spid="60">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0">
                                            <p:txEl>
                                              <p:pRg st="2" end="2"/>
                                            </p:txEl>
                                          </p:spTgt>
                                        </p:tgtEl>
                                        <p:attrNameLst>
                                          <p:attrName>style.visibility</p:attrName>
                                        </p:attrNameLst>
                                      </p:cBhvr>
                                      <p:to>
                                        <p:strVal val="visible"/>
                                      </p:to>
                                    </p:set>
                                    <p:animEffect transition="in" filter="fade">
                                      <p:cBhvr>
                                        <p:cTn id="23" dur="500"/>
                                        <p:tgtEl>
                                          <p:spTgt spid="60">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0">
                                            <p:txEl>
                                              <p:pRg st="4" end="4"/>
                                            </p:txEl>
                                          </p:spTgt>
                                        </p:tgtEl>
                                        <p:attrNameLst>
                                          <p:attrName>style.visibility</p:attrName>
                                        </p:attrNameLst>
                                      </p:cBhvr>
                                      <p:to>
                                        <p:strVal val="visible"/>
                                      </p:to>
                                    </p:set>
                                    <p:animEffect transition="in" filter="fade">
                                      <p:cBhvr>
                                        <p:cTn id="27" dur="500"/>
                                        <p:tgtEl>
                                          <p:spTgt spid="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1" y="639763"/>
            <a:ext cx="8686800" cy="83820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charset="-128"/>
              </a:rPr>
              <a:t>Warm Up</a:t>
            </a:r>
          </a:p>
        </p:txBody>
      </p:sp>
      <p:sp>
        <p:nvSpPr>
          <p:cNvPr id="30723" name="White Background"/>
          <p:cNvSpPr>
            <a:spLocks noChangeArrowheads="1"/>
          </p:cNvSpPr>
          <p:nvPr/>
        </p:nvSpPr>
        <p:spPr bwMode="auto">
          <a:xfrm>
            <a:off x="228600" y="1600199"/>
            <a:ext cx="8686800" cy="4416425"/>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3" y="639763"/>
            <a:ext cx="8550275" cy="711200"/>
          </a:xfrm>
          <a:prstGeom prst="rect">
            <a:avLst/>
          </a:prstGeom>
        </p:spPr>
        <p:txBody>
          <a:bodyPr anchor="ctr">
            <a:noAutofit/>
          </a:bodyPr>
          <a:lstStyle/>
          <a:p>
            <a:pPr fontAlgn="auto">
              <a:spcAft>
                <a:spcPts val="0"/>
              </a:spcAft>
              <a:defRPr/>
            </a:pPr>
            <a:endParaRPr lang="en-US" sz="2200" b="1" i="1" dirty="0" smtClean="0">
              <a:solidFill>
                <a:schemeClr val="tx2">
                  <a:lumMod val="50000"/>
                </a:schemeClr>
              </a:solidFill>
              <a:latin typeface="Calibri" pitchFamily="34" charset="0"/>
              <a:ea typeface="+mn-ea"/>
              <a:cs typeface="Arial" charset="0"/>
            </a:endParaRPr>
          </a:p>
          <a:p>
            <a:pPr fontAlgn="auto">
              <a:spcAft>
                <a:spcPts val="0"/>
              </a:spcAft>
              <a:defRPr/>
            </a:pPr>
            <a:r>
              <a:rPr lang="en-US" sz="2200" b="1" i="1" dirty="0" smtClean="0">
                <a:solidFill>
                  <a:schemeClr val="tx2">
                    <a:lumMod val="50000"/>
                  </a:schemeClr>
                </a:solidFill>
                <a:latin typeface="Calibri" pitchFamily="34" charset="0"/>
                <a:ea typeface="+mn-ea"/>
                <a:cs typeface="Arial" charset="0"/>
              </a:rPr>
              <a:t>OBJECTIVE: </a:t>
            </a:r>
            <a:r>
              <a:rPr lang="en-US" sz="2200" dirty="0" smtClean="0">
                <a:latin typeface="Calibri"/>
                <a:ea typeface="ＭＳ Ｐゴシック" pitchFamily="-1" charset="-128"/>
                <a:cs typeface="Calibri"/>
              </a:rPr>
              <a:t>SWBAT display numerical data on a histogram.</a:t>
            </a:r>
          </a:p>
          <a:p>
            <a:pPr fontAlgn="auto">
              <a:spcAft>
                <a:spcPts val="0"/>
              </a:spcAft>
              <a:defRPr/>
            </a:pPr>
            <a:r>
              <a:rPr lang="en-US" sz="2200" b="1" dirty="0" smtClean="0">
                <a:latin typeface="Calibri"/>
                <a:cs typeface="Calibri"/>
              </a:rPr>
              <a:t>Language Objective: </a:t>
            </a:r>
            <a:r>
              <a:rPr lang="en-US" sz="2200" dirty="0" smtClean="0">
                <a:latin typeface="Calibri"/>
                <a:cs typeface="Calibri"/>
              </a:rPr>
              <a:t>SWBAT </a:t>
            </a:r>
            <a:r>
              <a:rPr lang="en-US" sz="2200" dirty="0" smtClean="0"/>
              <a:t>orally describe how to create a histogram.</a:t>
            </a:r>
            <a:endParaRPr lang="en-US" sz="2200" dirty="0" smtClean="0">
              <a:latin typeface="Calibri"/>
              <a:cs typeface="Calibri"/>
            </a:endParaRPr>
          </a:p>
          <a:p>
            <a:pPr fontAlgn="auto">
              <a:spcAft>
                <a:spcPts val="0"/>
              </a:spcAft>
              <a:defRPr/>
            </a:pPr>
            <a:r>
              <a:rPr lang="en-US" sz="2200" dirty="0" smtClean="0">
                <a:latin typeface="Calibri"/>
                <a:ea typeface="ＭＳ Ｐゴシック" pitchFamily="-1" charset="-128"/>
                <a:cs typeface="Calibri"/>
              </a:rPr>
              <a:t> </a:t>
            </a:r>
            <a:endParaRPr lang="en-US" sz="2200" dirty="0">
              <a:solidFill>
                <a:schemeClr val="tx2">
                  <a:lumMod val="50000"/>
                </a:schemeClr>
              </a:solidFill>
              <a:latin typeface="Perpetua" pitchFamily="18" charset="0"/>
              <a:ea typeface="+mj-ea"/>
              <a:cs typeface="+mj-cs"/>
            </a:endParaRPr>
          </a:p>
        </p:txBody>
      </p:sp>
      <p:sp>
        <p:nvSpPr>
          <p:cNvPr id="6"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13</a:t>
            </a:fld>
            <a:endParaRPr lang="en-US" smtClean="0">
              <a:solidFill>
                <a:schemeClr val="bg1"/>
              </a:solidFill>
            </a:endParaRPr>
          </a:p>
        </p:txBody>
      </p:sp>
      <p:grpSp>
        <p:nvGrpSpPr>
          <p:cNvPr id="2"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1"/>
          <p:cNvSpPr txBox="1"/>
          <p:nvPr/>
        </p:nvSpPr>
        <p:spPr>
          <a:xfrm>
            <a:off x="457200" y="1600200"/>
            <a:ext cx="8077200" cy="738664"/>
          </a:xfrm>
          <a:prstGeom prst="rect">
            <a:avLst/>
          </a:prstGeom>
          <a:noFill/>
        </p:spPr>
        <p:txBody>
          <a:bodyPr wrap="square" rtlCol="0">
            <a:spAutoFit/>
          </a:bodyPr>
          <a:lstStyle/>
          <a:p>
            <a:r>
              <a:rPr lang="en-US" sz="2100" dirty="0" smtClean="0"/>
              <a:t>Below are the 15 birth weights, in ounces, of all the Labrador Retriever puppies born at Kingston Kennels in the last three months. </a:t>
            </a:r>
            <a:endParaRPr lang="en-US" sz="2100" dirty="0"/>
          </a:p>
        </p:txBody>
      </p:sp>
      <p:sp>
        <p:nvSpPr>
          <p:cNvPr id="15" name="TextBox 14"/>
          <p:cNvSpPr txBox="1"/>
          <p:nvPr/>
        </p:nvSpPr>
        <p:spPr>
          <a:xfrm>
            <a:off x="457200" y="2667000"/>
            <a:ext cx="8255000" cy="738664"/>
          </a:xfrm>
          <a:prstGeom prst="rect">
            <a:avLst/>
          </a:prstGeom>
          <a:noFill/>
        </p:spPr>
        <p:txBody>
          <a:bodyPr wrap="square" rtlCol="0">
            <a:spAutoFit/>
          </a:bodyPr>
          <a:lstStyle/>
          <a:p>
            <a:pPr marL="342900" indent="-342900"/>
            <a:r>
              <a:rPr lang="en-US" sz="2100" dirty="0" err="1" smtClean="0">
                <a:solidFill>
                  <a:srgbClr val="3366FF"/>
                </a:solidFill>
                <a:latin typeface="Calibri"/>
                <a:ea typeface="Arial"/>
                <a:cs typeface="Calibri"/>
              </a:rPr>
              <a:t>c</a:t>
            </a:r>
            <a:r>
              <a:rPr lang="en-US" sz="2100" dirty="0" smtClean="0">
                <a:solidFill>
                  <a:srgbClr val="3366FF"/>
                </a:solidFill>
                <a:latin typeface="Calibri"/>
                <a:ea typeface="Arial"/>
                <a:cs typeface="Calibri"/>
              </a:rPr>
              <a:t>.	Use a measure of center to explain what the typical birth weight is for puppies.  </a:t>
            </a:r>
            <a:endParaRPr lang="en-US" sz="2100" dirty="0" smtClean="0">
              <a:solidFill>
                <a:srgbClr val="3366FF"/>
              </a:solidFill>
              <a:latin typeface="Calibri"/>
              <a:cs typeface="Calibri"/>
            </a:endParaRPr>
          </a:p>
        </p:txBody>
      </p:sp>
      <p:sp>
        <p:nvSpPr>
          <p:cNvPr id="17" name="TextBox 16"/>
          <p:cNvSpPr txBox="1"/>
          <p:nvPr/>
        </p:nvSpPr>
        <p:spPr>
          <a:xfrm>
            <a:off x="228601" y="2325469"/>
            <a:ext cx="8915399" cy="646331"/>
          </a:xfrm>
          <a:prstGeom prst="rect">
            <a:avLst/>
          </a:prstGeom>
          <a:noFill/>
        </p:spPr>
        <p:txBody>
          <a:bodyPr wrap="square" rtlCol="0">
            <a:spAutoFit/>
          </a:bodyPr>
          <a:lstStyle/>
          <a:p>
            <a:r>
              <a:rPr lang="en-US" dirty="0" smtClean="0">
                <a:solidFill>
                  <a:schemeClr val="accent6">
                    <a:lumMod val="75000"/>
                  </a:schemeClr>
                </a:solidFill>
              </a:rPr>
              <a:t>12       13       14       14       16       17       17       18       18       19       19       19       19       20       20</a:t>
            </a:r>
          </a:p>
          <a:p>
            <a:endParaRPr lang="en-US" dirty="0"/>
          </a:p>
        </p:txBody>
      </p:sp>
      <p:sp>
        <p:nvSpPr>
          <p:cNvPr id="18" name="Agenda Link">
            <a:hlinkClick r:id="rId7" action="ppaction://hlinksldjump"/>
          </p:cNvPr>
          <p:cNvSpPr txBox="1"/>
          <p:nvPr/>
        </p:nvSpPr>
        <p:spPr>
          <a:xfrm>
            <a:off x="2794000" y="60198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latin typeface="Perpetua" pitchFamily="18" charset="0"/>
                <a:ea typeface="+mj-ea"/>
                <a:cs typeface="+mj-cs"/>
              </a:rPr>
              <a:t> Answer</a:t>
            </a:r>
            <a:endParaRPr lang="en-US" b="1" dirty="0">
              <a:latin typeface="Perpetu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1" y="639763"/>
            <a:ext cx="8686800" cy="83820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charset="-128"/>
              </a:rPr>
              <a:t>Warm Up</a:t>
            </a:r>
          </a:p>
        </p:txBody>
      </p:sp>
      <p:sp>
        <p:nvSpPr>
          <p:cNvPr id="30723" name="White Background"/>
          <p:cNvSpPr>
            <a:spLocks noChangeArrowheads="1"/>
          </p:cNvSpPr>
          <p:nvPr/>
        </p:nvSpPr>
        <p:spPr bwMode="auto">
          <a:xfrm>
            <a:off x="228600" y="1600199"/>
            <a:ext cx="8686800" cy="4416425"/>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3" y="639763"/>
            <a:ext cx="8550275" cy="711200"/>
          </a:xfrm>
          <a:prstGeom prst="rect">
            <a:avLst/>
          </a:prstGeom>
        </p:spPr>
        <p:txBody>
          <a:bodyPr anchor="ctr">
            <a:noAutofit/>
          </a:bodyPr>
          <a:lstStyle/>
          <a:p>
            <a:pPr fontAlgn="auto">
              <a:spcAft>
                <a:spcPts val="0"/>
              </a:spcAft>
              <a:defRPr/>
            </a:pPr>
            <a:endParaRPr lang="en-US" sz="2200" b="1" i="1" dirty="0" smtClean="0">
              <a:solidFill>
                <a:schemeClr val="tx2">
                  <a:lumMod val="50000"/>
                </a:schemeClr>
              </a:solidFill>
              <a:latin typeface="Calibri" pitchFamily="34" charset="0"/>
              <a:ea typeface="+mn-ea"/>
              <a:cs typeface="Arial" charset="0"/>
            </a:endParaRPr>
          </a:p>
          <a:p>
            <a:pPr fontAlgn="auto">
              <a:spcAft>
                <a:spcPts val="0"/>
              </a:spcAft>
              <a:defRPr/>
            </a:pPr>
            <a:r>
              <a:rPr lang="en-US" sz="2200" b="1" i="1" dirty="0" smtClean="0">
                <a:solidFill>
                  <a:schemeClr val="tx2">
                    <a:lumMod val="50000"/>
                  </a:schemeClr>
                </a:solidFill>
                <a:latin typeface="Calibri" pitchFamily="34" charset="0"/>
                <a:ea typeface="+mn-ea"/>
                <a:cs typeface="Arial" charset="0"/>
              </a:rPr>
              <a:t>OBJECTIVE: </a:t>
            </a:r>
            <a:r>
              <a:rPr lang="en-US" sz="2200" dirty="0" smtClean="0">
                <a:latin typeface="Calibri"/>
                <a:ea typeface="ＭＳ Ｐゴシック" pitchFamily="-1" charset="-128"/>
                <a:cs typeface="Calibri"/>
              </a:rPr>
              <a:t>SWBAT display numerical data on a histogram.</a:t>
            </a:r>
          </a:p>
          <a:p>
            <a:pPr fontAlgn="auto">
              <a:spcAft>
                <a:spcPts val="0"/>
              </a:spcAft>
              <a:defRPr/>
            </a:pPr>
            <a:r>
              <a:rPr lang="en-US" sz="2200" b="1" dirty="0" smtClean="0">
                <a:latin typeface="Calibri"/>
                <a:cs typeface="Calibri"/>
              </a:rPr>
              <a:t>Language Objective: </a:t>
            </a:r>
            <a:r>
              <a:rPr lang="en-US" sz="2200" dirty="0" smtClean="0">
                <a:latin typeface="Calibri"/>
                <a:cs typeface="Calibri"/>
              </a:rPr>
              <a:t>SWBAT </a:t>
            </a:r>
            <a:r>
              <a:rPr lang="en-US" sz="2200" dirty="0" smtClean="0"/>
              <a:t>orally describe how to create a histogram.</a:t>
            </a:r>
            <a:endParaRPr lang="en-US" sz="2200" dirty="0" smtClean="0">
              <a:latin typeface="Calibri"/>
              <a:cs typeface="Calibri"/>
            </a:endParaRPr>
          </a:p>
          <a:p>
            <a:pPr fontAlgn="auto">
              <a:spcAft>
                <a:spcPts val="0"/>
              </a:spcAft>
              <a:defRPr/>
            </a:pPr>
            <a:r>
              <a:rPr lang="en-US" sz="2200" dirty="0" smtClean="0">
                <a:latin typeface="Calibri"/>
                <a:ea typeface="ＭＳ Ｐゴシック" pitchFamily="-1" charset="-128"/>
                <a:cs typeface="Calibri"/>
              </a:rPr>
              <a:t> </a:t>
            </a:r>
            <a:endParaRPr lang="en-US" sz="2200" dirty="0">
              <a:solidFill>
                <a:schemeClr val="tx2">
                  <a:lumMod val="50000"/>
                </a:schemeClr>
              </a:solidFill>
              <a:latin typeface="Perpetua" pitchFamily="18" charset="0"/>
              <a:ea typeface="+mj-ea"/>
              <a:cs typeface="+mj-cs"/>
            </a:endParaRPr>
          </a:p>
        </p:txBody>
      </p:sp>
      <p:sp>
        <p:nvSpPr>
          <p:cNvPr id="6"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14</a:t>
            </a:fld>
            <a:endParaRPr lang="en-US" smtClean="0">
              <a:solidFill>
                <a:schemeClr val="bg1"/>
              </a:solidFill>
            </a:endParaRPr>
          </a:p>
        </p:txBody>
      </p:sp>
      <p:grpSp>
        <p:nvGrpSpPr>
          <p:cNvPr id="2"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1"/>
          <p:cNvSpPr txBox="1"/>
          <p:nvPr/>
        </p:nvSpPr>
        <p:spPr>
          <a:xfrm>
            <a:off x="457200" y="1600200"/>
            <a:ext cx="8077200" cy="738664"/>
          </a:xfrm>
          <a:prstGeom prst="rect">
            <a:avLst/>
          </a:prstGeom>
          <a:noFill/>
        </p:spPr>
        <p:txBody>
          <a:bodyPr wrap="square" rtlCol="0">
            <a:spAutoFit/>
          </a:bodyPr>
          <a:lstStyle/>
          <a:p>
            <a:r>
              <a:rPr lang="en-US" sz="2100" dirty="0" smtClean="0"/>
              <a:t>Below are the 15 birth weights, in ounces, of all the Labrador Retriever puppies born at Kingston Kennels in the last three months. </a:t>
            </a:r>
            <a:endParaRPr lang="en-US" sz="2100" dirty="0"/>
          </a:p>
        </p:txBody>
      </p:sp>
      <p:sp>
        <p:nvSpPr>
          <p:cNvPr id="15" name="TextBox 14"/>
          <p:cNvSpPr txBox="1"/>
          <p:nvPr/>
        </p:nvSpPr>
        <p:spPr>
          <a:xfrm>
            <a:off x="457200" y="2667000"/>
            <a:ext cx="8255000" cy="738664"/>
          </a:xfrm>
          <a:prstGeom prst="rect">
            <a:avLst/>
          </a:prstGeom>
          <a:noFill/>
        </p:spPr>
        <p:txBody>
          <a:bodyPr wrap="square" rtlCol="0">
            <a:spAutoFit/>
          </a:bodyPr>
          <a:lstStyle/>
          <a:p>
            <a:pPr marL="342900" indent="-342900"/>
            <a:r>
              <a:rPr lang="en-US" sz="2100" dirty="0" err="1" smtClean="0">
                <a:solidFill>
                  <a:srgbClr val="3366FF"/>
                </a:solidFill>
                <a:latin typeface="Calibri"/>
                <a:ea typeface="Arial"/>
                <a:cs typeface="Calibri"/>
              </a:rPr>
              <a:t>c</a:t>
            </a:r>
            <a:r>
              <a:rPr lang="en-US" sz="2100" dirty="0" smtClean="0">
                <a:solidFill>
                  <a:srgbClr val="3366FF"/>
                </a:solidFill>
                <a:latin typeface="Calibri"/>
                <a:ea typeface="Arial"/>
                <a:cs typeface="Calibri"/>
              </a:rPr>
              <a:t>.	Use a measure of center to explain what the typical birth weight is for puppies.  </a:t>
            </a:r>
            <a:endParaRPr lang="en-US" sz="2100" dirty="0" smtClean="0">
              <a:solidFill>
                <a:srgbClr val="3366FF"/>
              </a:solidFill>
              <a:latin typeface="Calibri"/>
              <a:cs typeface="Calibri"/>
            </a:endParaRPr>
          </a:p>
        </p:txBody>
      </p:sp>
      <p:sp>
        <p:nvSpPr>
          <p:cNvPr id="17" name="TextBox 16"/>
          <p:cNvSpPr txBox="1"/>
          <p:nvPr/>
        </p:nvSpPr>
        <p:spPr>
          <a:xfrm>
            <a:off x="228601" y="2325469"/>
            <a:ext cx="8915399" cy="646331"/>
          </a:xfrm>
          <a:prstGeom prst="rect">
            <a:avLst/>
          </a:prstGeom>
          <a:noFill/>
        </p:spPr>
        <p:txBody>
          <a:bodyPr wrap="square" rtlCol="0">
            <a:spAutoFit/>
          </a:bodyPr>
          <a:lstStyle/>
          <a:p>
            <a:r>
              <a:rPr lang="en-US" dirty="0" smtClean="0">
                <a:solidFill>
                  <a:schemeClr val="accent6">
                    <a:lumMod val="75000"/>
                  </a:schemeClr>
                </a:solidFill>
              </a:rPr>
              <a:t>12       13       14       14       16       17       17       18       18       19       19       19       19       20       20</a:t>
            </a:r>
          </a:p>
          <a:p>
            <a:endParaRPr lang="en-US" dirty="0"/>
          </a:p>
        </p:txBody>
      </p:sp>
      <p:sp>
        <p:nvSpPr>
          <p:cNvPr id="18" name="TextBox 17"/>
          <p:cNvSpPr txBox="1"/>
          <p:nvPr/>
        </p:nvSpPr>
        <p:spPr>
          <a:xfrm>
            <a:off x="457200" y="3313331"/>
            <a:ext cx="8389938" cy="2554545"/>
          </a:xfrm>
          <a:prstGeom prst="rect">
            <a:avLst/>
          </a:prstGeom>
          <a:noFill/>
        </p:spPr>
        <p:txBody>
          <a:bodyPr wrap="square" rtlCol="0">
            <a:spAutoFit/>
          </a:bodyPr>
          <a:lstStyle/>
          <a:p>
            <a:pPr marL="342900" indent="-342900">
              <a:buFont typeface="Arial"/>
              <a:buChar char="•"/>
            </a:pPr>
            <a:r>
              <a:rPr lang="en-US" sz="2000" dirty="0" smtClean="0">
                <a:solidFill>
                  <a:srgbClr val="488D43"/>
                </a:solidFill>
              </a:rPr>
              <a:t>The mean is 17 ounces. The </a:t>
            </a:r>
            <a:r>
              <a:rPr lang="en-US" sz="2000" b="1" dirty="0" smtClean="0">
                <a:solidFill>
                  <a:srgbClr val="488D43"/>
                </a:solidFill>
              </a:rPr>
              <a:t>typical weight could be </a:t>
            </a:r>
            <a:r>
              <a:rPr lang="en-US" sz="2000" dirty="0" smtClean="0">
                <a:solidFill>
                  <a:srgbClr val="488D43"/>
                </a:solidFill>
              </a:rPr>
              <a:t>17 ounces, because that would be like redistributing the puppy weight so that each puppy weighed the same.</a:t>
            </a:r>
          </a:p>
          <a:p>
            <a:pPr marL="342900" indent="-342900">
              <a:buFont typeface="Arial"/>
              <a:buChar char="•"/>
            </a:pPr>
            <a:r>
              <a:rPr lang="en-US" sz="2000" dirty="0" smtClean="0">
                <a:solidFill>
                  <a:schemeClr val="accent6">
                    <a:lumMod val="75000"/>
                  </a:schemeClr>
                </a:solidFill>
              </a:rPr>
              <a:t>The median is 18 ounces. The </a:t>
            </a:r>
            <a:r>
              <a:rPr lang="en-US" sz="2000" b="1" dirty="0" smtClean="0">
                <a:solidFill>
                  <a:schemeClr val="accent6">
                    <a:lumMod val="75000"/>
                  </a:schemeClr>
                </a:solidFill>
              </a:rPr>
              <a:t>typical weight could be </a:t>
            </a:r>
            <a:r>
              <a:rPr lang="en-US" sz="2000" dirty="0" smtClean="0">
                <a:solidFill>
                  <a:schemeClr val="accent6">
                    <a:lumMod val="75000"/>
                  </a:schemeClr>
                </a:solidFill>
              </a:rPr>
              <a:t>18 ounces, because that would mean that half of the puppies weighed less than or equal to 18 ounces and half of the puppies weight greater than or equal to 18 ounces.</a:t>
            </a:r>
          </a:p>
          <a:p>
            <a:pPr marL="342900" indent="-342900">
              <a:buFont typeface="Arial"/>
              <a:buChar char="•"/>
            </a:pPr>
            <a:r>
              <a:rPr lang="en-US" sz="2000" dirty="0" smtClean="0">
                <a:solidFill>
                  <a:srgbClr val="660066"/>
                </a:solidFill>
              </a:rPr>
              <a:t>The mode, or most frequent weight, is 19 ounces.  The </a:t>
            </a:r>
            <a:r>
              <a:rPr lang="en-US" sz="2000" b="1" dirty="0" smtClean="0">
                <a:solidFill>
                  <a:srgbClr val="660066"/>
                </a:solidFill>
              </a:rPr>
              <a:t>typical weight could be </a:t>
            </a:r>
            <a:r>
              <a:rPr lang="en-US" sz="2000" dirty="0" smtClean="0">
                <a:solidFill>
                  <a:srgbClr val="660066"/>
                </a:solidFill>
              </a:rPr>
              <a:t>19 ounces, because most puppies weighed that amount at birth. </a:t>
            </a:r>
            <a:endParaRPr lang="en-US" sz="2000" dirty="0">
              <a:solidFill>
                <a:srgbClr val="660066"/>
              </a:solidFill>
            </a:endParaRPr>
          </a:p>
        </p:txBody>
      </p:sp>
    </p:spTree>
    <p:extLst>
      <p:ext uri="{BB962C8B-B14F-4D97-AF65-F5344CB8AC3E}">
        <p14:creationId xmlns:p14="http://schemas.microsoft.com/office/powerpoint/2010/main" val="218059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1" y="639763"/>
            <a:ext cx="8686800" cy="83820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charset="-128"/>
              </a:rPr>
              <a:t>Warm Up</a:t>
            </a:r>
          </a:p>
        </p:txBody>
      </p:sp>
      <p:sp>
        <p:nvSpPr>
          <p:cNvPr id="30723" name="White Background"/>
          <p:cNvSpPr>
            <a:spLocks noChangeArrowheads="1"/>
          </p:cNvSpPr>
          <p:nvPr/>
        </p:nvSpPr>
        <p:spPr bwMode="auto">
          <a:xfrm>
            <a:off x="228600" y="1600200"/>
            <a:ext cx="8686800" cy="4267200"/>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3" y="639763"/>
            <a:ext cx="8550275" cy="711200"/>
          </a:xfrm>
          <a:prstGeom prst="rect">
            <a:avLst/>
          </a:prstGeom>
        </p:spPr>
        <p:txBody>
          <a:bodyPr anchor="ctr">
            <a:noAutofit/>
          </a:bodyPr>
          <a:lstStyle/>
          <a:p>
            <a:pPr fontAlgn="auto">
              <a:spcAft>
                <a:spcPts val="0"/>
              </a:spcAft>
              <a:defRPr/>
            </a:pPr>
            <a:endParaRPr lang="en-US" sz="2200" b="1" i="1" dirty="0" smtClean="0">
              <a:solidFill>
                <a:schemeClr val="tx2">
                  <a:lumMod val="50000"/>
                </a:schemeClr>
              </a:solidFill>
              <a:latin typeface="Calibri" pitchFamily="34" charset="0"/>
              <a:ea typeface="+mn-ea"/>
              <a:cs typeface="Arial" charset="0"/>
            </a:endParaRPr>
          </a:p>
          <a:p>
            <a:pPr fontAlgn="auto">
              <a:spcAft>
                <a:spcPts val="0"/>
              </a:spcAft>
              <a:defRPr/>
            </a:pPr>
            <a:r>
              <a:rPr lang="en-US" sz="2200" b="1" i="1" dirty="0" smtClean="0">
                <a:solidFill>
                  <a:schemeClr val="tx2">
                    <a:lumMod val="50000"/>
                  </a:schemeClr>
                </a:solidFill>
                <a:latin typeface="Calibri" pitchFamily="34" charset="0"/>
                <a:ea typeface="+mn-ea"/>
                <a:cs typeface="Arial" charset="0"/>
              </a:rPr>
              <a:t>OBJECTIVE: </a:t>
            </a:r>
            <a:r>
              <a:rPr lang="en-US" sz="2200" dirty="0" smtClean="0">
                <a:latin typeface="Calibri"/>
                <a:ea typeface="ＭＳ Ｐゴシック" pitchFamily="-1" charset="-128"/>
                <a:cs typeface="Calibri"/>
              </a:rPr>
              <a:t>SWBAT display numerical data on a histogram.</a:t>
            </a:r>
          </a:p>
          <a:p>
            <a:pPr fontAlgn="auto">
              <a:spcAft>
                <a:spcPts val="0"/>
              </a:spcAft>
              <a:defRPr/>
            </a:pPr>
            <a:r>
              <a:rPr lang="en-US" sz="2200" b="1" dirty="0" smtClean="0">
                <a:latin typeface="Calibri"/>
                <a:cs typeface="Calibri"/>
              </a:rPr>
              <a:t>Language Objective: </a:t>
            </a:r>
            <a:r>
              <a:rPr lang="en-US" sz="2200" dirty="0" smtClean="0">
                <a:latin typeface="Calibri"/>
                <a:cs typeface="Calibri"/>
              </a:rPr>
              <a:t>SWBAT </a:t>
            </a:r>
            <a:r>
              <a:rPr lang="en-US" sz="2200" dirty="0" smtClean="0"/>
              <a:t>orally describe how to create a histogram.</a:t>
            </a:r>
            <a:endParaRPr lang="en-US" sz="2200" dirty="0" smtClean="0">
              <a:latin typeface="Calibri"/>
              <a:cs typeface="Calibri"/>
            </a:endParaRPr>
          </a:p>
          <a:p>
            <a:pPr fontAlgn="auto">
              <a:spcAft>
                <a:spcPts val="0"/>
              </a:spcAft>
              <a:defRPr/>
            </a:pPr>
            <a:r>
              <a:rPr lang="en-US" sz="2200" dirty="0" smtClean="0">
                <a:latin typeface="Calibri"/>
                <a:ea typeface="ＭＳ Ｐゴシック" pitchFamily="-1" charset="-128"/>
                <a:cs typeface="Calibri"/>
              </a:rPr>
              <a:t> </a:t>
            </a:r>
            <a:endParaRPr lang="en-US" sz="2200" dirty="0">
              <a:solidFill>
                <a:schemeClr val="tx2">
                  <a:lumMod val="50000"/>
                </a:schemeClr>
              </a:solidFill>
              <a:latin typeface="Perpetua" pitchFamily="18" charset="0"/>
              <a:ea typeface="+mj-ea"/>
              <a:cs typeface="+mj-cs"/>
            </a:endParaRPr>
          </a:p>
        </p:txBody>
      </p:sp>
      <p:sp>
        <p:nvSpPr>
          <p:cNvPr id="6"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15</a:t>
            </a:fld>
            <a:endParaRPr lang="en-US" smtClean="0">
              <a:solidFill>
                <a:schemeClr val="bg1"/>
              </a:solidFill>
            </a:endParaRPr>
          </a:p>
        </p:txBody>
      </p:sp>
      <p:grpSp>
        <p:nvGrpSpPr>
          <p:cNvPr id="2"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 name="TextBox 15"/>
          <p:cNvSpPr txBox="1"/>
          <p:nvPr/>
        </p:nvSpPr>
        <p:spPr>
          <a:xfrm>
            <a:off x="444870" y="1784866"/>
            <a:ext cx="8255000" cy="369332"/>
          </a:xfrm>
          <a:prstGeom prst="rect">
            <a:avLst/>
          </a:prstGeom>
          <a:noFill/>
        </p:spPr>
        <p:txBody>
          <a:bodyPr wrap="square" rtlCol="0">
            <a:spAutoFit/>
          </a:bodyPr>
          <a:lstStyle/>
          <a:p>
            <a:pPr marL="342900" indent="-342900"/>
            <a:r>
              <a:rPr lang="en-US" dirty="0" smtClean="0">
                <a:solidFill>
                  <a:srgbClr val="3366FF"/>
                </a:solidFill>
                <a:latin typeface="Calibri"/>
                <a:cs typeface="Calibri"/>
              </a:rPr>
              <a:t>Challenge: Find the Mean Absolute Deviation (MAD) of the </a:t>
            </a:r>
            <a:r>
              <a:rPr lang="en-US" b="1" dirty="0" smtClean="0">
                <a:solidFill>
                  <a:srgbClr val="3366FF"/>
                </a:solidFill>
                <a:latin typeface="Calibri"/>
                <a:cs typeface="Calibri"/>
              </a:rPr>
              <a:t>15</a:t>
            </a:r>
            <a:r>
              <a:rPr lang="en-US" dirty="0" smtClean="0">
                <a:solidFill>
                  <a:srgbClr val="3366FF"/>
                </a:solidFill>
                <a:latin typeface="Calibri"/>
                <a:cs typeface="Calibri"/>
              </a:rPr>
              <a:t> puppy weights.</a:t>
            </a:r>
            <a:endParaRPr lang="en-US" dirty="0">
              <a:solidFill>
                <a:srgbClr val="3366FF"/>
              </a:solidFill>
              <a:latin typeface="Calibri"/>
              <a:cs typeface="Calibri"/>
            </a:endParaRPr>
          </a:p>
        </p:txBody>
      </p:sp>
      <p:sp>
        <p:nvSpPr>
          <p:cNvPr id="25" name="TextBox 24"/>
          <p:cNvSpPr txBox="1"/>
          <p:nvPr/>
        </p:nvSpPr>
        <p:spPr>
          <a:xfrm>
            <a:off x="228601" y="2246531"/>
            <a:ext cx="8915399" cy="646331"/>
          </a:xfrm>
          <a:prstGeom prst="rect">
            <a:avLst/>
          </a:prstGeom>
          <a:noFill/>
        </p:spPr>
        <p:txBody>
          <a:bodyPr wrap="square" rtlCol="0">
            <a:spAutoFit/>
          </a:bodyPr>
          <a:lstStyle/>
          <a:p>
            <a:r>
              <a:rPr lang="en-US" dirty="0" smtClean="0">
                <a:solidFill>
                  <a:schemeClr val="accent6">
                    <a:lumMod val="75000"/>
                  </a:schemeClr>
                </a:solidFill>
              </a:rPr>
              <a:t>12       13       14       14       16       17       17       18       18       19       19       19       19       20       20</a:t>
            </a:r>
          </a:p>
          <a:p>
            <a:endParaRPr lang="en-US" dirty="0"/>
          </a:p>
        </p:txBody>
      </p:sp>
      <p:sp>
        <p:nvSpPr>
          <p:cNvPr id="17" name="Agenda Link">
            <a:hlinkClick r:id="rId7" action="ppaction://hlinksldjump"/>
          </p:cNvPr>
          <p:cNvSpPr txBox="1"/>
          <p:nvPr/>
        </p:nvSpPr>
        <p:spPr>
          <a:xfrm>
            <a:off x="2794000" y="60198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latin typeface="Perpetua" pitchFamily="18" charset="0"/>
                <a:ea typeface="+mj-ea"/>
                <a:cs typeface="+mj-cs"/>
              </a:rPr>
              <a:t> Answer</a:t>
            </a:r>
            <a:endParaRPr lang="en-US" b="1" dirty="0">
              <a:latin typeface="Perpetu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1" y="639763"/>
            <a:ext cx="8686800" cy="83820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charset="-128"/>
              </a:rPr>
              <a:t>Warm Up</a:t>
            </a:r>
          </a:p>
        </p:txBody>
      </p:sp>
      <p:sp>
        <p:nvSpPr>
          <p:cNvPr id="30723" name="White Background"/>
          <p:cNvSpPr>
            <a:spLocks noChangeArrowheads="1"/>
          </p:cNvSpPr>
          <p:nvPr/>
        </p:nvSpPr>
        <p:spPr bwMode="auto">
          <a:xfrm>
            <a:off x="228600" y="1600200"/>
            <a:ext cx="8686800" cy="4267200"/>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3" y="639763"/>
            <a:ext cx="8550275" cy="711200"/>
          </a:xfrm>
          <a:prstGeom prst="rect">
            <a:avLst/>
          </a:prstGeom>
        </p:spPr>
        <p:txBody>
          <a:bodyPr anchor="ctr">
            <a:noAutofit/>
          </a:bodyPr>
          <a:lstStyle/>
          <a:p>
            <a:pPr fontAlgn="auto">
              <a:spcAft>
                <a:spcPts val="0"/>
              </a:spcAft>
              <a:defRPr/>
            </a:pPr>
            <a:endParaRPr lang="en-US" sz="2200" b="1" i="1" dirty="0" smtClean="0">
              <a:solidFill>
                <a:schemeClr val="tx2">
                  <a:lumMod val="50000"/>
                </a:schemeClr>
              </a:solidFill>
              <a:latin typeface="Calibri" pitchFamily="34" charset="0"/>
              <a:ea typeface="+mn-ea"/>
              <a:cs typeface="Arial" charset="0"/>
            </a:endParaRPr>
          </a:p>
          <a:p>
            <a:pPr fontAlgn="auto">
              <a:spcAft>
                <a:spcPts val="0"/>
              </a:spcAft>
              <a:defRPr/>
            </a:pPr>
            <a:r>
              <a:rPr lang="en-US" sz="2200" b="1" i="1" dirty="0" smtClean="0">
                <a:solidFill>
                  <a:schemeClr val="tx2">
                    <a:lumMod val="50000"/>
                  </a:schemeClr>
                </a:solidFill>
                <a:latin typeface="Calibri" pitchFamily="34" charset="0"/>
                <a:ea typeface="+mn-ea"/>
                <a:cs typeface="Arial" charset="0"/>
              </a:rPr>
              <a:t>OBJECTIVE: </a:t>
            </a:r>
            <a:r>
              <a:rPr lang="en-US" sz="2200" dirty="0" smtClean="0">
                <a:latin typeface="Calibri"/>
                <a:ea typeface="ＭＳ Ｐゴシック" pitchFamily="-1" charset="-128"/>
                <a:cs typeface="Calibri"/>
              </a:rPr>
              <a:t>SWBAT display numerical data on a histogram.</a:t>
            </a:r>
          </a:p>
          <a:p>
            <a:pPr fontAlgn="auto">
              <a:spcAft>
                <a:spcPts val="0"/>
              </a:spcAft>
              <a:defRPr/>
            </a:pPr>
            <a:r>
              <a:rPr lang="en-US" sz="2200" b="1" dirty="0" smtClean="0">
                <a:latin typeface="Calibri"/>
                <a:cs typeface="Calibri"/>
              </a:rPr>
              <a:t>Language Objective: </a:t>
            </a:r>
            <a:r>
              <a:rPr lang="en-US" sz="2200" dirty="0" smtClean="0">
                <a:latin typeface="Calibri"/>
                <a:cs typeface="Calibri"/>
              </a:rPr>
              <a:t>SWBAT </a:t>
            </a:r>
            <a:r>
              <a:rPr lang="en-US" sz="2200" dirty="0" smtClean="0"/>
              <a:t>orally describe how to create a histogram.</a:t>
            </a:r>
            <a:endParaRPr lang="en-US" sz="2200" dirty="0" smtClean="0">
              <a:latin typeface="Calibri"/>
              <a:cs typeface="Calibri"/>
            </a:endParaRPr>
          </a:p>
          <a:p>
            <a:pPr fontAlgn="auto">
              <a:spcAft>
                <a:spcPts val="0"/>
              </a:spcAft>
              <a:defRPr/>
            </a:pPr>
            <a:r>
              <a:rPr lang="en-US" sz="2200" dirty="0" smtClean="0">
                <a:latin typeface="Calibri"/>
                <a:ea typeface="ＭＳ Ｐゴシック" pitchFamily="-1" charset="-128"/>
                <a:cs typeface="Calibri"/>
              </a:rPr>
              <a:t> </a:t>
            </a:r>
            <a:endParaRPr lang="en-US" sz="2200" dirty="0">
              <a:solidFill>
                <a:schemeClr val="tx2">
                  <a:lumMod val="50000"/>
                </a:schemeClr>
              </a:solidFill>
              <a:latin typeface="Perpetua" pitchFamily="18" charset="0"/>
              <a:ea typeface="+mj-ea"/>
              <a:cs typeface="+mj-cs"/>
            </a:endParaRPr>
          </a:p>
        </p:txBody>
      </p:sp>
      <p:sp>
        <p:nvSpPr>
          <p:cNvPr id="6"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16</a:t>
            </a:fld>
            <a:endParaRPr lang="en-US" smtClean="0">
              <a:solidFill>
                <a:schemeClr val="bg1"/>
              </a:solidFill>
            </a:endParaRPr>
          </a:p>
        </p:txBody>
      </p:sp>
      <p:grpSp>
        <p:nvGrpSpPr>
          <p:cNvPr id="2"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 name="TextBox 15"/>
          <p:cNvSpPr txBox="1"/>
          <p:nvPr/>
        </p:nvSpPr>
        <p:spPr>
          <a:xfrm>
            <a:off x="444870" y="1784866"/>
            <a:ext cx="8255000" cy="369332"/>
          </a:xfrm>
          <a:prstGeom prst="rect">
            <a:avLst/>
          </a:prstGeom>
          <a:noFill/>
        </p:spPr>
        <p:txBody>
          <a:bodyPr wrap="square" rtlCol="0">
            <a:spAutoFit/>
          </a:bodyPr>
          <a:lstStyle/>
          <a:p>
            <a:pPr marL="342900" indent="-342900"/>
            <a:r>
              <a:rPr lang="en-US" dirty="0" smtClean="0">
                <a:solidFill>
                  <a:srgbClr val="3366FF"/>
                </a:solidFill>
                <a:latin typeface="Calibri"/>
                <a:cs typeface="Calibri"/>
              </a:rPr>
              <a:t>Challenge: Find the Mean Absolute Deviation (MAD) of the </a:t>
            </a:r>
            <a:r>
              <a:rPr lang="en-US" b="1" dirty="0" smtClean="0">
                <a:solidFill>
                  <a:srgbClr val="3366FF"/>
                </a:solidFill>
                <a:latin typeface="Calibri"/>
                <a:cs typeface="Calibri"/>
              </a:rPr>
              <a:t>15</a:t>
            </a:r>
            <a:r>
              <a:rPr lang="en-US" dirty="0" smtClean="0">
                <a:solidFill>
                  <a:srgbClr val="3366FF"/>
                </a:solidFill>
                <a:latin typeface="Calibri"/>
                <a:cs typeface="Calibri"/>
              </a:rPr>
              <a:t> puppy weights.</a:t>
            </a:r>
            <a:endParaRPr lang="en-US" dirty="0">
              <a:solidFill>
                <a:srgbClr val="3366FF"/>
              </a:solidFill>
              <a:latin typeface="Calibri"/>
              <a:cs typeface="Calibri"/>
            </a:endParaRPr>
          </a:p>
        </p:txBody>
      </p:sp>
      <p:sp>
        <p:nvSpPr>
          <p:cNvPr id="18" name="TextBox 17"/>
          <p:cNvSpPr txBox="1"/>
          <p:nvPr/>
        </p:nvSpPr>
        <p:spPr>
          <a:xfrm>
            <a:off x="228601" y="2246531"/>
            <a:ext cx="8915399" cy="646331"/>
          </a:xfrm>
          <a:prstGeom prst="rect">
            <a:avLst/>
          </a:prstGeom>
          <a:noFill/>
        </p:spPr>
        <p:txBody>
          <a:bodyPr wrap="square" rtlCol="0">
            <a:spAutoFit/>
          </a:bodyPr>
          <a:lstStyle/>
          <a:p>
            <a:r>
              <a:rPr lang="en-US" dirty="0" smtClean="0">
                <a:solidFill>
                  <a:schemeClr val="accent6">
                    <a:lumMod val="75000"/>
                  </a:schemeClr>
                </a:solidFill>
              </a:rPr>
              <a:t>12       13       14       14       16       17       17       18       18       19       19       19       19       20       20</a:t>
            </a:r>
          </a:p>
          <a:p>
            <a:endParaRPr lang="en-US" dirty="0"/>
          </a:p>
        </p:txBody>
      </p:sp>
      <p:sp>
        <p:nvSpPr>
          <p:cNvPr id="19" name="TextBox 18"/>
          <p:cNvSpPr txBox="1"/>
          <p:nvPr/>
        </p:nvSpPr>
        <p:spPr>
          <a:xfrm>
            <a:off x="3461305" y="2692807"/>
            <a:ext cx="2222130" cy="400110"/>
          </a:xfrm>
          <a:prstGeom prst="rect">
            <a:avLst/>
          </a:prstGeom>
          <a:noFill/>
        </p:spPr>
        <p:txBody>
          <a:bodyPr wrap="square" rtlCol="0">
            <a:spAutoFit/>
          </a:bodyPr>
          <a:lstStyle/>
          <a:p>
            <a:r>
              <a:rPr lang="en-US" sz="2000" dirty="0" smtClean="0">
                <a:solidFill>
                  <a:srgbClr val="488D43"/>
                </a:solidFill>
              </a:rPr>
              <a:t>Mean = 17 ounces</a:t>
            </a:r>
          </a:p>
        </p:txBody>
      </p:sp>
      <p:sp>
        <p:nvSpPr>
          <p:cNvPr id="20" name="TextBox 19"/>
          <p:cNvSpPr txBox="1"/>
          <p:nvPr/>
        </p:nvSpPr>
        <p:spPr>
          <a:xfrm>
            <a:off x="377405" y="4305299"/>
            <a:ext cx="8915399" cy="369332"/>
          </a:xfrm>
          <a:prstGeom prst="rect">
            <a:avLst/>
          </a:prstGeom>
          <a:noFill/>
        </p:spPr>
        <p:txBody>
          <a:bodyPr wrap="square" rtlCol="0">
            <a:spAutoFit/>
          </a:bodyPr>
          <a:lstStyle/>
          <a:p>
            <a:r>
              <a:rPr lang="en-US" dirty="0" smtClean="0">
                <a:solidFill>
                  <a:srgbClr val="660066"/>
                </a:solidFill>
              </a:rPr>
              <a:t>5   +    4   +   3   +   3   +   1   +   0   +   0    +   1   +   1   +   2   +   2   +   2   +   2   +   3   +   3  =  32</a:t>
            </a:r>
          </a:p>
        </p:txBody>
      </p:sp>
      <p:sp>
        <p:nvSpPr>
          <p:cNvPr id="21" name="TextBox 20"/>
          <p:cNvSpPr txBox="1"/>
          <p:nvPr/>
        </p:nvSpPr>
        <p:spPr>
          <a:xfrm>
            <a:off x="457200" y="5124629"/>
            <a:ext cx="4419600" cy="553998"/>
          </a:xfrm>
          <a:prstGeom prst="rect">
            <a:avLst/>
          </a:prstGeom>
          <a:noFill/>
        </p:spPr>
        <p:txBody>
          <a:bodyPr wrap="square" rtlCol="0">
            <a:spAutoFit/>
          </a:bodyPr>
          <a:lstStyle/>
          <a:p>
            <a:r>
              <a:rPr lang="en-US" sz="3000" dirty="0" smtClean="0">
                <a:solidFill>
                  <a:srgbClr val="660066"/>
                </a:solidFill>
              </a:rPr>
              <a:t>32 ÷ </a:t>
            </a:r>
            <a:r>
              <a:rPr lang="en-US" sz="3000" dirty="0" smtClean="0">
                <a:solidFill>
                  <a:srgbClr val="FF5EE4"/>
                </a:solidFill>
              </a:rPr>
              <a:t>15</a:t>
            </a:r>
            <a:r>
              <a:rPr lang="en-US" sz="3000" dirty="0" smtClean="0">
                <a:solidFill>
                  <a:srgbClr val="660066"/>
                </a:solidFill>
              </a:rPr>
              <a:t> </a:t>
            </a:r>
            <a:r>
              <a:rPr lang="en-US" sz="3000" dirty="0" smtClean="0"/>
              <a:t>= 2.13 </a:t>
            </a:r>
            <a:endParaRPr lang="en-US" sz="3000" dirty="0"/>
          </a:p>
        </p:txBody>
      </p:sp>
      <p:sp>
        <p:nvSpPr>
          <p:cNvPr id="22" name="TextBox 21"/>
          <p:cNvSpPr txBox="1"/>
          <p:nvPr/>
        </p:nvSpPr>
        <p:spPr>
          <a:xfrm>
            <a:off x="4572370" y="5020270"/>
            <a:ext cx="3429000" cy="553998"/>
          </a:xfrm>
          <a:prstGeom prst="rect">
            <a:avLst/>
          </a:prstGeom>
          <a:noFill/>
        </p:spPr>
        <p:txBody>
          <a:bodyPr wrap="square" rtlCol="0">
            <a:spAutoFit/>
          </a:bodyPr>
          <a:lstStyle/>
          <a:p>
            <a:r>
              <a:rPr lang="en-US" sz="3000" b="1" dirty="0" smtClean="0">
                <a:solidFill>
                  <a:srgbClr val="000000"/>
                </a:solidFill>
              </a:rPr>
              <a:t>MAD = 2.13 ounces</a:t>
            </a:r>
            <a:endParaRPr lang="en-US" sz="3000" b="1" dirty="0">
              <a:solidFill>
                <a:srgbClr val="000000"/>
              </a:solidFill>
            </a:endParaRPr>
          </a:p>
        </p:txBody>
      </p:sp>
      <p:sp>
        <p:nvSpPr>
          <p:cNvPr id="24" name="Oval 23"/>
          <p:cNvSpPr>
            <a:spLocks noChangeArrowheads="1"/>
          </p:cNvSpPr>
          <p:nvPr/>
        </p:nvSpPr>
        <p:spPr bwMode="auto">
          <a:xfrm>
            <a:off x="3963144" y="4859297"/>
            <a:ext cx="4419226" cy="838201"/>
          </a:xfrm>
          <a:prstGeom prst="ellipse">
            <a:avLst/>
          </a:prstGeom>
          <a:noFill/>
          <a:ln w="28575" cmpd="sng">
            <a:solidFill>
              <a:srgbClr val="FF0000"/>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dirty="0">
              <a:solidFill>
                <a:srgbClr val="FF0000"/>
              </a:solidFill>
              <a:latin typeface="+mn-lt"/>
              <a:ea typeface="+mn-ea"/>
              <a:cs typeface="+mn-cs"/>
            </a:endParaRPr>
          </a:p>
        </p:txBody>
      </p:sp>
      <p:sp>
        <p:nvSpPr>
          <p:cNvPr id="26" name="TextBox 25"/>
          <p:cNvSpPr txBox="1"/>
          <p:nvPr/>
        </p:nvSpPr>
        <p:spPr>
          <a:xfrm>
            <a:off x="296863" y="3328242"/>
            <a:ext cx="8305799" cy="369332"/>
          </a:xfrm>
          <a:prstGeom prst="rect">
            <a:avLst/>
          </a:prstGeom>
          <a:noFill/>
        </p:spPr>
        <p:txBody>
          <a:bodyPr wrap="square" rtlCol="0">
            <a:spAutoFit/>
          </a:bodyPr>
          <a:lstStyle/>
          <a:p>
            <a:r>
              <a:rPr lang="en-US" dirty="0" smtClean="0">
                <a:solidFill>
                  <a:schemeClr val="accent6">
                    <a:lumMod val="75000"/>
                  </a:schemeClr>
                </a:solidFill>
              </a:rPr>
              <a:t> 12      13      14      14      16      17      17      18      18      19      19      19      19      20      20</a:t>
            </a:r>
          </a:p>
        </p:txBody>
      </p:sp>
      <p:sp>
        <p:nvSpPr>
          <p:cNvPr id="27" name="TextBox 26"/>
          <p:cNvSpPr txBox="1"/>
          <p:nvPr/>
        </p:nvSpPr>
        <p:spPr>
          <a:xfrm>
            <a:off x="296863" y="3821529"/>
            <a:ext cx="8305799" cy="369332"/>
          </a:xfrm>
          <a:prstGeom prst="rect">
            <a:avLst/>
          </a:prstGeom>
          <a:noFill/>
        </p:spPr>
        <p:txBody>
          <a:bodyPr wrap="square" rtlCol="0">
            <a:spAutoFit/>
          </a:bodyPr>
          <a:lstStyle/>
          <a:p>
            <a:r>
              <a:rPr lang="en-US" dirty="0" smtClean="0">
                <a:solidFill>
                  <a:srgbClr val="488D43"/>
                </a:solidFill>
              </a:rPr>
              <a:t> 17      17      17      17      17      17      17      17      17      17      17      17      17      17      17</a:t>
            </a:r>
          </a:p>
        </p:txBody>
      </p:sp>
      <p:cxnSp>
        <p:nvCxnSpPr>
          <p:cNvPr id="30" name="Straight Connector 29"/>
          <p:cNvCxnSpPr/>
          <p:nvPr/>
        </p:nvCxnSpPr>
        <p:spPr>
          <a:xfrm>
            <a:off x="377405" y="4190861"/>
            <a:ext cx="7932737"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98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par>
                                <p:cTn id="17" presetID="22" presetClass="entr" presetSubtype="8"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500"/>
                            </p:stCondLst>
                            <p:childTnLst>
                              <p:par>
                                <p:cTn id="21" presetID="22" presetClass="entr" presetSubtype="8" fill="hold" grpId="0" nodeType="afterEffect">
                                  <p:stCondLst>
                                    <p:cond delay="50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500"/>
                            </p:stCondLst>
                            <p:childTnLst>
                              <p:par>
                                <p:cTn id="35" presetID="21" presetClass="entr" presetSubtype="1"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heel(1)">
                                      <p:cBhvr>
                                        <p:cTn id="3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animBg="1"/>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9" name="Slide Number Placeholder 20"/>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AAE38FB8-AB62-4277-96D5-80A9F5AD35FB}" type="slidenum">
              <a:rPr lang="en-US" smtClean="0">
                <a:solidFill>
                  <a:schemeClr val="bg1"/>
                </a:solidFill>
              </a:rPr>
              <a:pPr algn="ctr" eaLnBrk="1" hangingPunct="1"/>
              <a:t>17</a:t>
            </a:fld>
            <a:endParaRPr lang="en-US" smtClean="0">
              <a:solidFill>
                <a:schemeClr val="bg1"/>
              </a:solidFill>
            </a:endParaRPr>
          </a:p>
        </p:txBody>
      </p:sp>
      <p:sp>
        <p:nvSpPr>
          <p:cNvPr id="20482" name="Page Title"/>
          <p:cNvSpPr>
            <a:spLocks noGrp="1"/>
          </p:cNvSpPr>
          <p:nvPr>
            <p:ph type="title" idx="4294967295"/>
          </p:nvPr>
        </p:nvSpPr>
        <p:spPr>
          <a:xfrm>
            <a:off x="0" y="0"/>
            <a:ext cx="8229600" cy="639763"/>
          </a:xfrm>
        </p:spPr>
        <p:txBody>
          <a:bodyPr/>
          <a:lstStyle/>
          <a:p>
            <a:pPr algn="l"/>
            <a:r>
              <a:rPr lang="en-US" sz="3200" b="1" dirty="0" smtClean="0">
                <a:solidFill>
                  <a:schemeClr val="bg1"/>
                </a:solidFill>
                <a:ea typeface="ＭＳ Ｐゴシック" charset="-128"/>
              </a:rPr>
              <a:t>Agenda</a:t>
            </a:r>
          </a:p>
        </p:txBody>
      </p:sp>
      <p:grpSp>
        <p:nvGrpSpPr>
          <p:cNvPr id="20492" name="Group 13"/>
          <p:cNvGrpSpPr>
            <a:grpSpLocks/>
          </p:cNvGrpSpPr>
          <p:nvPr/>
        </p:nvGrpSpPr>
        <p:grpSpPr bwMode="auto">
          <a:xfrm>
            <a:off x="609600" y="6413500"/>
            <a:ext cx="7402513" cy="387350"/>
            <a:chOff x="609600" y="6414018"/>
            <a:chExt cx="7401771" cy="386725"/>
          </a:xfrm>
        </p:grpSpPr>
        <p:pic>
          <p:nvPicPr>
            <p:cNvPr id="20493" name="Picture 14"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4" name="Picture 15"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5" name="Picture 16"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 name="Objective Background"/>
          <p:cNvSpPr>
            <a:spLocks noChangeArrowheads="1"/>
          </p:cNvSpPr>
          <p:nvPr/>
        </p:nvSpPr>
        <p:spPr bwMode="auto">
          <a:xfrm>
            <a:off x="228601" y="639763"/>
            <a:ext cx="8686800" cy="83820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7" name="Objective"/>
          <p:cNvSpPr txBox="1"/>
          <p:nvPr/>
        </p:nvSpPr>
        <p:spPr>
          <a:xfrm>
            <a:off x="297237" y="639763"/>
            <a:ext cx="8550275" cy="711200"/>
          </a:xfrm>
          <a:prstGeom prst="rect">
            <a:avLst/>
          </a:prstGeom>
        </p:spPr>
        <p:txBody>
          <a:bodyPr anchor="ctr">
            <a:noAutofit/>
          </a:bodyPr>
          <a:lstStyle/>
          <a:p>
            <a:pPr fontAlgn="auto">
              <a:spcAft>
                <a:spcPts val="0"/>
              </a:spcAft>
              <a:defRPr/>
            </a:pPr>
            <a:endParaRPr lang="en-US" sz="2200" b="1" i="1" dirty="0" smtClean="0">
              <a:solidFill>
                <a:schemeClr val="tx2">
                  <a:lumMod val="50000"/>
                </a:schemeClr>
              </a:solidFill>
              <a:latin typeface="Calibri" pitchFamily="34" charset="0"/>
              <a:ea typeface="+mn-ea"/>
              <a:cs typeface="Arial" charset="0"/>
            </a:endParaRPr>
          </a:p>
          <a:p>
            <a:pPr fontAlgn="auto">
              <a:spcAft>
                <a:spcPts val="0"/>
              </a:spcAft>
              <a:defRPr/>
            </a:pPr>
            <a:r>
              <a:rPr lang="en-US" sz="2200" b="1" i="1" dirty="0" smtClean="0">
                <a:solidFill>
                  <a:schemeClr val="tx2">
                    <a:lumMod val="50000"/>
                  </a:schemeClr>
                </a:solidFill>
                <a:latin typeface="Calibri" pitchFamily="34" charset="0"/>
                <a:ea typeface="+mn-ea"/>
                <a:cs typeface="Arial" charset="0"/>
              </a:rPr>
              <a:t>OBJECTIVE: </a:t>
            </a:r>
            <a:r>
              <a:rPr lang="en-US" sz="2200" dirty="0" smtClean="0">
                <a:latin typeface="Calibri"/>
                <a:ea typeface="ＭＳ Ｐゴシック" pitchFamily="-1" charset="-128"/>
                <a:cs typeface="Calibri"/>
              </a:rPr>
              <a:t>SWBAT display numerical data on a histogram.</a:t>
            </a:r>
          </a:p>
          <a:p>
            <a:pPr fontAlgn="auto">
              <a:spcAft>
                <a:spcPts val="0"/>
              </a:spcAft>
              <a:defRPr/>
            </a:pPr>
            <a:r>
              <a:rPr lang="en-US" sz="2200" b="1" dirty="0" smtClean="0">
                <a:latin typeface="Calibri"/>
                <a:cs typeface="Calibri"/>
              </a:rPr>
              <a:t>Language Objective: </a:t>
            </a:r>
            <a:r>
              <a:rPr lang="en-US" sz="2200" dirty="0" smtClean="0">
                <a:latin typeface="Calibri"/>
                <a:cs typeface="Calibri"/>
              </a:rPr>
              <a:t>SWBAT </a:t>
            </a:r>
            <a:r>
              <a:rPr lang="en-US" sz="2200" dirty="0" smtClean="0"/>
              <a:t>orally describe how to create a histogram.</a:t>
            </a:r>
            <a:endParaRPr lang="en-US" sz="2200" dirty="0" smtClean="0">
              <a:latin typeface="Calibri"/>
              <a:cs typeface="Calibri"/>
            </a:endParaRPr>
          </a:p>
          <a:p>
            <a:pPr fontAlgn="auto">
              <a:spcAft>
                <a:spcPts val="0"/>
              </a:spcAft>
              <a:defRPr/>
            </a:pPr>
            <a:r>
              <a:rPr lang="en-US" sz="2200" dirty="0" smtClean="0">
                <a:latin typeface="Calibri"/>
                <a:ea typeface="ＭＳ Ｐゴシック" pitchFamily="-1" charset="-128"/>
                <a:cs typeface="Calibri"/>
              </a:rPr>
              <a:t> </a:t>
            </a:r>
            <a:endParaRPr lang="en-US" sz="2200" dirty="0">
              <a:solidFill>
                <a:schemeClr val="tx2">
                  <a:lumMod val="50000"/>
                </a:schemeClr>
              </a:solidFill>
              <a:latin typeface="Perpetua" pitchFamily="18" charset="0"/>
              <a:ea typeface="+mj-ea"/>
              <a:cs typeface="+mj-cs"/>
            </a:endParaRPr>
          </a:p>
        </p:txBody>
      </p:sp>
      <p:sp>
        <p:nvSpPr>
          <p:cNvPr id="18" name="Warm Up Link">
            <a:hlinkClick r:id="rId8" action="ppaction://hlinksldjump"/>
          </p:cNvPr>
          <p:cNvSpPr txBox="1">
            <a:spLocks noChangeArrowheads="1"/>
          </p:cNvSpPr>
          <p:nvPr/>
        </p:nvSpPr>
        <p:spPr bwMode="auto">
          <a:xfrm>
            <a:off x="76200" y="1518444"/>
            <a:ext cx="8534400"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400" dirty="0">
                <a:solidFill>
                  <a:srgbClr val="FFFF00"/>
                </a:solidFill>
              </a:rPr>
              <a:t>1) Warm </a:t>
            </a:r>
            <a:r>
              <a:rPr lang="en-US" sz="2400" dirty="0" smtClean="0">
                <a:solidFill>
                  <a:srgbClr val="FFFF00"/>
                </a:solidFill>
              </a:rPr>
              <a:t>Up –	   </a:t>
            </a:r>
            <a:r>
              <a:rPr lang="en-US" sz="2400" dirty="0" smtClean="0">
                <a:solidFill>
                  <a:schemeClr val="bg1"/>
                </a:solidFill>
              </a:rPr>
              <a:t>Review of Graphs (Individual)		</a:t>
            </a:r>
            <a:r>
              <a:rPr lang="en-US" sz="2400" dirty="0" smtClean="0">
                <a:solidFill>
                  <a:schemeClr val="accent6"/>
                </a:solidFill>
              </a:rPr>
              <a:t>5 </a:t>
            </a:r>
            <a:r>
              <a:rPr lang="en-US" sz="2400" dirty="0" err="1" smtClean="0">
                <a:solidFill>
                  <a:schemeClr val="accent6"/>
                </a:solidFill>
              </a:rPr>
              <a:t>mins</a:t>
            </a:r>
            <a:r>
              <a:rPr lang="en-US" sz="2400" dirty="0" smtClean="0">
                <a:solidFill>
                  <a:schemeClr val="accent6"/>
                </a:solidFill>
              </a:rPr>
              <a:t>  </a:t>
            </a:r>
            <a:endParaRPr lang="en-US" sz="2400" dirty="0">
              <a:solidFill>
                <a:schemeClr val="accent6"/>
              </a:solidFill>
            </a:endParaRPr>
          </a:p>
        </p:txBody>
      </p:sp>
      <p:sp>
        <p:nvSpPr>
          <p:cNvPr id="19" name="Launch Link">
            <a:hlinkClick r:id="rId9" action="ppaction://hlinksldjump"/>
          </p:cNvPr>
          <p:cNvSpPr txBox="1">
            <a:spLocks noChangeArrowheads="1"/>
          </p:cNvSpPr>
          <p:nvPr/>
        </p:nvSpPr>
        <p:spPr bwMode="auto">
          <a:xfrm>
            <a:off x="76574" y="2005012"/>
            <a:ext cx="8534400" cy="50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endParaRPr lang="en-US" sz="2400" dirty="0" smtClean="0">
              <a:solidFill>
                <a:srgbClr val="FFFF00"/>
              </a:solidFill>
            </a:endParaRPr>
          </a:p>
          <a:p>
            <a:pPr eaLnBrk="1" hangingPunct="1">
              <a:buClr>
                <a:schemeClr val="bg1"/>
              </a:buClr>
            </a:pPr>
            <a:r>
              <a:rPr lang="en-US" sz="2400" dirty="0" smtClean="0">
                <a:solidFill>
                  <a:srgbClr val="FFFF00"/>
                </a:solidFill>
              </a:rPr>
              <a:t>2</a:t>
            </a:r>
            <a:r>
              <a:rPr lang="en-US" sz="2400" dirty="0">
                <a:solidFill>
                  <a:srgbClr val="FFFF00"/>
                </a:solidFill>
              </a:rPr>
              <a:t>) </a:t>
            </a:r>
            <a:r>
              <a:rPr lang="en-US" sz="2400" dirty="0" smtClean="0">
                <a:solidFill>
                  <a:srgbClr val="FFFF00"/>
                </a:solidFill>
              </a:rPr>
              <a:t>Launch – 	   </a:t>
            </a:r>
            <a:r>
              <a:rPr lang="en-US" sz="2400" dirty="0" smtClean="0">
                <a:solidFill>
                  <a:schemeClr val="bg1"/>
                </a:solidFill>
              </a:rPr>
              <a:t>What is a Histogram? (Whole Class)	</a:t>
            </a:r>
            <a:r>
              <a:rPr lang="en-US" sz="2400" dirty="0" smtClean="0">
                <a:solidFill>
                  <a:schemeClr val="accent6"/>
                </a:solidFill>
              </a:rPr>
              <a:t>5 </a:t>
            </a:r>
            <a:r>
              <a:rPr lang="en-US" sz="2400" dirty="0" err="1" smtClean="0">
                <a:solidFill>
                  <a:srgbClr val="F79646"/>
                </a:solidFill>
              </a:rPr>
              <a:t>mins</a:t>
            </a:r>
            <a:endParaRPr lang="en-US" sz="2400" dirty="0" smtClean="0">
              <a:solidFill>
                <a:srgbClr val="F79646"/>
              </a:solidFill>
            </a:endParaRPr>
          </a:p>
          <a:p>
            <a:pPr eaLnBrk="1" hangingPunct="1">
              <a:buClr>
                <a:schemeClr val="bg1"/>
              </a:buClr>
            </a:pPr>
            <a:r>
              <a:rPr lang="en-US" sz="2400" dirty="0" smtClean="0">
                <a:solidFill>
                  <a:srgbClr val="F79646"/>
                </a:solidFill>
              </a:rPr>
              <a:t>		                </a:t>
            </a:r>
            <a:r>
              <a:rPr lang="en-US" sz="2400" dirty="0" smtClean="0">
                <a:solidFill>
                  <a:schemeClr val="bg1"/>
                </a:solidFill>
              </a:rPr>
              <a:t>		</a:t>
            </a:r>
            <a:r>
              <a:rPr lang="en-US" sz="2400" dirty="0" smtClean="0">
                <a:solidFill>
                  <a:srgbClr val="FFFF00"/>
                </a:solidFill>
              </a:rPr>
              <a:t> </a:t>
            </a:r>
            <a:endParaRPr lang="en-US" sz="2400" dirty="0">
              <a:solidFill>
                <a:schemeClr val="bg1"/>
              </a:solidFill>
            </a:endParaRPr>
          </a:p>
        </p:txBody>
      </p:sp>
      <p:sp>
        <p:nvSpPr>
          <p:cNvPr id="20" name="Explore Link">
            <a:hlinkClick r:id="rId10" action="ppaction://hlinksldjump"/>
          </p:cNvPr>
          <p:cNvSpPr txBox="1">
            <a:spLocks noChangeArrowheads="1"/>
          </p:cNvSpPr>
          <p:nvPr/>
        </p:nvSpPr>
        <p:spPr bwMode="auto">
          <a:xfrm>
            <a:off x="76200" y="2538412"/>
            <a:ext cx="8770938" cy="50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endParaRPr lang="en-US" sz="2400" dirty="0" smtClean="0">
              <a:solidFill>
                <a:srgbClr val="FFFF00"/>
              </a:solidFill>
            </a:endParaRPr>
          </a:p>
          <a:p>
            <a:pPr eaLnBrk="1" hangingPunct="1">
              <a:buClr>
                <a:schemeClr val="bg1"/>
              </a:buClr>
            </a:pPr>
            <a:r>
              <a:rPr lang="en-US" sz="2400" dirty="0" smtClean="0">
                <a:solidFill>
                  <a:srgbClr val="FFFF00"/>
                </a:solidFill>
              </a:rPr>
              <a:t>3</a:t>
            </a:r>
            <a:r>
              <a:rPr lang="en-US" sz="2400" dirty="0">
                <a:solidFill>
                  <a:srgbClr val="FFFF00"/>
                </a:solidFill>
              </a:rPr>
              <a:t>) </a:t>
            </a:r>
            <a:r>
              <a:rPr lang="en-US" sz="2400" dirty="0" smtClean="0">
                <a:solidFill>
                  <a:srgbClr val="FFFF00"/>
                </a:solidFill>
              </a:rPr>
              <a:t>Explore – 	   </a:t>
            </a:r>
            <a:r>
              <a:rPr lang="en-US" sz="2400" dirty="0" smtClean="0">
                <a:solidFill>
                  <a:schemeClr val="bg1"/>
                </a:solidFill>
              </a:rPr>
              <a:t>How Do You Create a Histogram?		</a:t>
            </a:r>
            <a:r>
              <a:rPr lang="en-US" sz="2400" dirty="0" smtClean="0">
                <a:solidFill>
                  <a:srgbClr val="F79646"/>
                </a:solidFill>
              </a:rPr>
              <a:t>30 </a:t>
            </a:r>
            <a:r>
              <a:rPr lang="en-US" sz="2400" dirty="0" err="1" smtClean="0">
                <a:solidFill>
                  <a:srgbClr val="F79646"/>
                </a:solidFill>
              </a:rPr>
              <a:t>mins</a:t>
            </a:r>
            <a:endParaRPr lang="en-US" sz="2400" dirty="0" smtClean="0">
              <a:solidFill>
                <a:srgbClr val="F79646"/>
              </a:solidFill>
            </a:endParaRPr>
          </a:p>
          <a:p>
            <a:pPr eaLnBrk="1" hangingPunct="1">
              <a:buClr>
                <a:schemeClr val="bg1"/>
              </a:buClr>
            </a:pPr>
            <a:r>
              <a:rPr lang="en-US" sz="2400" dirty="0" smtClean="0">
                <a:solidFill>
                  <a:schemeClr val="bg1"/>
                </a:solidFill>
              </a:rPr>
              <a:t>		                (Whole Class/Small Group) </a:t>
            </a:r>
            <a:endParaRPr lang="en-US" sz="2400" dirty="0">
              <a:solidFill>
                <a:schemeClr val="bg1"/>
              </a:solidFill>
            </a:endParaRPr>
          </a:p>
        </p:txBody>
      </p:sp>
      <p:sp>
        <p:nvSpPr>
          <p:cNvPr id="21" name="Summary Link">
            <a:hlinkClick r:id="rId11" action="ppaction://hlinksldjump"/>
          </p:cNvPr>
          <p:cNvSpPr txBox="1">
            <a:spLocks noChangeArrowheads="1"/>
          </p:cNvSpPr>
          <p:nvPr/>
        </p:nvSpPr>
        <p:spPr bwMode="auto">
          <a:xfrm>
            <a:off x="76574" y="3878262"/>
            <a:ext cx="8770938"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endParaRPr lang="en-US" sz="2400" dirty="0" smtClean="0">
              <a:solidFill>
                <a:srgbClr val="FFFF00"/>
              </a:solidFill>
            </a:endParaRPr>
          </a:p>
          <a:p>
            <a:pPr eaLnBrk="1" hangingPunct="1">
              <a:buClr>
                <a:schemeClr val="bg1"/>
              </a:buClr>
            </a:pPr>
            <a:r>
              <a:rPr lang="en-US" sz="2400" dirty="0" smtClean="0">
                <a:solidFill>
                  <a:srgbClr val="FFFF00"/>
                </a:solidFill>
              </a:rPr>
              <a:t>5) Practice (I)–    </a:t>
            </a:r>
            <a:r>
              <a:rPr lang="en-US" sz="2400" dirty="0" smtClean="0">
                <a:solidFill>
                  <a:srgbClr val="FFFFFF"/>
                </a:solidFill>
              </a:rPr>
              <a:t>How Do You Read a Histogram?		</a:t>
            </a:r>
            <a:r>
              <a:rPr lang="en-US" sz="2400" dirty="0" smtClean="0">
                <a:solidFill>
                  <a:srgbClr val="F79646"/>
                </a:solidFill>
              </a:rPr>
              <a:t>10 </a:t>
            </a:r>
            <a:r>
              <a:rPr lang="en-US" sz="2400" dirty="0" err="1" smtClean="0">
                <a:solidFill>
                  <a:srgbClr val="F79646"/>
                </a:solidFill>
              </a:rPr>
              <a:t>mins</a:t>
            </a:r>
            <a:r>
              <a:rPr lang="en-US" sz="2400" dirty="0" smtClean="0">
                <a:solidFill>
                  <a:srgbClr val="F79646"/>
                </a:solidFill>
              </a:rPr>
              <a:t> </a:t>
            </a:r>
            <a:r>
              <a:rPr lang="en-US" sz="2400" dirty="0" smtClean="0">
                <a:solidFill>
                  <a:srgbClr val="FFFFFF"/>
                </a:solidFill>
              </a:rPr>
              <a:t> </a:t>
            </a:r>
          </a:p>
          <a:p>
            <a:pPr eaLnBrk="1" hangingPunct="1">
              <a:buClr>
                <a:schemeClr val="bg1"/>
              </a:buClr>
            </a:pPr>
            <a:r>
              <a:rPr lang="en-US" sz="2400" dirty="0" smtClean="0">
                <a:solidFill>
                  <a:srgbClr val="FFFFFF"/>
                </a:solidFill>
              </a:rPr>
              <a:t>		                 (Partner)		</a:t>
            </a:r>
            <a:endParaRPr lang="en-US" sz="2400" dirty="0">
              <a:solidFill>
                <a:srgbClr val="F79646"/>
              </a:solidFill>
            </a:endParaRPr>
          </a:p>
        </p:txBody>
      </p:sp>
      <p:sp>
        <p:nvSpPr>
          <p:cNvPr id="22" name="Practice Link">
            <a:hlinkClick r:id="rId12" action="ppaction://hlinksldjump"/>
          </p:cNvPr>
          <p:cNvSpPr txBox="1">
            <a:spLocks noChangeArrowheads="1"/>
          </p:cNvSpPr>
          <p:nvPr/>
        </p:nvSpPr>
        <p:spPr bwMode="auto">
          <a:xfrm>
            <a:off x="76574" y="3352800"/>
            <a:ext cx="8770938" cy="48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endParaRPr lang="en-US" sz="2400" dirty="0" smtClean="0">
              <a:solidFill>
                <a:srgbClr val="FFFF00"/>
              </a:solidFill>
            </a:endParaRPr>
          </a:p>
          <a:p>
            <a:pPr eaLnBrk="1" hangingPunct="1">
              <a:buClr>
                <a:schemeClr val="bg1"/>
              </a:buClr>
            </a:pPr>
            <a:r>
              <a:rPr lang="en-US" sz="2400" dirty="0" smtClean="0">
                <a:solidFill>
                  <a:srgbClr val="FFFF00"/>
                </a:solidFill>
              </a:rPr>
              <a:t>4) Summary –     </a:t>
            </a:r>
            <a:r>
              <a:rPr lang="en-US" sz="2400" dirty="0" smtClean="0">
                <a:solidFill>
                  <a:srgbClr val="FFFFFF"/>
                </a:solidFill>
              </a:rPr>
              <a:t>Why Use a Histogram? (Whole Class)	</a:t>
            </a:r>
            <a:r>
              <a:rPr lang="en-US" sz="2400" dirty="0" smtClean="0">
                <a:solidFill>
                  <a:schemeClr val="accent6"/>
                </a:solidFill>
              </a:rPr>
              <a:t>5 </a:t>
            </a:r>
            <a:r>
              <a:rPr lang="en-US" sz="2400" dirty="0" err="1" smtClean="0">
                <a:solidFill>
                  <a:schemeClr val="accent6"/>
                </a:solidFill>
              </a:rPr>
              <a:t>mins</a:t>
            </a:r>
            <a:r>
              <a:rPr lang="en-US" sz="2400" dirty="0" smtClean="0">
                <a:solidFill>
                  <a:srgbClr val="FFFFFF"/>
                </a:solidFill>
              </a:rPr>
              <a:t>	 </a:t>
            </a:r>
          </a:p>
          <a:p>
            <a:pPr eaLnBrk="1" hangingPunct="1">
              <a:buClr>
                <a:schemeClr val="bg1"/>
              </a:buClr>
            </a:pPr>
            <a:r>
              <a:rPr lang="en-US" sz="2400" dirty="0" smtClean="0">
                <a:solidFill>
                  <a:srgbClr val="FFFFFF"/>
                </a:solidFill>
              </a:rPr>
              <a:t>		</a:t>
            </a:r>
            <a:endParaRPr lang="en-US" sz="2400" dirty="0">
              <a:solidFill>
                <a:srgbClr val="FFFF00"/>
              </a:solidFill>
            </a:endParaRPr>
          </a:p>
        </p:txBody>
      </p:sp>
      <p:sp>
        <p:nvSpPr>
          <p:cNvPr id="23" name="Assessment Link">
            <a:hlinkClick r:id="rId13" action="ppaction://hlinksldjump"/>
          </p:cNvPr>
          <p:cNvSpPr txBox="1">
            <a:spLocks noChangeArrowheads="1"/>
          </p:cNvSpPr>
          <p:nvPr/>
        </p:nvSpPr>
        <p:spPr bwMode="auto">
          <a:xfrm>
            <a:off x="76574" y="5486400"/>
            <a:ext cx="9067800"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endParaRPr lang="en-US" sz="2400" dirty="0" smtClean="0">
              <a:solidFill>
                <a:srgbClr val="FFFF00"/>
              </a:solidFill>
            </a:endParaRPr>
          </a:p>
          <a:p>
            <a:pPr eaLnBrk="1" hangingPunct="1">
              <a:buClr>
                <a:schemeClr val="bg1"/>
              </a:buClr>
            </a:pPr>
            <a:r>
              <a:rPr lang="en-US" sz="2400" dirty="0" smtClean="0">
                <a:solidFill>
                  <a:srgbClr val="FFFF00"/>
                </a:solidFill>
              </a:rPr>
              <a:t>7) Assessment – </a:t>
            </a:r>
            <a:r>
              <a:rPr lang="en-US" sz="2400" dirty="0" smtClean="0">
                <a:solidFill>
                  <a:srgbClr val="FFFFFF"/>
                </a:solidFill>
              </a:rPr>
              <a:t>Online Quiz	(Whole Class)			</a:t>
            </a:r>
            <a:r>
              <a:rPr lang="en-US" sz="2400" dirty="0" smtClean="0">
                <a:solidFill>
                  <a:srgbClr val="F79646"/>
                </a:solidFill>
              </a:rPr>
              <a:t>5 </a:t>
            </a:r>
            <a:r>
              <a:rPr lang="en-US" sz="2400" dirty="0" err="1" smtClean="0">
                <a:solidFill>
                  <a:srgbClr val="F79646"/>
                </a:solidFill>
              </a:rPr>
              <a:t>mins</a:t>
            </a:r>
            <a:endParaRPr lang="en-US" sz="2400" dirty="0" smtClean="0">
              <a:solidFill>
                <a:srgbClr val="F79646"/>
              </a:solidFill>
            </a:endParaRPr>
          </a:p>
          <a:p>
            <a:pPr eaLnBrk="1" hangingPunct="1">
              <a:buClr>
                <a:schemeClr val="bg1"/>
              </a:buClr>
            </a:pPr>
            <a:r>
              <a:rPr lang="en-US" sz="2400" dirty="0" smtClean="0">
                <a:solidFill>
                  <a:srgbClr val="FFFFFF"/>
                </a:solidFill>
              </a:rPr>
              <a:t>	                     </a:t>
            </a:r>
            <a:endParaRPr lang="en-US" sz="2400" dirty="0" smtClean="0">
              <a:solidFill>
                <a:srgbClr val="FFFF00"/>
              </a:solidFill>
            </a:endParaRPr>
          </a:p>
        </p:txBody>
      </p:sp>
      <p:sp>
        <p:nvSpPr>
          <p:cNvPr id="24" name="Summary Link">
            <a:hlinkClick r:id="rId14" action="ppaction://hlinksldjump"/>
          </p:cNvPr>
          <p:cNvSpPr txBox="1">
            <a:spLocks noChangeArrowheads="1"/>
          </p:cNvSpPr>
          <p:nvPr/>
        </p:nvSpPr>
        <p:spPr bwMode="auto">
          <a:xfrm>
            <a:off x="76574" y="4716462"/>
            <a:ext cx="8770938"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endParaRPr lang="en-US" sz="2400" dirty="0" smtClean="0">
              <a:solidFill>
                <a:srgbClr val="FFFF00"/>
              </a:solidFill>
            </a:endParaRPr>
          </a:p>
          <a:p>
            <a:pPr eaLnBrk="1" hangingPunct="1">
              <a:buClr>
                <a:schemeClr val="bg1"/>
              </a:buClr>
            </a:pPr>
            <a:r>
              <a:rPr lang="en-US" sz="2400" dirty="0" smtClean="0">
                <a:solidFill>
                  <a:srgbClr val="FFFF00"/>
                </a:solidFill>
              </a:rPr>
              <a:t>6) Practice (II)–   </a:t>
            </a:r>
            <a:r>
              <a:rPr lang="en-US" sz="2400" dirty="0" smtClean="0">
                <a:solidFill>
                  <a:srgbClr val="FFFFFF"/>
                </a:solidFill>
              </a:rPr>
              <a:t>Histogram Class Work			</a:t>
            </a:r>
            <a:r>
              <a:rPr lang="en-US" sz="2400" dirty="0" smtClean="0">
                <a:solidFill>
                  <a:srgbClr val="F79646"/>
                </a:solidFill>
              </a:rPr>
              <a:t>15 </a:t>
            </a:r>
            <a:r>
              <a:rPr lang="en-US" sz="2400" dirty="0" err="1" smtClean="0">
                <a:solidFill>
                  <a:srgbClr val="F79646"/>
                </a:solidFill>
              </a:rPr>
              <a:t>mins</a:t>
            </a:r>
            <a:r>
              <a:rPr lang="en-US" sz="2400" dirty="0" smtClean="0">
                <a:solidFill>
                  <a:srgbClr val="F79646"/>
                </a:solidFill>
              </a:rPr>
              <a:t> </a:t>
            </a:r>
            <a:r>
              <a:rPr lang="en-US" sz="2400" dirty="0" smtClean="0">
                <a:solidFill>
                  <a:srgbClr val="FFFFFF"/>
                </a:solidFill>
              </a:rPr>
              <a:t> </a:t>
            </a:r>
          </a:p>
          <a:p>
            <a:pPr eaLnBrk="1" hangingPunct="1">
              <a:buClr>
                <a:schemeClr val="bg1"/>
              </a:buClr>
            </a:pPr>
            <a:r>
              <a:rPr lang="en-US" sz="2400" dirty="0" smtClean="0">
                <a:solidFill>
                  <a:srgbClr val="FFFFFF"/>
                </a:solidFill>
              </a:rPr>
              <a:t>		                 (Independent/Partner)		</a:t>
            </a:r>
            <a:endParaRPr lang="en-US" sz="2400" dirty="0">
              <a:solidFill>
                <a:srgbClr val="F79646"/>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18</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5"/>
          <p:cNvSpPr txBox="1">
            <a:spLocks noChangeArrowheads="1"/>
          </p:cNvSpPr>
          <p:nvPr/>
        </p:nvSpPr>
        <p:spPr bwMode="auto">
          <a:xfrm>
            <a:off x="647700" y="804863"/>
            <a:ext cx="7848600" cy="461962"/>
          </a:xfrm>
          <a:prstGeom prst="rect">
            <a:avLst/>
          </a:prstGeom>
          <a:noFill/>
          <a:ln w="9525">
            <a:noFill/>
            <a:miter lim="800000"/>
            <a:headEnd/>
            <a:tailEnd/>
          </a:ln>
        </p:spPr>
        <p:txBody>
          <a:bodyPr>
            <a:prstTxWarp prst="textNoShape">
              <a:avLst/>
            </a:prstTxWarp>
            <a:spAutoFit/>
          </a:bodyPr>
          <a:lstStyle/>
          <a:p>
            <a:r>
              <a:rPr lang="en-US" sz="2400" dirty="0"/>
              <a:t>When we analyze data, what are we looking for?</a:t>
            </a:r>
          </a:p>
        </p:txBody>
      </p:sp>
      <p:sp>
        <p:nvSpPr>
          <p:cNvPr id="11" name="TextBox 10"/>
          <p:cNvSpPr txBox="1">
            <a:spLocks noChangeArrowheads="1"/>
          </p:cNvSpPr>
          <p:nvPr/>
        </p:nvSpPr>
        <p:spPr bwMode="auto">
          <a:xfrm>
            <a:off x="647700" y="1304925"/>
            <a:ext cx="2590800" cy="830263"/>
          </a:xfrm>
          <a:prstGeom prst="rect">
            <a:avLst/>
          </a:prstGeom>
          <a:noFill/>
          <a:ln w="9525">
            <a:solidFill>
              <a:srgbClr val="B906FF"/>
            </a:solidFill>
            <a:miter lim="800000"/>
            <a:headEnd/>
            <a:tailEnd/>
          </a:ln>
        </p:spPr>
        <p:txBody>
          <a:bodyPr>
            <a:spAutoFit/>
          </a:bodyPr>
          <a:lstStyle/>
          <a:p>
            <a:pPr marL="457200" indent="-457200">
              <a:defRPr/>
            </a:pPr>
            <a:r>
              <a:rPr lang="en-US" sz="4800" dirty="0">
                <a:solidFill>
                  <a:schemeClr val="accent6"/>
                </a:solidFill>
                <a:latin typeface="Calibri" charset="0"/>
                <a:ea typeface="Arial" charset="0"/>
                <a:cs typeface="Arial" charset="0"/>
              </a:rPr>
              <a:t>Center</a:t>
            </a:r>
          </a:p>
        </p:txBody>
      </p:sp>
      <p:sp>
        <p:nvSpPr>
          <p:cNvPr id="12" name="TextBox 11"/>
          <p:cNvSpPr txBox="1">
            <a:spLocks noChangeArrowheads="1"/>
          </p:cNvSpPr>
          <p:nvPr/>
        </p:nvSpPr>
        <p:spPr bwMode="auto">
          <a:xfrm>
            <a:off x="381000" y="2819400"/>
            <a:ext cx="2133600" cy="1446550"/>
          </a:xfrm>
          <a:prstGeom prst="rect">
            <a:avLst/>
          </a:prstGeom>
          <a:noFill/>
          <a:ln w="9525">
            <a:solidFill>
              <a:srgbClr val="B906FF"/>
            </a:solidFill>
            <a:miter lim="800000"/>
            <a:headEnd/>
            <a:tailEnd/>
          </a:ln>
        </p:spPr>
        <p:txBody>
          <a:bodyPr wrap="square">
            <a:prstTxWarp prst="textNoShape">
              <a:avLst/>
            </a:prstTxWarp>
            <a:spAutoFit/>
          </a:bodyPr>
          <a:lstStyle/>
          <a:p>
            <a:pPr marL="457200" indent="-457200"/>
            <a:r>
              <a:rPr lang="en-US" sz="4800" dirty="0" smtClean="0">
                <a:solidFill>
                  <a:schemeClr val="accent1"/>
                </a:solidFill>
              </a:rPr>
              <a:t>Spread</a:t>
            </a:r>
          </a:p>
          <a:p>
            <a:pPr marL="457200" indent="-457200"/>
            <a:r>
              <a:rPr lang="en-US" sz="2000" dirty="0" smtClean="0">
                <a:solidFill>
                  <a:schemeClr val="accent1"/>
                </a:solidFill>
              </a:rPr>
              <a:t>(measure of variation)</a:t>
            </a:r>
            <a:endParaRPr lang="en-US" sz="2000" dirty="0">
              <a:solidFill>
                <a:schemeClr val="accent1"/>
              </a:solidFill>
            </a:endParaRPr>
          </a:p>
        </p:txBody>
      </p:sp>
      <p:sp>
        <p:nvSpPr>
          <p:cNvPr id="13" name="TextBox 12"/>
          <p:cNvSpPr txBox="1">
            <a:spLocks noChangeArrowheads="1"/>
          </p:cNvSpPr>
          <p:nvPr/>
        </p:nvSpPr>
        <p:spPr bwMode="auto">
          <a:xfrm>
            <a:off x="457200" y="4572000"/>
            <a:ext cx="2133600" cy="830263"/>
          </a:xfrm>
          <a:prstGeom prst="rect">
            <a:avLst/>
          </a:prstGeom>
          <a:noFill/>
          <a:ln w="9525">
            <a:solidFill>
              <a:srgbClr val="B906FF"/>
            </a:solidFill>
            <a:miter lim="800000"/>
            <a:headEnd/>
            <a:tailEnd/>
          </a:ln>
        </p:spPr>
        <p:txBody>
          <a:bodyPr>
            <a:spAutoFit/>
          </a:bodyPr>
          <a:lstStyle/>
          <a:p>
            <a:pPr marL="457200" indent="-457200">
              <a:defRPr/>
            </a:pPr>
            <a:r>
              <a:rPr lang="en-US" sz="4800" dirty="0">
                <a:solidFill>
                  <a:schemeClr val="accent3"/>
                </a:solidFill>
                <a:latin typeface="Calibri" charset="0"/>
                <a:ea typeface="Arial" charset="0"/>
                <a:cs typeface="Arial" charset="0"/>
              </a:rPr>
              <a:t>Shape</a:t>
            </a:r>
          </a:p>
        </p:txBody>
      </p:sp>
      <p:grpSp>
        <p:nvGrpSpPr>
          <p:cNvPr id="3" name="Median"/>
          <p:cNvGrpSpPr>
            <a:grpSpLocks/>
          </p:cNvGrpSpPr>
          <p:nvPr/>
        </p:nvGrpSpPr>
        <p:grpSpPr bwMode="auto">
          <a:xfrm>
            <a:off x="2438583" y="1371600"/>
            <a:ext cx="2590617" cy="461963"/>
            <a:chOff x="2438583" y="1371600"/>
            <a:chExt cx="2590617" cy="461963"/>
          </a:xfrm>
        </p:grpSpPr>
        <p:cxnSp>
          <p:nvCxnSpPr>
            <p:cNvPr id="15" name="Median Arrow"/>
            <p:cNvCxnSpPr>
              <a:cxnSpLocks noChangeShapeType="1"/>
            </p:cNvCxnSpPr>
            <p:nvPr/>
          </p:nvCxnSpPr>
          <p:spPr bwMode="auto">
            <a:xfrm flipV="1">
              <a:off x="2438583" y="1676400"/>
              <a:ext cx="1371417" cy="157163"/>
            </a:xfrm>
            <a:prstGeom prst="line">
              <a:avLst/>
            </a:prstGeom>
            <a:noFill/>
            <a:ln w="25400">
              <a:solidFill>
                <a:srgbClr val="B906FF"/>
              </a:solidFill>
              <a:round/>
              <a:headEnd/>
              <a:tailEnd type="triangle" w="lg" len="med"/>
            </a:ln>
            <a:effectLst>
              <a:outerShdw blurRad="63500" dist="20000" dir="5400000" rotWithShape="0">
                <a:srgbClr val="000000">
                  <a:alpha val="37999"/>
                </a:srgbClr>
              </a:outerShdw>
            </a:effectLst>
          </p:spPr>
        </p:cxnSp>
        <p:sp>
          <p:nvSpPr>
            <p:cNvPr id="16" name="TextBox 19"/>
            <p:cNvSpPr txBox="1">
              <a:spLocks noChangeArrowheads="1"/>
            </p:cNvSpPr>
            <p:nvPr/>
          </p:nvSpPr>
          <p:spPr bwMode="auto">
            <a:xfrm>
              <a:off x="3886200" y="1371600"/>
              <a:ext cx="1143000" cy="461963"/>
            </a:xfrm>
            <a:prstGeom prst="rect">
              <a:avLst/>
            </a:prstGeom>
            <a:noFill/>
            <a:ln w="9525">
              <a:solidFill>
                <a:srgbClr val="B906FF"/>
              </a:solidFill>
              <a:miter lim="800000"/>
              <a:headEnd/>
              <a:tailEnd/>
            </a:ln>
          </p:spPr>
          <p:txBody>
            <a:bodyPr>
              <a:prstTxWarp prst="textNoShape">
                <a:avLst/>
              </a:prstTxWarp>
              <a:spAutoFit/>
            </a:bodyPr>
            <a:lstStyle/>
            <a:p>
              <a:pPr marL="457200" indent="-457200"/>
              <a:r>
                <a:rPr lang="en-US" sz="2400">
                  <a:solidFill>
                    <a:srgbClr val="8064A2"/>
                  </a:solidFill>
                </a:rPr>
                <a:t>Median</a:t>
              </a:r>
            </a:p>
          </p:txBody>
        </p:sp>
      </p:grpSp>
      <p:grpSp>
        <p:nvGrpSpPr>
          <p:cNvPr id="5" name="Mode"/>
          <p:cNvGrpSpPr>
            <a:grpSpLocks/>
          </p:cNvGrpSpPr>
          <p:nvPr/>
        </p:nvGrpSpPr>
        <p:grpSpPr bwMode="auto">
          <a:xfrm>
            <a:off x="2438583" y="1833563"/>
            <a:ext cx="2362017" cy="569118"/>
            <a:chOff x="2438583" y="2102645"/>
            <a:chExt cx="2362017" cy="569118"/>
          </a:xfrm>
        </p:grpSpPr>
        <p:cxnSp>
          <p:nvCxnSpPr>
            <p:cNvPr id="18" name="Mean Arrow"/>
            <p:cNvCxnSpPr>
              <a:cxnSpLocks noChangeShapeType="1"/>
            </p:cNvCxnSpPr>
            <p:nvPr/>
          </p:nvCxnSpPr>
          <p:spPr bwMode="auto">
            <a:xfrm>
              <a:off x="2438583" y="2102645"/>
              <a:ext cx="1142817" cy="301625"/>
            </a:xfrm>
            <a:prstGeom prst="line">
              <a:avLst/>
            </a:prstGeom>
            <a:noFill/>
            <a:ln w="25400">
              <a:solidFill>
                <a:srgbClr val="B906FF"/>
              </a:solidFill>
              <a:round/>
              <a:headEnd/>
              <a:tailEnd type="triangle" w="lg" len="med"/>
            </a:ln>
            <a:effectLst>
              <a:outerShdw blurRad="63500" dist="20000" dir="5400000" rotWithShape="0">
                <a:srgbClr val="000000">
                  <a:alpha val="37999"/>
                </a:srgbClr>
              </a:outerShdw>
            </a:effectLst>
          </p:spPr>
        </p:cxnSp>
        <p:sp>
          <p:nvSpPr>
            <p:cNvPr id="19" name="TextBox 18"/>
            <p:cNvSpPr txBox="1">
              <a:spLocks noChangeArrowheads="1"/>
            </p:cNvSpPr>
            <p:nvPr/>
          </p:nvSpPr>
          <p:spPr bwMode="auto">
            <a:xfrm>
              <a:off x="3657600" y="2209800"/>
              <a:ext cx="1143000" cy="461963"/>
            </a:xfrm>
            <a:prstGeom prst="rect">
              <a:avLst/>
            </a:prstGeom>
            <a:noFill/>
            <a:ln w="9525">
              <a:solidFill>
                <a:srgbClr val="B906FF"/>
              </a:solidFill>
              <a:miter lim="800000"/>
              <a:headEnd/>
              <a:tailEnd/>
            </a:ln>
          </p:spPr>
          <p:txBody>
            <a:bodyPr>
              <a:spAutoFit/>
            </a:bodyPr>
            <a:lstStyle/>
            <a:p>
              <a:pPr marL="457200" indent="-457200">
                <a:defRPr/>
              </a:pPr>
              <a:r>
                <a:rPr lang="en-US" sz="2400" dirty="0">
                  <a:solidFill>
                    <a:schemeClr val="accent4"/>
                  </a:solidFill>
                  <a:latin typeface="Calibri" charset="0"/>
                  <a:ea typeface="Arial" charset="0"/>
                  <a:cs typeface="Arial" charset="0"/>
                </a:rPr>
                <a:t>Mean</a:t>
              </a:r>
            </a:p>
          </p:txBody>
        </p:sp>
      </p:grpSp>
      <p:pic>
        <p:nvPicPr>
          <p:cNvPr id="20" name="Picture 28"/>
          <p:cNvPicPr>
            <a:picLocks noChangeAspect="1"/>
          </p:cNvPicPr>
          <p:nvPr/>
        </p:nvPicPr>
        <p:blipFill>
          <a:blip r:embed="rId7"/>
          <a:srcRect/>
          <a:stretch>
            <a:fillRect/>
          </a:stretch>
        </p:blipFill>
        <p:spPr bwMode="auto">
          <a:xfrm>
            <a:off x="5486400" y="1425575"/>
            <a:ext cx="3079750" cy="2003425"/>
          </a:xfrm>
          <a:prstGeom prst="rect">
            <a:avLst/>
          </a:prstGeom>
          <a:noFill/>
          <a:ln w="9525">
            <a:noFill/>
            <a:miter lim="800000"/>
            <a:headEnd/>
            <a:tailEnd/>
          </a:ln>
        </p:spPr>
      </p:pic>
      <p:pic>
        <p:nvPicPr>
          <p:cNvPr id="21" name="Picture 29"/>
          <p:cNvPicPr>
            <a:picLocks noChangeAspect="1"/>
          </p:cNvPicPr>
          <p:nvPr/>
        </p:nvPicPr>
        <p:blipFill>
          <a:blip r:embed="rId8"/>
          <a:srcRect/>
          <a:stretch>
            <a:fillRect/>
          </a:stretch>
        </p:blipFill>
        <p:spPr bwMode="auto">
          <a:xfrm>
            <a:off x="5486400" y="3511550"/>
            <a:ext cx="3124200" cy="2030413"/>
          </a:xfrm>
          <a:prstGeom prst="rect">
            <a:avLst/>
          </a:prstGeom>
          <a:noFill/>
          <a:ln w="9525">
            <a:noFill/>
            <a:miter lim="800000"/>
            <a:headEnd/>
            <a:tailEnd/>
          </a:ln>
        </p:spPr>
      </p:pic>
      <p:sp>
        <p:nvSpPr>
          <p:cNvPr id="25" name="Rectangle 28"/>
          <p:cNvSpPr txBox="1">
            <a:spLocks/>
          </p:cNvSpPr>
          <p:nvPr/>
        </p:nvSpPr>
        <p:spPr bwMode="auto">
          <a:xfrm>
            <a:off x="228974" y="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ＭＳ Ｐゴシック" pitchFamily="-1" charset="-128"/>
                <a:cs typeface="ＭＳ Ｐゴシック" pitchFamily="-1" charset="-128"/>
              </a:rPr>
              <a:t>Launch – Review	      Turn and Talk (30 sec)</a:t>
            </a:r>
            <a:endParaRPr kumimoji="0" lang="en-US" sz="3200" b="1" i="0" u="none" strike="noStrike" kern="1200" cap="none" spc="0" normalizeH="0" baseline="0" noProof="0" dirty="0">
              <a:ln>
                <a:noFill/>
              </a:ln>
              <a:solidFill>
                <a:schemeClr val="bg1"/>
              </a:solidFill>
              <a:effectLst/>
              <a:uLnTx/>
              <a:uFillTx/>
              <a:latin typeface="+mj-lt"/>
              <a:ea typeface="ＭＳ Ｐゴシック" pitchFamily="-1" charset="-128"/>
              <a:cs typeface="ＭＳ Ｐゴシック" pitchFamily="-1" charset="-128"/>
            </a:endParaRPr>
          </a:p>
        </p:txBody>
      </p:sp>
      <p:grpSp>
        <p:nvGrpSpPr>
          <p:cNvPr id="26" name="Median"/>
          <p:cNvGrpSpPr>
            <a:grpSpLocks/>
          </p:cNvGrpSpPr>
          <p:nvPr/>
        </p:nvGrpSpPr>
        <p:grpSpPr bwMode="auto">
          <a:xfrm>
            <a:off x="2286000" y="2819400"/>
            <a:ext cx="2514600" cy="527050"/>
            <a:chOff x="2514600" y="1371600"/>
            <a:chExt cx="2514600" cy="527050"/>
          </a:xfrm>
        </p:grpSpPr>
        <p:cxnSp>
          <p:nvCxnSpPr>
            <p:cNvPr id="27" name="Median Arrow"/>
            <p:cNvCxnSpPr>
              <a:cxnSpLocks noChangeShapeType="1"/>
            </p:cNvCxnSpPr>
            <p:nvPr/>
          </p:nvCxnSpPr>
          <p:spPr bwMode="auto">
            <a:xfrm flipV="1">
              <a:off x="2514600" y="1676400"/>
              <a:ext cx="1295400" cy="222250"/>
            </a:xfrm>
            <a:prstGeom prst="line">
              <a:avLst/>
            </a:prstGeom>
            <a:noFill/>
            <a:ln w="25400">
              <a:solidFill>
                <a:srgbClr val="B906FF"/>
              </a:solidFill>
              <a:round/>
              <a:headEnd/>
              <a:tailEnd type="triangle" w="lg" len="med"/>
            </a:ln>
            <a:effectLst>
              <a:outerShdw blurRad="63500" dist="20000" dir="5400000" rotWithShape="0">
                <a:srgbClr val="000000">
                  <a:alpha val="37999"/>
                </a:srgbClr>
              </a:outerShdw>
            </a:effectLst>
          </p:spPr>
        </p:cxnSp>
        <p:sp>
          <p:nvSpPr>
            <p:cNvPr id="28" name="TextBox 19"/>
            <p:cNvSpPr txBox="1">
              <a:spLocks noChangeArrowheads="1"/>
            </p:cNvSpPr>
            <p:nvPr/>
          </p:nvSpPr>
          <p:spPr bwMode="auto">
            <a:xfrm>
              <a:off x="3886200" y="1371600"/>
              <a:ext cx="1143000" cy="461963"/>
            </a:xfrm>
            <a:prstGeom prst="rect">
              <a:avLst/>
            </a:prstGeom>
            <a:noFill/>
            <a:ln w="9525">
              <a:solidFill>
                <a:srgbClr val="B906FF"/>
              </a:solidFill>
              <a:miter lim="800000"/>
              <a:headEnd/>
              <a:tailEnd/>
            </a:ln>
          </p:spPr>
          <p:txBody>
            <a:bodyPr>
              <a:prstTxWarp prst="textNoShape">
                <a:avLst/>
              </a:prstTxWarp>
              <a:spAutoFit/>
            </a:bodyPr>
            <a:lstStyle/>
            <a:p>
              <a:pPr marL="457200" indent="-457200"/>
              <a:r>
                <a:rPr lang="en-US" sz="2400" dirty="0" smtClean="0">
                  <a:solidFill>
                    <a:srgbClr val="0000FF"/>
                  </a:solidFill>
                </a:rPr>
                <a:t>Range</a:t>
              </a:r>
              <a:endParaRPr lang="en-US" sz="2400" dirty="0">
                <a:solidFill>
                  <a:srgbClr val="0000FF"/>
                </a:solidFill>
              </a:endParaRPr>
            </a:p>
          </p:txBody>
        </p:sp>
      </p:grpSp>
      <p:grpSp>
        <p:nvGrpSpPr>
          <p:cNvPr id="29" name="Mode"/>
          <p:cNvGrpSpPr>
            <a:grpSpLocks/>
          </p:cNvGrpSpPr>
          <p:nvPr/>
        </p:nvGrpSpPr>
        <p:grpSpPr bwMode="auto">
          <a:xfrm>
            <a:off x="2286000" y="3346450"/>
            <a:ext cx="3200400" cy="522585"/>
            <a:chOff x="2514600" y="2148880"/>
            <a:chExt cx="3200400" cy="522585"/>
          </a:xfrm>
        </p:grpSpPr>
        <p:cxnSp>
          <p:nvCxnSpPr>
            <p:cNvPr id="30" name="Mean Arrow"/>
            <p:cNvCxnSpPr>
              <a:cxnSpLocks noChangeShapeType="1"/>
            </p:cNvCxnSpPr>
            <p:nvPr/>
          </p:nvCxnSpPr>
          <p:spPr bwMode="auto">
            <a:xfrm>
              <a:off x="2514600" y="2148880"/>
              <a:ext cx="533400" cy="283170"/>
            </a:xfrm>
            <a:prstGeom prst="line">
              <a:avLst/>
            </a:prstGeom>
            <a:noFill/>
            <a:ln w="25400">
              <a:solidFill>
                <a:srgbClr val="B906FF"/>
              </a:solidFill>
              <a:round/>
              <a:headEnd/>
              <a:tailEnd type="triangle" w="lg" len="med"/>
            </a:ln>
            <a:effectLst>
              <a:outerShdw blurRad="63500" dist="20000" dir="5400000" rotWithShape="0">
                <a:srgbClr val="000000">
                  <a:alpha val="37999"/>
                </a:srgbClr>
              </a:outerShdw>
            </a:effectLst>
          </p:spPr>
        </p:cxnSp>
        <p:sp>
          <p:nvSpPr>
            <p:cNvPr id="31" name="TextBox 30"/>
            <p:cNvSpPr txBox="1">
              <a:spLocks noChangeArrowheads="1"/>
            </p:cNvSpPr>
            <p:nvPr/>
          </p:nvSpPr>
          <p:spPr bwMode="auto">
            <a:xfrm>
              <a:off x="3048000" y="2209800"/>
              <a:ext cx="2667000" cy="461665"/>
            </a:xfrm>
            <a:prstGeom prst="rect">
              <a:avLst/>
            </a:prstGeom>
            <a:noFill/>
            <a:ln w="9525">
              <a:solidFill>
                <a:srgbClr val="B906FF"/>
              </a:solidFill>
              <a:miter lim="800000"/>
              <a:headEnd/>
              <a:tailEnd/>
            </a:ln>
          </p:spPr>
          <p:txBody>
            <a:bodyPr wrap="square">
              <a:spAutoFit/>
            </a:bodyPr>
            <a:lstStyle/>
            <a:p>
              <a:pPr marL="457200" indent="-457200">
                <a:defRPr/>
              </a:pPr>
              <a:r>
                <a:rPr lang="en-US" sz="2400" dirty="0" err="1" smtClean="0">
                  <a:solidFill>
                    <a:srgbClr val="0000FF"/>
                  </a:solidFill>
                  <a:latin typeface="Calibri" charset="0"/>
                  <a:ea typeface="Arial" charset="0"/>
                  <a:cs typeface="Arial" charset="0"/>
                </a:rPr>
                <a:t>Interquartile</a:t>
              </a:r>
              <a:r>
                <a:rPr lang="en-US" sz="2400" dirty="0" smtClean="0">
                  <a:solidFill>
                    <a:srgbClr val="0000FF"/>
                  </a:solidFill>
                  <a:latin typeface="Calibri" charset="0"/>
                  <a:ea typeface="Arial" charset="0"/>
                  <a:cs typeface="Arial" charset="0"/>
                </a:rPr>
                <a:t> Range</a:t>
              </a:r>
              <a:endParaRPr lang="en-US" sz="2400" dirty="0">
                <a:solidFill>
                  <a:srgbClr val="0000FF"/>
                </a:solidFill>
                <a:latin typeface="Calibri" charset="0"/>
                <a:ea typeface="Arial" charset="0"/>
                <a:cs typeface="Arial" charset="0"/>
              </a:endParaRPr>
            </a:p>
          </p:txBody>
        </p:sp>
      </p:grpSp>
      <p:grpSp>
        <p:nvGrpSpPr>
          <p:cNvPr id="38" name="Mode"/>
          <p:cNvGrpSpPr>
            <a:grpSpLocks/>
          </p:cNvGrpSpPr>
          <p:nvPr/>
        </p:nvGrpSpPr>
        <p:grpSpPr bwMode="auto">
          <a:xfrm>
            <a:off x="2286002" y="3346452"/>
            <a:ext cx="2933698" cy="1443422"/>
            <a:chOff x="1981202" y="1597375"/>
            <a:chExt cx="3733798" cy="1443422"/>
          </a:xfrm>
        </p:grpSpPr>
        <p:cxnSp>
          <p:nvCxnSpPr>
            <p:cNvPr id="39" name="Mean Arrow"/>
            <p:cNvCxnSpPr>
              <a:cxnSpLocks noChangeShapeType="1"/>
            </p:cNvCxnSpPr>
            <p:nvPr/>
          </p:nvCxnSpPr>
          <p:spPr bwMode="auto">
            <a:xfrm>
              <a:off x="1981202" y="1597375"/>
              <a:ext cx="1066799" cy="834674"/>
            </a:xfrm>
            <a:prstGeom prst="line">
              <a:avLst/>
            </a:prstGeom>
            <a:noFill/>
            <a:ln w="25400">
              <a:solidFill>
                <a:srgbClr val="B906FF"/>
              </a:solidFill>
              <a:round/>
              <a:headEnd/>
              <a:tailEnd type="triangle" w="lg" len="med"/>
            </a:ln>
            <a:effectLst>
              <a:outerShdw blurRad="63500" dist="20000" dir="5400000" rotWithShape="0">
                <a:srgbClr val="000000">
                  <a:alpha val="37999"/>
                </a:srgbClr>
              </a:outerShdw>
            </a:effectLst>
          </p:spPr>
        </p:cxnSp>
        <p:sp>
          <p:nvSpPr>
            <p:cNvPr id="40" name="TextBox 39"/>
            <p:cNvSpPr txBox="1">
              <a:spLocks noChangeArrowheads="1"/>
            </p:cNvSpPr>
            <p:nvPr/>
          </p:nvSpPr>
          <p:spPr bwMode="auto">
            <a:xfrm>
              <a:off x="3048000" y="2209800"/>
              <a:ext cx="2667000" cy="830997"/>
            </a:xfrm>
            <a:prstGeom prst="rect">
              <a:avLst/>
            </a:prstGeom>
            <a:noFill/>
            <a:ln w="9525">
              <a:solidFill>
                <a:srgbClr val="B906FF"/>
              </a:solidFill>
              <a:miter lim="800000"/>
              <a:headEnd/>
              <a:tailEnd/>
            </a:ln>
          </p:spPr>
          <p:txBody>
            <a:bodyPr wrap="square">
              <a:spAutoFit/>
            </a:bodyPr>
            <a:lstStyle/>
            <a:p>
              <a:pPr marL="457200" indent="-457200">
                <a:defRPr/>
              </a:pPr>
              <a:r>
                <a:rPr lang="en-US" sz="2400" dirty="0" smtClean="0">
                  <a:solidFill>
                    <a:srgbClr val="0000FF"/>
                  </a:solidFill>
                  <a:latin typeface="Calibri" charset="0"/>
                  <a:ea typeface="Arial" charset="0"/>
                  <a:cs typeface="Arial" charset="0"/>
                </a:rPr>
                <a:t>Mean Absolute Deviation</a:t>
              </a:r>
              <a:endParaRPr lang="en-US" sz="2400" dirty="0">
                <a:solidFill>
                  <a:srgbClr val="0000FF"/>
                </a:solidFill>
                <a:latin typeface="Calibri" charset="0"/>
                <a:ea typeface="Arial" charset="0"/>
                <a:cs typeface="Arial" charset="0"/>
              </a:endParaRPr>
            </a:p>
          </p:txBody>
        </p:sp>
      </p:grpSp>
      <p:sp>
        <p:nvSpPr>
          <p:cNvPr id="44" name="Oval 43"/>
          <p:cNvSpPr>
            <a:spLocks noChangeArrowheads="1"/>
          </p:cNvSpPr>
          <p:nvPr/>
        </p:nvSpPr>
        <p:spPr bwMode="auto">
          <a:xfrm>
            <a:off x="381000" y="1266825"/>
            <a:ext cx="2819400" cy="2999125"/>
          </a:xfrm>
          <a:prstGeom prst="ellipse">
            <a:avLst/>
          </a:prstGeom>
          <a:noFill/>
          <a:ln w="9525">
            <a:solidFill>
              <a:srgbClr val="2EFF04"/>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sp>
        <p:nvSpPr>
          <p:cNvPr id="34" name="TextBox 33"/>
          <p:cNvSpPr txBox="1"/>
          <p:nvPr/>
        </p:nvSpPr>
        <p:spPr>
          <a:xfrm>
            <a:off x="952500" y="2141071"/>
            <a:ext cx="2171700" cy="584776"/>
          </a:xfrm>
          <a:prstGeom prst="rect">
            <a:avLst/>
          </a:prstGeom>
          <a:noFill/>
        </p:spPr>
        <p:txBody>
          <a:bodyPr wrap="square" rtlCol="0">
            <a:spAutoFit/>
          </a:bodyPr>
          <a:lstStyle/>
          <a:p>
            <a:r>
              <a:rPr lang="en-US" sz="3200" dirty="0" smtClean="0">
                <a:solidFill>
                  <a:srgbClr val="33CC33"/>
                </a:solidFill>
              </a:rPr>
              <a:t>Today!</a:t>
            </a:r>
            <a:endParaRPr lang="en-US" sz="3200" dirty="0">
              <a:solidFill>
                <a:srgbClr val="33CC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1000"/>
                                        <p:tgtEl>
                                          <p:spTgt spid="2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1000"/>
                                        <p:tgtEl>
                                          <p:spTgt spid="29"/>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10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heel(1)">
                                      <p:cBhvr>
                                        <p:cTn id="29" dur="2000"/>
                                        <p:tgtEl>
                                          <p:spTgt spid="44"/>
                                        </p:tgtEl>
                                      </p:cBhvr>
                                    </p:animEffect>
                                  </p:childTnLst>
                                </p:cTn>
                              </p:par>
                            </p:childTnLst>
                          </p:cTn>
                        </p:par>
                        <p:par>
                          <p:cTn id="30" fill="hold">
                            <p:stCondLst>
                              <p:cond delay="2000"/>
                            </p:stCondLst>
                            <p:childTnLst>
                              <p:par>
                                <p:cTn id="31" presetID="9"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dissolve">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991600" cy="639763"/>
          </a:xfrm>
        </p:spPr>
        <p:txBody>
          <a:bodyPr/>
          <a:lstStyle/>
          <a:p>
            <a:pPr algn="l"/>
            <a:r>
              <a:rPr lang="en-US" sz="3200" b="1" dirty="0" smtClean="0">
                <a:solidFill>
                  <a:schemeClr val="bg1"/>
                </a:solidFill>
                <a:ea typeface="ＭＳ Ｐゴシック" charset="-128"/>
              </a:rPr>
              <a:t>Launch					        Turn-and-talk</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19</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5" name="TextBox 34"/>
          <p:cNvSpPr txBox="1">
            <a:spLocks noChangeArrowheads="1"/>
          </p:cNvSpPr>
          <p:nvPr/>
        </p:nvSpPr>
        <p:spPr bwMode="auto">
          <a:xfrm>
            <a:off x="3505200" y="2780149"/>
            <a:ext cx="3048000" cy="369888"/>
          </a:xfrm>
          <a:prstGeom prst="rect">
            <a:avLst/>
          </a:prstGeom>
          <a:noFill/>
          <a:ln w="9525">
            <a:noFill/>
            <a:miter lim="800000"/>
            <a:headEnd/>
            <a:tailEnd/>
          </a:ln>
        </p:spPr>
        <p:txBody>
          <a:bodyPr>
            <a:prstTxWarp prst="textNoShape">
              <a:avLst/>
            </a:prstTxWarp>
            <a:spAutoFit/>
          </a:bodyPr>
          <a:lstStyle/>
          <a:p>
            <a:r>
              <a:rPr lang="en-US" dirty="0" smtClean="0"/>
              <a:t>  </a:t>
            </a:r>
            <a:r>
              <a:rPr lang="en-US" u="sng" dirty="0" smtClean="0"/>
              <a:t>Puppy Weights</a:t>
            </a:r>
            <a:endParaRPr lang="en-US" u="sng" dirty="0"/>
          </a:p>
        </p:txBody>
      </p:sp>
      <p:sp>
        <p:nvSpPr>
          <p:cNvPr id="36" name="Rectangle 35"/>
          <p:cNvSpPr/>
          <p:nvPr/>
        </p:nvSpPr>
        <p:spPr>
          <a:xfrm>
            <a:off x="457200" y="2838530"/>
            <a:ext cx="1752600" cy="990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37" name="TextBox 36"/>
          <p:cNvSpPr txBox="1">
            <a:spLocks noChangeArrowheads="1"/>
          </p:cNvSpPr>
          <p:nvPr/>
        </p:nvSpPr>
        <p:spPr bwMode="auto">
          <a:xfrm>
            <a:off x="457200" y="2944892"/>
            <a:ext cx="1563688" cy="646113"/>
          </a:xfrm>
          <a:prstGeom prst="rect">
            <a:avLst/>
          </a:prstGeom>
          <a:noFill/>
          <a:ln w="9525">
            <a:noFill/>
            <a:miter lim="800000"/>
            <a:headEnd/>
            <a:tailEnd/>
          </a:ln>
        </p:spPr>
        <p:txBody>
          <a:bodyPr>
            <a:prstTxWarp prst="textNoShape">
              <a:avLst/>
            </a:prstTxWarp>
            <a:spAutoFit/>
          </a:bodyPr>
          <a:lstStyle/>
          <a:p>
            <a:r>
              <a:rPr lang="en-US" dirty="0" smtClean="0"/>
              <a:t> Key</a:t>
            </a:r>
            <a:r>
              <a:rPr lang="en-US" dirty="0"/>
              <a:t>:</a:t>
            </a:r>
            <a:endParaRPr lang="en-US" dirty="0" smtClean="0"/>
          </a:p>
          <a:p>
            <a:r>
              <a:rPr lang="en-US" dirty="0" smtClean="0"/>
              <a:t> X </a:t>
            </a:r>
            <a:r>
              <a:rPr lang="en-US" dirty="0"/>
              <a:t>– one</a:t>
            </a:r>
            <a:r>
              <a:rPr lang="en-US" dirty="0" smtClean="0"/>
              <a:t> puppy</a:t>
            </a:r>
            <a:endParaRPr lang="en-US" dirty="0"/>
          </a:p>
        </p:txBody>
      </p:sp>
      <p:sp>
        <p:nvSpPr>
          <p:cNvPr id="38" name="TextBox 37"/>
          <p:cNvSpPr txBox="1">
            <a:spLocks noChangeArrowheads="1"/>
          </p:cNvSpPr>
          <p:nvPr/>
        </p:nvSpPr>
        <p:spPr bwMode="auto">
          <a:xfrm>
            <a:off x="952499" y="4674037"/>
            <a:ext cx="7429501" cy="923330"/>
          </a:xfrm>
          <a:prstGeom prst="rect">
            <a:avLst/>
          </a:prstGeom>
          <a:noFill/>
          <a:ln w="9525">
            <a:noFill/>
            <a:miter lim="800000"/>
            <a:headEnd/>
            <a:tailEnd/>
          </a:ln>
        </p:spPr>
        <p:txBody>
          <a:bodyPr wrap="square">
            <a:prstTxWarp prst="textNoShape">
              <a:avLst/>
            </a:prstTxWarp>
            <a:spAutoFit/>
          </a:bodyPr>
          <a:lstStyle/>
          <a:p>
            <a:r>
              <a:rPr lang="en-US" dirty="0"/>
              <a:t> </a:t>
            </a:r>
            <a:r>
              <a:rPr lang="en-US" dirty="0" smtClean="0"/>
              <a:t> 12          13            14             15            16            17            18            19         20 </a:t>
            </a:r>
          </a:p>
          <a:p>
            <a:r>
              <a:rPr lang="en-US" dirty="0" smtClean="0"/>
              <a:t>                                                                  </a:t>
            </a:r>
          </a:p>
          <a:p>
            <a:r>
              <a:rPr lang="en-US" dirty="0" smtClean="0"/>
              <a:t>		</a:t>
            </a:r>
          </a:p>
        </p:txBody>
      </p:sp>
      <p:cxnSp>
        <p:nvCxnSpPr>
          <p:cNvPr id="39" name="Straight Arrow Connector 38"/>
          <p:cNvCxnSpPr>
            <a:cxnSpLocks noChangeShapeType="1"/>
          </p:cNvCxnSpPr>
          <p:nvPr/>
        </p:nvCxnSpPr>
        <p:spPr bwMode="auto">
          <a:xfrm>
            <a:off x="800100" y="4521637"/>
            <a:ext cx="7581900" cy="1588"/>
          </a:xfrm>
          <a:prstGeom prst="straightConnector1">
            <a:avLst/>
          </a:prstGeom>
          <a:noFill/>
          <a:ln w="38100">
            <a:solidFill>
              <a:schemeClr val="accent2"/>
            </a:solidFill>
            <a:round/>
            <a:headEnd type="arrow" w="med" len="med"/>
            <a:tailEnd type="arrow" w="med" len="med"/>
          </a:ln>
          <a:effectLst>
            <a:outerShdw blurRad="63500" dist="23000" dir="5400000" rotWithShape="0">
              <a:srgbClr val="000000">
                <a:alpha val="34998"/>
              </a:srgbClr>
            </a:outerShdw>
          </a:effectLst>
        </p:spPr>
      </p:cxnSp>
      <p:cxnSp>
        <p:nvCxnSpPr>
          <p:cNvPr id="40" name="Straight Connector 39"/>
          <p:cNvCxnSpPr/>
          <p:nvPr/>
        </p:nvCxnSpPr>
        <p:spPr>
          <a:xfrm flipV="1">
            <a:off x="54483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2865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6101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1247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7719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2573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8575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0193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a:spLocks noChangeArrowheads="1"/>
          </p:cNvSpPr>
          <p:nvPr/>
        </p:nvSpPr>
        <p:spPr bwMode="auto">
          <a:xfrm>
            <a:off x="1866900" y="3150037"/>
            <a:ext cx="457200" cy="1200329"/>
          </a:xfrm>
          <a:prstGeom prst="rect">
            <a:avLst/>
          </a:prstGeom>
          <a:noFill/>
          <a:ln w="9525">
            <a:noFill/>
            <a:miter lim="800000"/>
            <a:headEnd/>
            <a:tailEnd/>
          </a:ln>
        </p:spPr>
        <p:txBody>
          <a:bodyPr>
            <a:prstTxWarp prst="textNoShape">
              <a:avLst/>
            </a:prstTxWarp>
            <a:spAutoFit/>
          </a:bodyPr>
          <a:lstStyle/>
          <a:p>
            <a:endParaRPr lang="en-US" dirty="0" smtClean="0"/>
          </a:p>
          <a:p>
            <a:endParaRPr lang="en-US" dirty="0" smtClean="0"/>
          </a:p>
          <a:p>
            <a:endParaRPr lang="en-US" dirty="0" smtClean="0"/>
          </a:p>
          <a:p>
            <a:r>
              <a:rPr lang="en-US" dirty="0"/>
              <a:t>X</a:t>
            </a:r>
          </a:p>
        </p:txBody>
      </p:sp>
      <p:sp>
        <p:nvSpPr>
          <p:cNvPr id="49" name="TextBox 48"/>
          <p:cNvSpPr txBox="1">
            <a:spLocks noChangeArrowheads="1"/>
          </p:cNvSpPr>
          <p:nvPr/>
        </p:nvSpPr>
        <p:spPr bwMode="auto">
          <a:xfrm>
            <a:off x="4381500" y="3150037"/>
            <a:ext cx="457200" cy="1200150"/>
          </a:xfrm>
          <a:prstGeom prst="rect">
            <a:avLst/>
          </a:prstGeom>
          <a:noFill/>
          <a:ln w="9525">
            <a:noFill/>
            <a:miter lim="800000"/>
            <a:headEnd/>
            <a:tailEnd/>
          </a:ln>
        </p:spPr>
        <p:txBody>
          <a:bodyPr>
            <a:prstTxWarp prst="textNoShape">
              <a:avLst/>
            </a:prstTxWarp>
            <a:spAutoFit/>
          </a:bodyPr>
          <a:lstStyle/>
          <a:p>
            <a:endParaRPr lang="en-US" dirty="0"/>
          </a:p>
          <a:p>
            <a:endParaRPr lang="en-US" dirty="0" smtClean="0"/>
          </a:p>
          <a:p>
            <a:r>
              <a:rPr lang="en-US" dirty="0" smtClean="0"/>
              <a:t> </a:t>
            </a:r>
          </a:p>
          <a:p>
            <a:r>
              <a:rPr lang="en-US" dirty="0" smtClean="0"/>
              <a:t> X</a:t>
            </a:r>
            <a:endParaRPr lang="en-US" dirty="0"/>
          </a:p>
        </p:txBody>
      </p:sp>
      <p:sp>
        <p:nvSpPr>
          <p:cNvPr id="50" name="TextBox 49"/>
          <p:cNvSpPr txBox="1">
            <a:spLocks noChangeArrowheads="1"/>
          </p:cNvSpPr>
          <p:nvPr/>
        </p:nvSpPr>
        <p:spPr bwMode="auto">
          <a:xfrm>
            <a:off x="7565303" y="3150216"/>
            <a:ext cx="457200" cy="1200150"/>
          </a:xfrm>
          <a:prstGeom prst="rect">
            <a:avLst/>
          </a:prstGeom>
          <a:noFill/>
          <a:ln w="9525">
            <a:noFill/>
            <a:miter lim="800000"/>
            <a:headEnd/>
            <a:tailEnd/>
          </a:ln>
        </p:spPr>
        <p:txBody>
          <a:bodyPr>
            <a:prstTxWarp prst="textNoShape">
              <a:avLst/>
            </a:prstTxWarp>
            <a:spAutoFit/>
          </a:bodyPr>
          <a:lstStyle/>
          <a:p>
            <a:endParaRPr lang="en-US" dirty="0"/>
          </a:p>
          <a:p>
            <a:endParaRPr lang="en-US" dirty="0" smtClean="0"/>
          </a:p>
          <a:p>
            <a:r>
              <a:rPr lang="en-US" dirty="0" smtClean="0"/>
              <a:t>  X</a:t>
            </a:r>
          </a:p>
          <a:p>
            <a:r>
              <a:rPr lang="en-US" dirty="0" smtClean="0"/>
              <a:t>  X</a:t>
            </a:r>
            <a:endParaRPr lang="en-US" dirty="0"/>
          </a:p>
        </p:txBody>
      </p:sp>
      <p:cxnSp>
        <p:nvCxnSpPr>
          <p:cNvPr id="51" name="Straight Connector 50"/>
          <p:cNvCxnSpPr/>
          <p:nvPr/>
        </p:nvCxnSpPr>
        <p:spPr>
          <a:xfrm flipV="1">
            <a:off x="7848600" y="4370825"/>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800100" y="3980855"/>
            <a:ext cx="800100" cy="369332"/>
          </a:xfrm>
          <a:prstGeom prst="rect">
            <a:avLst/>
          </a:prstGeom>
          <a:noFill/>
          <a:ln w="9525">
            <a:noFill/>
            <a:miter lim="800000"/>
            <a:headEnd/>
            <a:tailEnd/>
          </a:ln>
        </p:spPr>
        <p:txBody>
          <a:bodyPr wrap="square">
            <a:prstTxWarp prst="textNoShape">
              <a:avLst/>
            </a:prstTxWarp>
            <a:spAutoFit/>
          </a:bodyPr>
          <a:lstStyle/>
          <a:p>
            <a:r>
              <a:rPr lang="en-US" dirty="0" smtClean="0"/>
              <a:t>      X </a:t>
            </a:r>
            <a:endParaRPr lang="en-US" dirty="0"/>
          </a:p>
        </p:txBody>
      </p:sp>
      <p:sp>
        <p:nvSpPr>
          <p:cNvPr id="53" name="TextBox 52"/>
          <p:cNvSpPr txBox="1">
            <a:spLocks noChangeArrowheads="1"/>
          </p:cNvSpPr>
          <p:nvPr/>
        </p:nvSpPr>
        <p:spPr bwMode="auto">
          <a:xfrm>
            <a:off x="5219700" y="3150216"/>
            <a:ext cx="457200" cy="1200150"/>
          </a:xfrm>
          <a:prstGeom prst="rect">
            <a:avLst/>
          </a:prstGeom>
          <a:noFill/>
          <a:ln w="9525">
            <a:noFill/>
            <a:miter lim="800000"/>
            <a:headEnd/>
            <a:tailEnd/>
          </a:ln>
        </p:spPr>
        <p:txBody>
          <a:bodyPr>
            <a:prstTxWarp prst="textNoShape">
              <a:avLst/>
            </a:prstTxWarp>
            <a:spAutoFit/>
          </a:bodyPr>
          <a:lstStyle/>
          <a:p>
            <a:r>
              <a:rPr lang="en-US" dirty="0" smtClean="0"/>
              <a:t> </a:t>
            </a:r>
          </a:p>
          <a:p>
            <a:r>
              <a:rPr lang="en-US" dirty="0" smtClean="0"/>
              <a:t> </a:t>
            </a:r>
          </a:p>
          <a:p>
            <a:r>
              <a:rPr lang="en-US" dirty="0" smtClean="0"/>
              <a:t> X</a:t>
            </a:r>
          </a:p>
          <a:p>
            <a:r>
              <a:rPr lang="en-US" dirty="0" smtClean="0"/>
              <a:t> X</a:t>
            </a:r>
            <a:endParaRPr lang="en-US" dirty="0"/>
          </a:p>
        </p:txBody>
      </p:sp>
      <p:sp>
        <p:nvSpPr>
          <p:cNvPr id="54" name="TextBox 53"/>
          <p:cNvSpPr txBox="1">
            <a:spLocks noChangeArrowheads="1"/>
          </p:cNvSpPr>
          <p:nvPr/>
        </p:nvSpPr>
        <p:spPr bwMode="auto">
          <a:xfrm>
            <a:off x="6667500" y="3168908"/>
            <a:ext cx="647700" cy="1200329"/>
          </a:xfrm>
          <a:prstGeom prst="rect">
            <a:avLst/>
          </a:prstGeom>
          <a:noFill/>
          <a:ln w="9525">
            <a:noFill/>
            <a:miter lim="800000"/>
            <a:headEnd/>
            <a:tailEnd/>
          </a:ln>
        </p:spPr>
        <p:txBody>
          <a:bodyPr wrap="square">
            <a:prstTxWarp prst="textNoShape">
              <a:avLst/>
            </a:prstTxWarp>
            <a:spAutoFit/>
          </a:bodyPr>
          <a:lstStyle/>
          <a:p>
            <a:r>
              <a:rPr lang="en-US" dirty="0" smtClean="0"/>
              <a:t>      X</a:t>
            </a:r>
          </a:p>
          <a:p>
            <a:r>
              <a:rPr lang="en-US" dirty="0" smtClean="0"/>
              <a:t>      X</a:t>
            </a:r>
          </a:p>
          <a:p>
            <a:r>
              <a:rPr lang="en-US" dirty="0" smtClean="0"/>
              <a:t>      X</a:t>
            </a:r>
          </a:p>
          <a:p>
            <a:r>
              <a:rPr lang="en-US" dirty="0" smtClean="0"/>
              <a:t>      X</a:t>
            </a:r>
            <a:endParaRPr lang="en-US" dirty="0"/>
          </a:p>
        </p:txBody>
      </p:sp>
      <p:sp>
        <p:nvSpPr>
          <p:cNvPr id="55" name="TextBox 54"/>
          <p:cNvSpPr txBox="1">
            <a:spLocks noChangeArrowheads="1"/>
          </p:cNvSpPr>
          <p:nvPr/>
        </p:nvSpPr>
        <p:spPr bwMode="auto">
          <a:xfrm>
            <a:off x="6057900" y="3150037"/>
            <a:ext cx="457200" cy="1200150"/>
          </a:xfrm>
          <a:prstGeom prst="rect">
            <a:avLst/>
          </a:prstGeom>
          <a:noFill/>
          <a:ln w="9525">
            <a:noFill/>
            <a:miter lim="800000"/>
            <a:headEnd/>
            <a:tailEnd/>
          </a:ln>
        </p:spPr>
        <p:txBody>
          <a:bodyPr>
            <a:prstTxWarp prst="textNoShape">
              <a:avLst/>
            </a:prstTxWarp>
            <a:spAutoFit/>
          </a:bodyPr>
          <a:lstStyle/>
          <a:p>
            <a:r>
              <a:rPr lang="en-US" dirty="0" smtClean="0"/>
              <a:t> </a:t>
            </a:r>
          </a:p>
          <a:p>
            <a:r>
              <a:rPr lang="en-US" dirty="0" smtClean="0"/>
              <a:t> </a:t>
            </a:r>
          </a:p>
          <a:p>
            <a:r>
              <a:rPr lang="en-US" dirty="0" smtClean="0"/>
              <a:t> X</a:t>
            </a:r>
          </a:p>
          <a:p>
            <a:r>
              <a:rPr lang="en-US" dirty="0" smtClean="0"/>
              <a:t> X</a:t>
            </a:r>
            <a:endParaRPr lang="en-US" dirty="0"/>
          </a:p>
        </p:txBody>
      </p:sp>
      <p:sp>
        <p:nvSpPr>
          <p:cNvPr id="56" name="TextBox 55"/>
          <p:cNvSpPr txBox="1"/>
          <p:nvPr/>
        </p:nvSpPr>
        <p:spPr>
          <a:xfrm>
            <a:off x="3771900" y="5098693"/>
            <a:ext cx="1676400" cy="369332"/>
          </a:xfrm>
          <a:prstGeom prst="rect">
            <a:avLst/>
          </a:prstGeom>
          <a:noFill/>
        </p:spPr>
        <p:txBody>
          <a:bodyPr wrap="square" rtlCol="0">
            <a:spAutoFit/>
          </a:bodyPr>
          <a:lstStyle/>
          <a:p>
            <a:r>
              <a:rPr lang="en-US" dirty="0" smtClean="0"/>
              <a:t>      Ounces</a:t>
            </a:r>
            <a:endParaRPr lang="en-US" dirty="0"/>
          </a:p>
        </p:txBody>
      </p:sp>
      <p:sp>
        <p:nvSpPr>
          <p:cNvPr id="57" name="TextBox 56"/>
          <p:cNvSpPr txBox="1">
            <a:spLocks noChangeArrowheads="1"/>
          </p:cNvSpPr>
          <p:nvPr/>
        </p:nvSpPr>
        <p:spPr bwMode="auto">
          <a:xfrm>
            <a:off x="2628900" y="3150037"/>
            <a:ext cx="457200" cy="1200150"/>
          </a:xfrm>
          <a:prstGeom prst="rect">
            <a:avLst/>
          </a:prstGeom>
          <a:noFill/>
          <a:ln w="9525">
            <a:noFill/>
            <a:miter lim="800000"/>
            <a:headEnd/>
            <a:tailEnd/>
          </a:ln>
        </p:spPr>
        <p:txBody>
          <a:bodyPr>
            <a:prstTxWarp prst="textNoShape">
              <a:avLst/>
            </a:prstTxWarp>
            <a:spAutoFit/>
          </a:bodyPr>
          <a:lstStyle/>
          <a:p>
            <a:endParaRPr lang="en-US" dirty="0"/>
          </a:p>
          <a:p>
            <a:endParaRPr lang="en-US" dirty="0" smtClean="0"/>
          </a:p>
          <a:p>
            <a:r>
              <a:rPr lang="en-US" dirty="0" smtClean="0"/>
              <a:t>  X</a:t>
            </a:r>
          </a:p>
          <a:p>
            <a:r>
              <a:rPr lang="en-US" dirty="0" smtClean="0"/>
              <a:t>  X</a:t>
            </a:r>
            <a:endParaRPr lang="en-US" dirty="0"/>
          </a:p>
        </p:txBody>
      </p:sp>
      <p:sp>
        <p:nvSpPr>
          <p:cNvPr id="58" name="TextBox 57"/>
          <p:cNvSpPr txBox="1"/>
          <p:nvPr/>
        </p:nvSpPr>
        <p:spPr>
          <a:xfrm>
            <a:off x="457200" y="990600"/>
            <a:ext cx="7924800" cy="769441"/>
          </a:xfrm>
          <a:prstGeom prst="rect">
            <a:avLst/>
          </a:prstGeom>
          <a:noFill/>
        </p:spPr>
        <p:txBody>
          <a:bodyPr wrap="square" rtlCol="0">
            <a:spAutoFit/>
          </a:bodyPr>
          <a:lstStyle/>
          <a:p>
            <a:r>
              <a:rPr lang="en-US" sz="2200" dirty="0" smtClean="0"/>
              <a:t>Let’s go back to our line plot.  Looking at the line plot, where do you see data clustered?</a:t>
            </a:r>
            <a:endParaRPr lang="en-US" sz="2200" dirty="0"/>
          </a:p>
        </p:txBody>
      </p:sp>
      <p:sp>
        <p:nvSpPr>
          <p:cNvPr id="60" name="Agenda Link">
            <a:hlinkClick r:id="rId7" action="ppaction://hlinksldjump"/>
          </p:cNvPr>
          <p:cNvSpPr txBox="1"/>
          <p:nvPr/>
        </p:nvSpPr>
        <p:spPr>
          <a:xfrm>
            <a:off x="2717800" y="5943600"/>
            <a:ext cx="12446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latin typeface="Perpetua" pitchFamily="18" charset="0"/>
                <a:ea typeface="+mj-ea"/>
                <a:cs typeface="+mj-cs"/>
              </a:rPr>
              <a:t>Scaffolding</a:t>
            </a:r>
            <a:endParaRPr lang="en-US" b="1" dirty="0">
              <a:latin typeface="Perpetu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checkerboard(across)">
                                      <p:cBhvr>
                                        <p:cTn id="10" dur="500"/>
                                        <p:tgtEl>
                                          <p:spTgt spid="3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checkerboard(across)">
                                      <p:cBhvr>
                                        <p:cTn id="13" dur="500"/>
                                        <p:tgtEl>
                                          <p:spTgt spid="36"/>
                                        </p:tgtEl>
                                      </p:cBhvr>
                                    </p:animEffect>
                                  </p:childTnLst>
                                </p:cTn>
                              </p:par>
                              <p:par>
                                <p:cTn id="14" presetID="2" presetClass="entr" presetSubtype="4"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par>
                                <p:cTn id="18" presetID="4" presetClass="entr" presetSubtype="16"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box(in)">
                                      <p:cBhvr>
                                        <p:cTn id="20" dur="500"/>
                                        <p:tgtEl>
                                          <p:spTgt spid="45"/>
                                        </p:tgtEl>
                                      </p:cBhvr>
                                    </p:animEffect>
                                  </p:childTnLst>
                                </p:cTn>
                              </p:par>
                              <p:par>
                                <p:cTn id="21" presetID="4" presetClass="entr" presetSubtype="16"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ox(in)">
                                      <p:cBhvr>
                                        <p:cTn id="23" dur="500"/>
                                        <p:tgtEl>
                                          <p:spTgt spid="47"/>
                                        </p:tgtEl>
                                      </p:cBhvr>
                                    </p:animEffect>
                                  </p:childTnLst>
                                </p:cTn>
                              </p:par>
                              <p:par>
                                <p:cTn id="24" presetID="4" presetClass="entr" presetSubtype="16"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box(in)">
                                      <p:cBhvr>
                                        <p:cTn id="26" dur="500"/>
                                        <p:tgtEl>
                                          <p:spTgt spid="46"/>
                                        </p:tgtEl>
                                      </p:cBhvr>
                                    </p:animEffect>
                                  </p:childTnLst>
                                </p:cTn>
                              </p:par>
                              <p:par>
                                <p:cTn id="27" presetID="4" presetClass="entr" presetSubtype="16"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box(in)">
                                      <p:cBhvr>
                                        <p:cTn id="29" dur="500"/>
                                        <p:tgtEl>
                                          <p:spTgt spid="44"/>
                                        </p:tgtEl>
                                      </p:cBhvr>
                                    </p:animEffect>
                                  </p:childTnLst>
                                </p:cTn>
                              </p:par>
                              <p:par>
                                <p:cTn id="30" presetID="4"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ox(in)">
                                      <p:cBhvr>
                                        <p:cTn id="32" dur="500"/>
                                        <p:tgtEl>
                                          <p:spTgt spid="42"/>
                                        </p:tgtEl>
                                      </p:cBhvr>
                                    </p:animEffect>
                                  </p:childTnLst>
                                </p:cTn>
                              </p:par>
                              <p:par>
                                <p:cTn id="33" presetID="4" presetClass="entr" presetSubtype="16"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ox(in)">
                                      <p:cBhvr>
                                        <p:cTn id="35" dur="500"/>
                                        <p:tgtEl>
                                          <p:spTgt spid="40"/>
                                        </p:tgtEl>
                                      </p:cBhvr>
                                    </p:animEffect>
                                  </p:childTnLst>
                                </p:cTn>
                              </p:par>
                              <p:par>
                                <p:cTn id="36" presetID="4" presetClass="entr" presetSubtype="16"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box(in)">
                                      <p:cBhvr>
                                        <p:cTn id="38" dur="500"/>
                                        <p:tgtEl>
                                          <p:spTgt spid="41"/>
                                        </p:tgtEl>
                                      </p:cBhvr>
                                    </p:animEffect>
                                  </p:childTnLst>
                                </p:cTn>
                              </p:par>
                              <p:par>
                                <p:cTn id="39" presetID="4" presetClass="entr" presetSubtype="16"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ox(in)">
                                      <p:cBhvr>
                                        <p:cTn id="41" dur="500"/>
                                        <p:tgtEl>
                                          <p:spTgt spid="43"/>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ox(in)">
                                      <p:cBhvr>
                                        <p:cTn id="44" dur="500"/>
                                        <p:tgtEl>
                                          <p:spTgt spid="38"/>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checkerboard(across)">
                                      <p:cBhvr>
                                        <p:cTn id="47" dur="500"/>
                                        <p:tgtEl>
                                          <p:spTgt spid="48"/>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checkerboard(across)">
                                      <p:cBhvr>
                                        <p:cTn id="50" dur="500"/>
                                        <p:tgtEl>
                                          <p:spTgt spid="49"/>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checkerboard(across)">
                                      <p:cBhvr>
                                        <p:cTn id="53" dur="500"/>
                                        <p:tgtEl>
                                          <p:spTgt spid="50"/>
                                        </p:tgtEl>
                                      </p:cBhvr>
                                    </p:animEffect>
                                  </p:childTnLst>
                                </p:cTn>
                              </p:par>
                              <p:par>
                                <p:cTn id="54" presetID="4" presetClass="entr" presetSubtype="16"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box(in)">
                                      <p:cBhvr>
                                        <p:cTn id="56" dur="500"/>
                                        <p:tgtEl>
                                          <p:spTgt spid="51"/>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checkerboard(across)">
                                      <p:cBhvr>
                                        <p:cTn id="59" dur="500"/>
                                        <p:tgtEl>
                                          <p:spTgt spid="52"/>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checkerboard(across)">
                                      <p:cBhvr>
                                        <p:cTn id="62" dur="500"/>
                                        <p:tgtEl>
                                          <p:spTgt spid="53"/>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checkerboard(across)">
                                      <p:cBhvr>
                                        <p:cTn id="65" dur="500"/>
                                        <p:tgtEl>
                                          <p:spTgt spid="54"/>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checkerboard(across)">
                                      <p:cBhvr>
                                        <p:cTn id="68" dur="500"/>
                                        <p:tgtEl>
                                          <p:spTgt spid="55"/>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checkerboard(across)">
                                      <p:cBhvr>
                                        <p:cTn id="7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p:bldP spid="38" grpId="0"/>
      <p:bldP spid="48" grpId="0"/>
      <p:bldP spid="49" grpId="0"/>
      <p:bldP spid="50" grpId="0"/>
      <p:bldP spid="52" grpId="0"/>
      <p:bldP spid="53" grpId="0"/>
      <p:bldP spid="54" grpId="0"/>
      <p:bldP spid="55"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lack Background"/>
          <p:cNvSpPr>
            <a:spLocks noChangeArrowheads="1"/>
          </p:cNvSpPr>
          <p:nvPr/>
        </p:nvSpPr>
        <p:spPr bwMode="auto">
          <a:xfrm>
            <a:off x="122238" y="619125"/>
            <a:ext cx="8869362" cy="53244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5363" name="Slide Numbe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0DF474B2-E23B-439A-8DD6-F9D367CFFE01}" type="slidenum">
              <a:rPr lang="en-US" smtClean="0">
                <a:solidFill>
                  <a:schemeClr val="bg1"/>
                </a:solidFill>
              </a:rPr>
              <a:pPr eaLnBrk="1" hangingPunct="1"/>
              <a:t>2</a:t>
            </a:fld>
            <a:endParaRPr lang="en-US" smtClean="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044762206"/>
              </p:ext>
            </p:extLst>
          </p:nvPr>
        </p:nvGraphicFramePr>
        <p:xfrm>
          <a:off x="250825" y="695325"/>
          <a:ext cx="8610600" cy="5276641"/>
        </p:xfrm>
        <a:graphic>
          <a:graphicData uri="http://schemas.openxmlformats.org/drawingml/2006/table">
            <a:tbl>
              <a:tblPr/>
              <a:tblGrid>
                <a:gridCol w="2438400"/>
                <a:gridCol w="6172200"/>
              </a:tblGrid>
              <a:tr h="151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Lesson Objective</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chemeClr val="bg1"/>
                          </a:solidFill>
                          <a:effectLst/>
                          <a:latin typeface="Cambria"/>
                          <a:ea typeface="Arial" charset="0"/>
                          <a:cs typeface="Cambria"/>
                        </a:rPr>
                        <a:t>Lesson Objective</a:t>
                      </a:r>
                      <a:r>
                        <a:rPr kumimoji="0" lang="en-US" sz="1800" b="0" i="0" u="sng" strike="noStrike" cap="none" normalizeH="0" baseline="0" dirty="0" smtClean="0">
                          <a:ln>
                            <a:noFill/>
                          </a:ln>
                          <a:solidFill>
                            <a:schemeClr val="bg1"/>
                          </a:solidFill>
                          <a:effectLst/>
                          <a:latin typeface="Cambria"/>
                          <a:ea typeface="Arial" charset="0"/>
                          <a:cs typeface="Cambria"/>
                        </a:rPr>
                        <a:t>:</a:t>
                      </a:r>
                      <a:r>
                        <a:rPr kumimoji="0" lang="en-US" sz="1800" b="0" i="0" u="none" strike="noStrike" cap="none" normalizeH="0" baseline="0" dirty="0" smtClean="0">
                          <a:ln>
                            <a:noFill/>
                          </a:ln>
                          <a:solidFill>
                            <a:schemeClr val="bg1"/>
                          </a:solidFill>
                          <a:effectLst/>
                          <a:latin typeface="Cambria"/>
                          <a:ea typeface="Arial" charset="0"/>
                          <a:cs typeface="Cambria"/>
                        </a:rPr>
                        <a:t> </a:t>
                      </a:r>
                      <a:r>
                        <a:rPr lang="en-US" sz="1800" dirty="0" smtClean="0">
                          <a:solidFill>
                            <a:schemeClr val="bg1"/>
                          </a:solidFill>
                          <a:latin typeface="Cambria"/>
                          <a:ea typeface="ＭＳ Ｐゴシック" pitchFamily="-1" charset="-128"/>
                          <a:cs typeface="Cambria"/>
                        </a:rPr>
                        <a:t>SWBAT display numerical data on a histogram.</a:t>
                      </a:r>
                      <a:endParaRPr kumimoji="0" lang="en-US" sz="1800" b="0" i="0" u="none" strike="noStrike" cap="none" normalizeH="0" baseline="0" dirty="0" smtClean="0">
                        <a:ln>
                          <a:noFill/>
                        </a:ln>
                        <a:solidFill>
                          <a:schemeClr val="bg1"/>
                        </a:solidFill>
                        <a:effectLst/>
                        <a:latin typeface="Cambria"/>
                        <a:ea typeface="Arial" charset="0"/>
                        <a:cs typeface="Cambri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Cambria"/>
                        <a:ea typeface="Arial" charset="0"/>
                        <a:cs typeface="Cambri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rgbClr val="FFFFFF"/>
                          </a:solidFill>
                          <a:effectLst/>
                          <a:latin typeface="Cambria"/>
                          <a:ea typeface="Arial" charset="0"/>
                          <a:cs typeface="Cambria"/>
                        </a:rPr>
                        <a:t>Student- Friendly Objective:</a:t>
                      </a:r>
                      <a:r>
                        <a:rPr kumimoji="0" lang="en-US" sz="1800" b="1" i="0" u="none" strike="noStrike" cap="none" normalizeH="0" baseline="0" dirty="0" smtClean="0">
                          <a:ln>
                            <a:noFill/>
                          </a:ln>
                          <a:solidFill>
                            <a:srgbClr val="FFFFFF"/>
                          </a:solidFill>
                          <a:effectLst/>
                          <a:latin typeface="Cambria"/>
                          <a:ea typeface="Arial" charset="0"/>
                          <a:cs typeface="Cambria"/>
                        </a:rPr>
                        <a:t>  </a:t>
                      </a:r>
                      <a:r>
                        <a:rPr kumimoji="0" lang="en-US" sz="1800" b="0" i="0" u="none" strike="noStrike" cap="none" normalizeH="0" baseline="0" dirty="0" smtClean="0">
                          <a:ln>
                            <a:noFill/>
                          </a:ln>
                          <a:solidFill>
                            <a:srgbClr val="FFFFFF"/>
                          </a:solidFill>
                          <a:effectLst/>
                          <a:latin typeface="Cambria"/>
                          <a:ea typeface="Arial" charset="0"/>
                          <a:cs typeface="Cambria"/>
                        </a:rPr>
                        <a:t>SWBAT create and analyze a histogram.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FFFF"/>
                        </a:solidFill>
                        <a:effectLst/>
                        <a:latin typeface="Cambria"/>
                        <a:ea typeface="Arial" charset="0"/>
                        <a:cs typeface="Cambria"/>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30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Lesson Description</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F2F2F2"/>
                        </a:buClr>
                        <a:buSzPct val="70000"/>
                        <a:buFontTx/>
                        <a:buNone/>
                        <a:tabLst/>
                      </a:pPr>
                      <a:r>
                        <a:rPr kumimoji="0" lang="en-US" sz="1700" b="0" i="0" u="none" strike="noStrike" cap="none" normalizeH="0" baseline="0" dirty="0" smtClean="0">
                          <a:ln>
                            <a:noFill/>
                          </a:ln>
                          <a:solidFill>
                            <a:srgbClr val="FFFFFF"/>
                          </a:solidFill>
                          <a:effectLst/>
                          <a:latin typeface="Cambria" charset="0"/>
                          <a:ea typeface="Arial" charset="0"/>
                          <a:cs typeface="Arial" charset="0"/>
                        </a:rPr>
                        <a:t>The lesson begins with students engaging in a whole-class review of measures of center, measures of spread, and representations of data.  Reviewing line plots and box plots during the warm-up sets the stage for this lesson: using another graph to represent data.  Following the review, students participate in a mini lesson on what a histogram is and how to display data on a histogram.  Students then work in small groups to create a histogram based on a given set of data. Much of the launch and explore time is conducted using a think-pair-share where students discuss the questions with a partner before reporting out to the class.  The practice time is broken into two parts.  During the first half, students will practice interpreting histograms in a whole class activity. </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5369"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dirty="0">
                <a:solidFill>
                  <a:schemeClr val="bg1"/>
                </a:solidFill>
              </a:rPr>
              <a:t>Lesson Overview (1 of</a:t>
            </a:r>
            <a:r>
              <a:rPr lang="en-US" sz="2800" b="1" dirty="0" smtClean="0">
                <a:solidFill>
                  <a:schemeClr val="bg1"/>
                </a:solidFill>
              </a:rPr>
              <a:t> 6)</a:t>
            </a:r>
            <a:endParaRPr lang="en-US" sz="2000"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991600" cy="639763"/>
          </a:xfrm>
        </p:spPr>
        <p:txBody>
          <a:bodyPr/>
          <a:lstStyle/>
          <a:p>
            <a:pPr algn="l"/>
            <a:r>
              <a:rPr lang="en-US" sz="3200" b="1" dirty="0" smtClean="0">
                <a:solidFill>
                  <a:schemeClr val="bg1"/>
                </a:solidFill>
                <a:ea typeface="ＭＳ Ｐゴシック" charset="-128"/>
              </a:rPr>
              <a:t>Launch					        Turn-and-talk</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20</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5" name="TextBox 34"/>
          <p:cNvSpPr txBox="1">
            <a:spLocks noChangeArrowheads="1"/>
          </p:cNvSpPr>
          <p:nvPr/>
        </p:nvSpPr>
        <p:spPr bwMode="auto">
          <a:xfrm>
            <a:off x="3505200" y="2780149"/>
            <a:ext cx="3048000" cy="369888"/>
          </a:xfrm>
          <a:prstGeom prst="rect">
            <a:avLst/>
          </a:prstGeom>
          <a:noFill/>
          <a:ln w="9525">
            <a:noFill/>
            <a:miter lim="800000"/>
            <a:headEnd/>
            <a:tailEnd/>
          </a:ln>
        </p:spPr>
        <p:txBody>
          <a:bodyPr>
            <a:prstTxWarp prst="textNoShape">
              <a:avLst/>
            </a:prstTxWarp>
            <a:spAutoFit/>
          </a:bodyPr>
          <a:lstStyle/>
          <a:p>
            <a:r>
              <a:rPr lang="en-US" dirty="0" smtClean="0"/>
              <a:t>  </a:t>
            </a:r>
            <a:r>
              <a:rPr lang="en-US" u="sng" dirty="0" smtClean="0"/>
              <a:t>Puppy Weights</a:t>
            </a:r>
            <a:endParaRPr lang="en-US" u="sng" dirty="0"/>
          </a:p>
        </p:txBody>
      </p:sp>
      <p:sp>
        <p:nvSpPr>
          <p:cNvPr id="36" name="Rectangle 35"/>
          <p:cNvSpPr/>
          <p:nvPr/>
        </p:nvSpPr>
        <p:spPr>
          <a:xfrm>
            <a:off x="457200" y="2838530"/>
            <a:ext cx="1752600" cy="990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37" name="TextBox 36"/>
          <p:cNvSpPr txBox="1">
            <a:spLocks noChangeArrowheads="1"/>
          </p:cNvSpPr>
          <p:nvPr/>
        </p:nvSpPr>
        <p:spPr bwMode="auto">
          <a:xfrm>
            <a:off x="457200" y="2944892"/>
            <a:ext cx="1563688" cy="646113"/>
          </a:xfrm>
          <a:prstGeom prst="rect">
            <a:avLst/>
          </a:prstGeom>
          <a:noFill/>
          <a:ln w="9525">
            <a:noFill/>
            <a:miter lim="800000"/>
            <a:headEnd/>
            <a:tailEnd/>
          </a:ln>
        </p:spPr>
        <p:txBody>
          <a:bodyPr>
            <a:prstTxWarp prst="textNoShape">
              <a:avLst/>
            </a:prstTxWarp>
            <a:spAutoFit/>
          </a:bodyPr>
          <a:lstStyle/>
          <a:p>
            <a:r>
              <a:rPr lang="en-US" dirty="0" smtClean="0"/>
              <a:t> Key</a:t>
            </a:r>
            <a:r>
              <a:rPr lang="en-US" dirty="0"/>
              <a:t>:</a:t>
            </a:r>
            <a:endParaRPr lang="en-US" dirty="0" smtClean="0"/>
          </a:p>
          <a:p>
            <a:r>
              <a:rPr lang="en-US" dirty="0" smtClean="0"/>
              <a:t> X </a:t>
            </a:r>
            <a:r>
              <a:rPr lang="en-US" dirty="0"/>
              <a:t>– one</a:t>
            </a:r>
            <a:r>
              <a:rPr lang="en-US" dirty="0" smtClean="0"/>
              <a:t> puppy</a:t>
            </a:r>
            <a:endParaRPr lang="en-US" dirty="0"/>
          </a:p>
        </p:txBody>
      </p:sp>
      <p:sp>
        <p:nvSpPr>
          <p:cNvPr id="38" name="TextBox 37"/>
          <p:cNvSpPr txBox="1">
            <a:spLocks noChangeArrowheads="1"/>
          </p:cNvSpPr>
          <p:nvPr/>
        </p:nvSpPr>
        <p:spPr bwMode="auto">
          <a:xfrm>
            <a:off x="952499" y="4674037"/>
            <a:ext cx="7429501" cy="923330"/>
          </a:xfrm>
          <a:prstGeom prst="rect">
            <a:avLst/>
          </a:prstGeom>
          <a:noFill/>
          <a:ln w="9525">
            <a:noFill/>
            <a:miter lim="800000"/>
            <a:headEnd/>
            <a:tailEnd/>
          </a:ln>
        </p:spPr>
        <p:txBody>
          <a:bodyPr wrap="square">
            <a:prstTxWarp prst="textNoShape">
              <a:avLst/>
            </a:prstTxWarp>
            <a:spAutoFit/>
          </a:bodyPr>
          <a:lstStyle/>
          <a:p>
            <a:r>
              <a:rPr lang="en-US" dirty="0"/>
              <a:t> </a:t>
            </a:r>
            <a:r>
              <a:rPr lang="en-US" dirty="0" smtClean="0"/>
              <a:t> 12          13            14             15            16            17            18            19         20 </a:t>
            </a:r>
          </a:p>
          <a:p>
            <a:r>
              <a:rPr lang="en-US" dirty="0" smtClean="0"/>
              <a:t>                                                                  </a:t>
            </a:r>
          </a:p>
          <a:p>
            <a:r>
              <a:rPr lang="en-US" dirty="0" smtClean="0"/>
              <a:t>		</a:t>
            </a:r>
          </a:p>
        </p:txBody>
      </p:sp>
      <p:cxnSp>
        <p:nvCxnSpPr>
          <p:cNvPr id="39" name="Straight Arrow Connector 38"/>
          <p:cNvCxnSpPr>
            <a:cxnSpLocks noChangeShapeType="1"/>
          </p:cNvCxnSpPr>
          <p:nvPr/>
        </p:nvCxnSpPr>
        <p:spPr bwMode="auto">
          <a:xfrm>
            <a:off x="800100" y="4521637"/>
            <a:ext cx="7581900" cy="1588"/>
          </a:xfrm>
          <a:prstGeom prst="straightConnector1">
            <a:avLst/>
          </a:prstGeom>
          <a:noFill/>
          <a:ln w="38100">
            <a:solidFill>
              <a:schemeClr val="accent2"/>
            </a:solidFill>
            <a:round/>
            <a:headEnd type="arrow" w="med" len="med"/>
            <a:tailEnd type="arrow" w="med" len="med"/>
          </a:ln>
          <a:effectLst>
            <a:outerShdw blurRad="63500" dist="23000" dir="5400000" rotWithShape="0">
              <a:srgbClr val="000000">
                <a:alpha val="34998"/>
              </a:srgbClr>
            </a:outerShdw>
          </a:effectLst>
        </p:spPr>
      </p:cxnSp>
      <p:cxnSp>
        <p:nvCxnSpPr>
          <p:cNvPr id="40" name="Straight Connector 39"/>
          <p:cNvCxnSpPr/>
          <p:nvPr/>
        </p:nvCxnSpPr>
        <p:spPr>
          <a:xfrm flipV="1">
            <a:off x="54483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2865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6101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1247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7719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2573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8575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019300" y="4369237"/>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a:spLocks noChangeArrowheads="1"/>
          </p:cNvSpPr>
          <p:nvPr/>
        </p:nvSpPr>
        <p:spPr bwMode="auto">
          <a:xfrm>
            <a:off x="1866900" y="3150037"/>
            <a:ext cx="457200" cy="1200329"/>
          </a:xfrm>
          <a:prstGeom prst="rect">
            <a:avLst/>
          </a:prstGeom>
          <a:noFill/>
          <a:ln w="9525">
            <a:noFill/>
            <a:miter lim="800000"/>
            <a:headEnd/>
            <a:tailEnd/>
          </a:ln>
        </p:spPr>
        <p:txBody>
          <a:bodyPr>
            <a:prstTxWarp prst="textNoShape">
              <a:avLst/>
            </a:prstTxWarp>
            <a:spAutoFit/>
          </a:bodyPr>
          <a:lstStyle/>
          <a:p>
            <a:endParaRPr lang="en-US" dirty="0" smtClean="0"/>
          </a:p>
          <a:p>
            <a:endParaRPr lang="en-US" dirty="0" smtClean="0"/>
          </a:p>
          <a:p>
            <a:endParaRPr lang="en-US" dirty="0" smtClean="0"/>
          </a:p>
          <a:p>
            <a:r>
              <a:rPr lang="en-US" dirty="0"/>
              <a:t>X</a:t>
            </a:r>
          </a:p>
        </p:txBody>
      </p:sp>
      <p:sp>
        <p:nvSpPr>
          <p:cNvPr id="49" name="TextBox 48"/>
          <p:cNvSpPr txBox="1">
            <a:spLocks noChangeArrowheads="1"/>
          </p:cNvSpPr>
          <p:nvPr/>
        </p:nvSpPr>
        <p:spPr bwMode="auto">
          <a:xfrm>
            <a:off x="4381500" y="3150037"/>
            <a:ext cx="457200" cy="1200150"/>
          </a:xfrm>
          <a:prstGeom prst="rect">
            <a:avLst/>
          </a:prstGeom>
          <a:noFill/>
          <a:ln w="9525">
            <a:noFill/>
            <a:miter lim="800000"/>
            <a:headEnd/>
            <a:tailEnd/>
          </a:ln>
        </p:spPr>
        <p:txBody>
          <a:bodyPr>
            <a:prstTxWarp prst="textNoShape">
              <a:avLst/>
            </a:prstTxWarp>
            <a:spAutoFit/>
          </a:bodyPr>
          <a:lstStyle/>
          <a:p>
            <a:endParaRPr lang="en-US" dirty="0"/>
          </a:p>
          <a:p>
            <a:endParaRPr lang="en-US" dirty="0" smtClean="0"/>
          </a:p>
          <a:p>
            <a:r>
              <a:rPr lang="en-US" dirty="0" smtClean="0"/>
              <a:t> </a:t>
            </a:r>
          </a:p>
          <a:p>
            <a:r>
              <a:rPr lang="en-US" dirty="0" smtClean="0"/>
              <a:t> X</a:t>
            </a:r>
            <a:endParaRPr lang="en-US" dirty="0"/>
          </a:p>
        </p:txBody>
      </p:sp>
      <p:sp>
        <p:nvSpPr>
          <p:cNvPr id="50" name="TextBox 49"/>
          <p:cNvSpPr txBox="1">
            <a:spLocks noChangeArrowheads="1"/>
          </p:cNvSpPr>
          <p:nvPr/>
        </p:nvSpPr>
        <p:spPr bwMode="auto">
          <a:xfrm>
            <a:off x="7565303" y="3150216"/>
            <a:ext cx="457200" cy="1200150"/>
          </a:xfrm>
          <a:prstGeom prst="rect">
            <a:avLst/>
          </a:prstGeom>
          <a:noFill/>
          <a:ln w="9525">
            <a:noFill/>
            <a:miter lim="800000"/>
            <a:headEnd/>
            <a:tailEnd/>
          </a:ln>
        </p:spPr>
        <p:txBody>
          <a:bodyPr>
            <a:prstTxWarp prst="textNoShape">
              <a:avLst/>
            </a:prstTxWarp>
            <a:spAutoFit/>
          </a:bodyPr>
          <a:lstStyle/>
          <a:p>
            <a:endParaRPr lang="en-US" dirty="0"/>
          </a:p>
          <a:p>
            <a:endParaRPr lang="en-US" dirty="0" smtClean="0"/>
          </a:p>
          <a:p>
            <a:r>
              <a:rPr lang="en-US" dirty="0" smtClean="0"/>
              <a:t>  X</a:t>
            </a:r>
          </a:p>
          <a:p>
            <a:r>
              <a:rPr lang="en-US" dirty="0" smtClean="0"/>
              <a:t>  X</a:t>
            </a:r>
            <a:endParaRPr lang="en-US" dirty="0"/>
          </a:p>
        </p:txBody>
      </p:sp>
      <p:cxnSp>
        <p:nvCxnSpPr>
          <p:cNvPr id="51" name="Straight Connector 50"/>
          <p:cNvCxnSpPr/>
          <p:nvPr/>
        </p:nvCxnSpPr>
        <p:spPr>
          <a:xfrm flipV="1">
            <a:off x="7848600" y="4370825"/>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800100" y="3980855"/>
            <a:ext cx="800100" cy="369332"/>
          </a:xfrm>
          <a:prstGeom prst="rect">
            <a:avLst/>
          </a:prstGeom>
          <a:noFill/>
          <a:ln w="9525">
            <a:noFill/>
            <a:miter lim="800000"/>
            <a:headEnd/>
            <a:tailEnd/>
          </a:ln>
        </p:spPr>
        <p:txBody>
          <a:bodyPr wrap="square">
            <a:prstTxWarp prst="textNoShape">
              <a:avLst/>
            </a:prstTxWarp>
            <a:spAutoFit/>
          </a:bodyPr>
          <a:lstStyle/>
          <a:p>
            <a:r>
              <a:rPr lang="en-US" dirty="0" smtClean="0"/>
              <a:t>      X </a:t>
            </a:r>
            <a:endParaRPr lang="en-US" dirty="0"/>
          </a:p>
        </p:txBody>
      </p:sp>
      <p:sp>
        <p:nvSpPr>
          <p:cNvPr id="53" name="TextBox 52"/>
          <p:cNvSpPr txBox="1">
            <a:spLocks noChangeArrowheads="1"/>
          </p:cNvSpPr>
          <p:nvPr/>
        </p:nvSpPr>
        <p:spPr bwMode="auto">
          <a:xfrm>
            <a:off x="5219700" y="3150216"/>
            <a:ext cx="457200" cy="1200150"/>
          </a:xfrm>
          <a:prstGeom prst="rect">
            <a:avLst/>
          </a:prstGeom>
          <a:noFill/>
          <a:ln w="9525">
            <a:noFill/>
            <a:miter lim="800000"/>
            <a:headEnd/>
            <a:tailEnd/>
          </a:ln>
        </p:spPr>
        <p:txBody>
          <a:bodyPr>
            <a:prstTxWarp prst="textNoShape">
              <a:avLst/>
            </a:prstTxWarp>
            <a:spAutoFit/>
          </a:bodyPr>
          <a:lstStyle/>
          <a:p>
            <a:r>
              <a:rPr lang="en-US" dirty="0" smtClean="0"/>
              <a:t> </a:t>
            </a:r>
          </a:p>
          <a:p>
            <a:r>
              <a:rPr lang="en-US" dirty="0" smtClean="0"/>
              <a:t> </a:t>
            </a:r>
          </a:p>
          <a:p>
            <a:r>
              <a:rPr lang="en-US" dirty="0" smtClean="0"/>
              <a:t> X</a:t>
            </a:r>
          </a:p>
          <a:p>
            <a:r>
              <a:rPr lang="en-US" dirty="0" smtClean="0"/>
              <a:t> X</a:t>
            </a:r>
            <a:endParaRPr lang="en-US" dirty="0"/>
          </a:p>
        </p:txBody>
      </p:sp>
      <p:sp>
        <p:nvSpPr>
          <p:cNvPr id="54" name="TextBox 53"/>
          <p:cNvSpPr txBox="1">
            <a:spLocks noChangeArrowheads="1"/>
          </p:cNvSpPr>
          <p:nvPr/>
        </p:nvSpPr>
        <p:spPr bwMode="auto">
          <a:xfrm>
            <a:off x="6667500" y="3168908"/>
            <a:ext cx="647700" cy="1200329"/>
          </a:xfrm>
          <a:prstGeom prst="rect">
            <a:avLst/>
          </a:prstGeom>
          <a:noFill/>
          <a:ln w="9525">
            <a:noFill/>
            <a:miter lim="800000"/>
            <a:headEnd/>
            <a:tailEnd/>
          </a:ln>
        </p:spPr>
        <p:txBody>
          <a:bodyPr wrap="square">
            <a:prstTxWarp prst="textNoShape">
              <a:avLst/>
            </a:prstTxWarp>
            <a:spAutoFit/>
          </a:bodyPr>
          <a:lstStyle/>
          <a:p>
            <a:r>
              <a:rPr lang="en-US" dirty="0" smtClean="0"/>
              <a:t>      X</a:t>
            </a:r>
          </a:p>
          <a:p>
            <a:r>
              <a:rPr lang="en-US" dirty="0" smtClean="0"/>
              <a:t>      X</a:t>
            </a:r>
          </a:p>
          <a:p>
            <a:r>
              <a:rPr lang="en-US" dirty="0" smtClean="0"/>
              <a:t>      X</a:t>
            </a:r>
          </a:p>
          <a:p>
            <a:r>
              <a:rPr lang="en-US" dirty="0" smtClean="0"/>
              <a:t>      X</a:t>
            </a:r>
            <a:endParaRPr lang="en-US" dirty="0"/>
          </a:p>
        </p:txBody>
      </p:sp>
      <p:sp>
        <p:nvSpPr>
          <p:cNvPr id="55" name="TextBox 54"/>
          <p:cNvSpPr txBox="1">
            <a:spLocks noChangeArrowheads="1"/>
          </p:cNvSpPr>
          <p:nvPr/>
        </p:nvSpPr>
        <p:spPr bwMode="auto">
          <a:xfrm>
            <a:off x="6057900" y="3150037"/>
            <a:ext cx="457200" cy="1200150"/>
          </a:xfrm>
          <a:prstGeom prst="rect">
            <a:avLst/>
          </a:prstGeom>
          <a:noFill/>
          <a:ln w="9525">
            <a:noFill/>
            <a:miter lim="800000"/>
            <a:headEnd/>
            <a:tailEnd/>
          </a:ln>
        </p:spPr>
        <p:txBody>
          <a:bodyPr>
            <a:prstTxWarp prst="textNoShape">
              <a:avLst/>
            </a:prstTxWarp>
            <a:spAutoFit/>
          </a:bodyPr>
          <a:lstStyle/>
          <a:p>
            <a:r>
              <a:rPr lang="en-US" dirty="0" smtClean="0"/>
              <a:t> </a:t>
            </a:r>
          </a:p>
          <a:p>
            <a:r>
              <a:rPr lang="en-US" dirty="0" smtClean="0"/>
              <a:t> </a:t>
            </a:r>
          </a:p>
          <a:p>
            <a:r>
              <a:rPr lang="en-US" dirty="0" smtClean="0"/>
              <a:t> X</a:t>
            </a:r>
          </a:p>
          <a:p>
            <a:r>
              <a:rPr lang="en-US" dirty="0" smtClean="0"/>
              <a:t> X</a:t>
            </a:r>
            <a:endParaRPr lang="en-US" dirty="0"/>
          </a:p>
        </p:txBody>
      </p:sp>
      <p:sp>
        <p:nvSpPr>
          <p:cNvPr id="56" name="TextBox 55"/>
          <p:cNvSpPr txBox="1"/>
          <p:nvPr/>
        </p:nvSpPr>
        <p:spPr>
          <a:xfrm>
            <a:off x="3771900" y="5098693"/>
            <a:ext cx="1676400" cy="369332"/>
          </a:xfrm>
          <a:prstGeom prst="rect">
            <a:avLst/>
          </a:prstGeom>
          <a:noFill/>
        </p:spPr>
        <p:txBody>
          <a:bodyPr wrap="square" rtlCol="0">
            <a:spAutoFit/>
          </a:bodyPr>
          <a:lstStyle/>
          <a:p>
            <a:r>
              <a:rPr lang="en-US" dirty="0" smtClean="0"/>
              <a:t>      Ounces</a:t>
            </a:r>
            <a:endParaRPr lang="en-US" dirty="0"/>
          </a:p>
        </p:txBody>
      </p:sp>
      <p:sp>
        <p:nvSpPr>
          <p:cNvPr id="57" name="TextBox 56"/>
          <p:cNvSpPr txBox="1">
            <a:spLocks noChangeArrowheads="1"/>
          </p:cNvSpPr>
          <p:nvPr/>
        </p:nvSpPr>
        <p:spPr bwMode="auto">
          <a:xfrm>
            <a:off x="2628900" y="3150037"/>
            <a:ext cx="457200" cy="1200150"/>
          </a:xfrm>
          <a:prstGeom prst="rect">
            <a:avLst/>
          </a:prstGeom>
          <a:noFill/>
          <a:ln w="9525">
            <a:noFill/>
            <a:miter lim="800000"/>
            <a:headEnd/>
            <a:tailEnd/>
          </a:ln>
        </p:spPr>
        <p:txBody>
          <a:bodyPr>
            <a:prstTxWarp prst="textNoShape">
              <a:avLst/>
            </a:prstTxWarp>
            <a:spAutoFit/>
          </a:bodyPr>
          <a:lstStyle/>
          <a:p>
            <a:endParaRPr lang="en-US" dirty="0"/>
          </a:p>
          <a:p>
            <a:endParaRPr lang="en-US" dirty="0" smtClean="0"/>
          </a:p>
          <a:p>
            <a:r>
              <a:rPr lang="en-US" dirty="0" smtClean="0"/>
              <a:t>  X</a:t>
            </a:r>
          </a:p>
          <a:p>
            <a:r>
              <a:rPr lang="en-US" dirty="0" smtClean="0"/>
              <a:t>  X</a:t>
            </a:r>
            <a:endParaRPr lang="en-US" dirty="0"/>
          </a:p>
        </p:txBody>
      </p:sp>
      <p:sp>
        <p:nvSpPr>
          <p:cNvPr id="58" name="TextBox 57"/>
          <p:cNvSpPr txBox="1"/>
          <p:nvPr/>
        </p:nvSpPr>
        <p:spPr>
          <a:xfrm>
            <a:off x="457200" y="990600"/>
            <a:ext cx="7924800" cy="769441"/>
          </a:xfrm>
          <a:prstGeom prst="rect">
            <a:avLst/>
          </a:prstGeom>
          <a:noFill/>
        </p:spPr>
        <p:txBody>
          <a:bodyPr wrap="square" rtlCol="0">
            <a:spAutoFit/>
          </a:bodyPr>
          <a:lstStyle/>
          <a:p>
            <a:r>
              <a:rPr lang="en-US" sz="2200" dirty="0" smtClean="0"/>
              <a:t>Let’s go back to our line plot.  Looking at the line plot, where do you see data clustered?</a:t>
            </a:r>
            <a:endParaRPr lang="en-US" sz="2200" dirty="0"/>
          </a:p>
        </p:txBody>
      </p:sp>
      <p:sp>
        <p:nvSpPr>
          <p:cNvPr id="59" name="TextBox 58"/>
          <p:cNvSpPr txBox="1"/>
          <p:nvPr/>
        </p:nvSpPr>
        <p:spPr>
          <a:xfrm>
            <a:off x="4610100" y="1760041"/>
            <a:ext cx="3771900" cy="646331"/>
          </a:xfrm>
          <a:prstGeom prst="rect">
            <a:avLst/>
          </a:prstGeom>
          <a:noFill/>
          <a:ln>
            <a:solidFill>
              <a:schemeClr val="accent6"/>
            </a:solidFill>
          </a:ln>
        </p:spPr>
        <p:txBody>
          <a:bodyPr wrap="square" rtlCol="0">
            <a:spAutoFit/>
          </a:bodyPr>
          <a:lstStyle/>
          <a:p>
            <a:r>
              <a:rPr lang="en-US" dirty="0" smtClean="0">
                <a:solidFill>
                  <a:srgbClr val="FF0000"/>
                </a:solidFill>
              </a:rPr>
              <a:t>Clustered</a:t>
            </a:r>
            <a:r>
              <a:rPr lang="en-US" dirty="0" smtClean="0"/>
              <a:t>: located very close to one another, like in a group </a:t>
            </a:r>
            <a:endParaRPr lang="en-US" dirty="0"/>
          </a:p>
        </p:txBody>
      </p:sp>
    </p:spTree>
    <p:extLst>
      <p:ext uri="{BB962C8B-B14F-4D97-AF65-F5344CB8AC3E}">
        <p14:creationId xmlns:p14="http://schemas.microsoft.com/office/powerpoint/2010/main" val="321304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21</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a:spLocks noChangeArrowheads="1"/>
          </p:cNvSpPr>
          <p:nvPr/>
        </p:nvSpPr>
        <p:spPr bwMode="auto">
          <a:xfrm>
            <a:off x="3505200" y="2721768"/>
            <a:ext cx="3048000" cy="369888"/>
          </a:xfrm>
          <a:prstGeom prst="rect">
            <a:avLst/>
          </a:prstGeom>
          <a:noFill/>
          <a:ln w="9525">
            <a:noFill/>
            <a:miter lim="800000"/>
            <a:headEnd/>
            <a:tailEnd/>
          </a:ln>
        </p:spPr>
        <p:txBody>
          <a:bodyPr>
            <a:prstTxWarp prst="textNoShape">
              <a:avLst/>
            </a:prstTxWarp>
            <a:spAutoFit/>
          </a:bodyPr>
          <a:lstStyle/>
          <a:p>
            <a:r>
              <a:rPr lang="en-US" dirty="0" smtClean="0"/>
              <a:t>      </a:t>
            </a:r>
            <a:r>
              <a:rPr lang="en-US" u="sng" dirty="0" smtClean="0"/>
              <a:t>Puppy Weights</a:t>
            </a:r>
            <a:endParaRPr lang="en-US" u="sng" dirty="0"/>
          </a:p>
        </p:txBody>
      </p:sp>
      <p:sp>
        <p:nvSpPr>
          <p:cNvPr id="11" name="TextBox 10"/>
          <p:cNvSpPr txBox="1">
            <a:spLocks noChangeArrowheads="1"/>
          </p:cNvSpPr>
          <p:nvPr/>
        </p:nvSpPr>
        <p:spPr bwMode="auto">
          <a:xfrm>
            <a:off x="952499" y="4615656"/>
            <a:ext cx="7429501" cy="923330"/>
          </a:xfrm>
          <a:prstGeom prst="rect">
            <a:avLst/>
          </a:prstGeom>
          <a:noFill/>
          <a:ln w="9525">
            <a:noFill/>
            <a:miter lim="800000"/>
            <a:headEnd/>
            <a:tailEnd/>
          </a:ln>
        </p:spPr>
        <p:txBody>
          <a:bodyPr wrap="square">
            <a:prstTxWarp prst="textNoShape">
              <a:avLst/>
            </a:prstTxWarp>
            <a:spAutoFit/>
          </a:bodyPr>
          <a:lstStyle/>
          <a:p>
            <a:r>
              <a:rPr lang="en-US" dirty="0"/>
              <a:t> </a:t>
            </a:r>
            <a:r>
              <a:rPr lang="en-US" dirty="0" smtClean="0"/>
              <a:t> 12          13            14             15            16            17            18            19         20 </a:t>
            </a:r>
          </a:p>
          <a:p>
            <a:r>
              <a:rPr lang="en-US" dirty="0" smtClean="0"/>
              <a:t>                                                                  </a:t>
            </a:r>
          </a:p>
          <a:p>
            <a:r>
              <a:rPr lang="en-US" dirty="0" smtClean="0"/>
              <a:t>				</a:t>
            </a:r>
          </a:p>
        </p:txBody>
      </p:sp>
      <p:cxnSp>
        <p:nvCxnSpPr>
          <p:cNvPr id="12" name="Straight Arrow Connector 11"/>
          <p:cNvCxnSpPr>
            <a:cxnSpLocks noChangeShapeType="1"/>
          </p:cNvCxnSpPr>
          <p:nvPr/>
        </p:nvCxnSpPr>
        <p:spPr bwMode="auto">
          <a:xfrm>
            <a:off x="800100" y="4463256"/>
            <a:ext cx="7581900" cy="1588"/>
          </a:xfrm>
          <a:prstGeom prst="straightConnector1">
            <a:avLst/>
          </a:prstGeom>
          <a:noFill/>
          <a:ln w="38100">
            <a:solidFill>
              <a:schemeClr val="accent2"/>
            </a:solidFill>
            <a:round/>
            <a:headEnd type="arrow" w="med" len="med"/>
            <a:tailEnd type="arrow" w="med" len="med"/>
          </a:ln>
          <a:effectLst>
            <a:outerShdw blurRad="63500" dist="23000" dir="5400000" rotWithShape="0">
              <a:srgbClr val="000000">
                <a:alpha val="34998"/>
              </a:srgbClr>
            </a:outerShdw>
          </a:effectLst>
        </p:spPr>
      </p:cxnSp>
      <p:cxnSp>
        <p:nvCxnSpPr>
          <p:cNvPr id="13" name="Straight Connector 12"/>
          <p:cNvCxnSpPr/>
          <p:nvPr/>
        </p:nvCxnSpPr>
        <p:spPr>
          <a:xfrm flipV="1">
            <a:off x="54483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2865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6101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1247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7719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2573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8575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0193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848600" y="4312444"/>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a:spLocks noChangeArrowheads="1"/>
          </p:cNvSpPr>
          <p:nvPr/>
        </p:nvSpPr>
        <p:spPr bwMode="auto">
          <a:xfrm>
            <a:off x="1143000" y="3550444"/>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3" name="Oval 22"/>
          <p:cNvSpPr>
            <a:spLocks noChangeArrowheads="1"/>
          </p:cNvSpPr>
          <p:nvPr/>
        </p:nvSpPr>
        <p:spPr bwMode="auto">
          <a:xfrm>
            <a:off x="2740818" y="3550444"/>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4" name="Oval 23"/>
          <p:cNvSpPr>
            <a:spLocks noChangeArrowheads="1"/>
          </p:cNvSpPr>
          <p:nvPr/>
        </p:nvSpPr>
        <p:spPr bwMode="auto">
          <a:xfrm>
            <a:off x="6172200" y="3552032"/>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5" name="Oval 24"/>
          <p:cNvSpPr>
            <a:spLocks noChangeArrowheads="1"/>
          </p:cNvSpPr>
          <p:nvPr/>
        </p:nvSpPr>
        <p:spPr bwMode="auto">
          <a:xfrm>
            <a:off x="7011194" y="3529013"/>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6" name="Oval 25"/>
          <p:cNvSpPr>
            <a:spLocks noChangeArrowheads="1"/>
          </p:cNvSpPr>
          <p:nvPr/>
        </p:nvSpPr>
        <p:spPr bwMode="auto">
          <a:xfrm>
            <a:off x="7734300" y="3550444"/>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cxnSp>
        <p:nvCxnSpPr>
          <p:cNvPr id="27" name="Straight Connector 26"/>
          <p:cNvCxnSpPr>
            <a:cxnSpLocks noChangeShapeType="1"/>
            <a:stCxn id="22" idx="6"/>
            <a:endCxn id="23" idx="2"/>
          </p:cNvCxnSpPr>
          <p:nvPr/>
        </p:nvCxnSpPr>
        <p:spPr bwMode="auto">
          <a:xfrm>
            <a:off x="1371600" y="3664744"/>
            <a:ext cx="1369218" cy="1588"/>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28" name="Straight Connector 27"/>
          <p:cNvCxnSpPr>
            <a:cxnSpLocks noChangeShapeType="1"/>
          </p:cNvCxnSpPr>
          <p:nvPr/>
        </p:nvCxnSpPr>
        <p:spPr bwMode="auto">
          <a:xfrm rot="5400000">
            <a:off x="2491978" y="3685778"/>
            <a:ext cx="727074" cy="3970"/>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29" name="Straight Connector 28"/>
          <p:cNvCxnSpPr>
            <a:cxnSpLocks noChangeShapeType="1"/>
          </p:cNvCxnSpPr>
          <p:nvPr/>
        </p:nvCxnSpPr>
        <p:spPr bwMode="auto">
          <a:xfrm>
            <a:off x="2853530" y="4048124"/>
            <a:ext cx="4272758" cy="3176"/>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30" name="Straight Connector 29"/>
          <p:cNvCxnSpPr>
            <a:cxnSpLocks noChangeShapeType="1"/>
          </p:cNvCxnSpPr>
          <p:nvPr/>
        </p:nvCxnSpPr>
        <p:spPr bwMode="auto">
          <a:xfrm rot="5400000">
            <a:off x="6760369" y="3665538"/>
            <a:ext cx="730250" cy="1588"/>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31" name="Straight Connector 30"/>
          <p:cNvCxnSpPr>
            <a:cxnSpLocks noChangeShapeType="1"/>
          </p:cNvCxnSpPr>
          <p:nvPr/>
        </p:nvCxnSpPr>
        <p:spPr bwMode="auto">
          <a:xfrm rot="5400000">
            <a:off x="5923360" y="3688160"/>
            <a:ext cx="729456" cy="1588"/>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32" name="Straight Connector 31"/>
          <p:cNvCxnSpPr>
            <a:cxnSpLocks noChangeShapeType="1"/>
            <a:endCxn id="25" idx="2"/>
          </p:cNvCxnSpPr>
          <p:nvPr/>
        </p:nvCxnSpPr>
        <p:spPr bwMode="auto">
          <a:xfrm rot="10800000">
            <a:off x="7011194" y="3643314"/>
            <a:ext cx="837406" cy="21431"/>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33" name="Straight Connector 32"/>
          <p:cNvCxnSpPr>
            <a:cxnSpLocks noChangeShapeType="1"/>
          </p:cNvCxnSpPr>
          <p:nvPr/>
        </p:nvCxnSpPr>
        <p:spPr bwMode="auto">
          <a:xfrm>
            <a:off x="2853530" y="3321050"/>
            <a:ext cx="4271170" cy="3176"/>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sp>
        <p:nvSpPr>
          <p:cNvPr id="34" name="TextBox 33"/>
          <p:cNvSpPr txBox="1"/>
          <p:nvPr/>
        </p:nvSpPr>
        <p:spPr>
          <a:xfrm>
            <a:off x="3771900" y="5040312"/>
            <a:ext cx="1676400" cy="369332"/>
          </a:xfrm>
          <a:prstGeom prst="rect">
            <a:avLst/>
          </a:prstGeom>
          <a:noFill/>
        </p:spPr>
        <p:txBody>
          <a:bodyPr wrap="square" rtlCol="0">
            <a:spAutoFit/>
          </a:bodyPr>
          <a:lstStyle/>
          <a:p>
            <a:r>
              <a:rPr lang="en-US" dirty="0" smtClean="0"/>
              <a:t>         Ounces</a:t>
            </a:r>
            <a:endParaRPr lang="en-US" dirty="0"/>
          </a:p>
        </p:txBody>
      </p:sp>
      <p:sp>
        <p:nvSpPr>
          <p:cNvPr id="35" name="TextBox 34"/>
          <p:cNvSpPr txBox="1"/>
          <p:nvPr/>
        </p:nvSpPr>
        <p:spPr>
          <a:xfrm>
            <a:off x="457200" y="990600"/>
            <a:ext cx="7924800" cy="769441"/>
          </a:xfrm>
          <a:prstGeom prst="rect">
            <a:avLst/>
          </a:prstGeom>
          <a:noFill/>
        </p:spPr>
        <p:txBody>
          <a:bodyPr wrap="square" rtlCol="0">
            <a:spAutoFit/>
          </a:bodyPr>
          <a:lstStyle/>
          <a:p>
            <a:r>
              <a:rPr lang="en-US" sz="2200" dirty="0" smtClean="0"/>
              <a:t>Let’s go back to our box plot.  Looking at the box plot, where do you see data clustered?</a:t>
            </a:r>
            <a:endParaRPr lang="en-US" sz="2200" dirty="0"/>
          </a:p>
        </p:txBody>
      </p:sp>
      <p:sp>
        <p:nvSpPr>
          <p:cNvPr id="37" name="Agenda Link">
            <a:hlinkClick r:id="rId7" action="ppaction://hlinksldjump"/>
          </p:cNvPr>
          <p:cNvSpPr txBox="1"/>
          <p:nvPr/>
        </p:nvSpPr>
        <p:spPr>
          <a:xfrm>
            <a:off x="2590800" y="5943600"/>
            <a:ext cx="12954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Scaffolding</a:t>
            </a:r>
            <a:endParaRPr lang="en-US" b="1" dirty="0">
              <a:solidFill>
                <a:srgbClr val="000000"/>
              </a:solidFill>
              <a:latin typeface="Perpetua" pitchFamily="18" charset="0"/>
              <a:ea typeface="+mj-ea"/>
              <a:cs typeface="+mj-cs"/>
            </a:endParaRPr>
          </a:p>
        </p:txBody>
      </p:sp>
      <p:sp>
        <p:nvSpPr>
          <p:cNvPr id="38" name="Page Title"/>
          <p:cNvSpPr txBox="1">
            <a:spLocks/>
          </p:cNvSpPr>
          <p:nvPr/>
        </p:nvSpPr>
        <p:spPr bwMode="auto">
          <a:xfrm>
            <a:off x="152400" y="127000"/>
            <a:ext cx="8991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rPr>
              <a:t>Launch					        Turn-and-talk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4" presetClass="entr" presetSubtype="16"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500"/>
                                        <p:tgtEl>
                                          <p:spTgt spid="18"/>
                                        </p:tgtEl>
                                      </p:cBhvr>
                                    </p:animEffect>
                                  </p:childTnLst>
                                </p:cTn>
                              </p:par>
                              <p:par>
                                <p:cTn id="15" presetID="4"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par>
                                <p:cTn id="18" presetID="4" presetClass="entr" presetSubtype="16"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ox(in)">
                                      <p:cBhvr>
                                        <p:cTn id="20" dur="500"/>
                                        <p:tgtEl>
                                          <p:spTgt spid="19"/>
                                        </p:tgtEl>
                                      </p:cBhvr>
                                    </p:animEffect>
                                  </p:childTnLst>
                                </p:cTn>
                              </p:par>
                              <p:par>
                                <p:cTn id="21" presetID="4" presetClass="entr" presetSubtype="16"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500"/>
                                        <p:tgtEl>
                                          <p:spTgt spid="17"/>
                                        </p:tgtEl>
                                      </p:cBhvr>
                                    </p:animEffect>
                                  </p:childTnLst>
                                </p:cTn>
                              </p:par>
                              <p:par>
                                <p:cTn id="24" presetID="4"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ox(in)">
                                      <p:cBhvr>
                                        <p:cTn id="26" dur="500"/>
                                        <p:tgtEl>
                                          <p:spTgt spid="15"/>
                                        </p:tgtEl>
                                      </p:cBhvr>
                                    </p:animEffect>
                                  </p:childTnLst>
                                </p:cTn>
                              </p:par>
                              <p:par>
                                <p:cTn id="27" presetID="4"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par>
                                <p:cTn id="30" presetID="4"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par>
                                <p:cTn id="33" presetID="4"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ox(in)">
                                      <p:cBhvr>
                                        <p:cTn id="35" dur="500"/>
                                        <p:tgtEl>
                                          <p:spTgt spid="1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par>
                                <p:cTn id="39" presetID="4" presetClass="entr" presetSubtype="16"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ox(in)">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22</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a:spLocks noChangeArrowheads="1"/>
          </p:cNvSpPr>
          <p:nvPr/>
        </p:nvSpPr>
        <p:spPr bwMode="auto">
          <a:xfrm>
            <a:off x="3505200" y="2721768"/>
            <a:ext cx="3048000" cy="369888"/>
          </a:xfrm>
          <a:prstGeom prst="rect">
            <a:avLst/>
          </a:prstGeom>
          <a:noFill/>
          <a:ln w="9525">
            <a:noFill/>
            <a:miter lim="800000"/>
            <a:headEnd/>
            <a:tailEnd/>
          </a:ln>
        </p:spPr>
        <p:txBody>
          <a:bodyPr>
            <a:prstTxWarp prst="textNoShape">
              <a:avLst/>
            </a:prstTxWarp>
            <a:spAutoFit/>
          </a:bodyPr>
          <a:lstStyle/>
          <a:p>
            <a:r>
              <a:rPr lang="en-US" dirty="0" smtClean="0"/>
              <a:t>      </a:t>
            </a:r>
            <a:r>
              <a:rPr lang="en-US" u="sng" dirty="0" smtClean="0"/>
              <a:t>Puppy Weights</a:t>
            </a:r>
            <a:endParaRPr lang="en-US" u="sng" dirty="0"/>
          </a:p>
        </p:txBody>
      </p:sp>
      <p:sp>
        <p:nvSpPr>
          <p:cNvPr id="11" name="TextBox 10"/>
          <p:cNvSpPr txBox="1">
            <a:spLocks noChangeArrowheads="1"/>
          </p:cNvSpPr>
          <p:nvPr/>
        </p:nvSpPr>
        <p:spPr bwMode="auto">
          <a:xfrm>
            <a:off x="952499" y="4615656"/>
            <a:ext cx="7429501" cy="923330"/>
          </a:xfrm>
          <a:prstGeom prst="rect">
            <a:avLst/>
          </a:prstGeom>
          <a:noFill/>
          <a:ln w="9525">
            <a:noFill/>
            <a:miter lim="800000"/>
            <a:headEnd/>
            <a:tailEnd/>
          </a:ln>
        </p:spPr>
        <p:txBody>
          <a:bodyPr wrap="square">
            <a:prstTxWarp prst="textNoShape">
              <a:avLst/>
            </a:prstTxWarp>
            <a:spAutoFit/>
          </a:bodyPr>
          <a:lstStyle/>
          <a:p>
            <a:r>
              <a:rPr lang="en-US" dirty="0"/>
              <a:t> </a:t>
            </a:r>
            <a:r>
              <a:rPr lang="en-US" dirty="0" smtClean="0"/>
              <a:t> 12          13            14             15            16            17            18            19         20 </a:t>
            </a:r>
          </a:p>
          <a:p>
            <a:r>
              <a:rPr lang="en-US" dirty="0" smtClean="0"/>
              <a:t>                                                                  </a:t>
            </a:r>
          </a:p>
          <a:p>
            <a:r>
              <a:rPr lang="en-US" dirty="0" smtClean="0"/>
              <a:t>				</a:t>
            </a:r>
          </a:p>
        </p:txBody>
      </p:sp>
      <p:cxnSp>
        <p:nvCxnSpPr>
          <p:cNvPr id="12" name="Straight Arrow Connector 11"/>
          <p:cNvCxnSpPr>
            <a:cxnSpLocks noChangeShapeType="1"/>
          </p:cNvCxnSpPr>
          <p:nvPr/>
        </p:nvCxnSpPr>
        <p:spPr bwMode="auto">
          <a:xfrm>
            <a:off x="800100" y="4463256"/>
            <a:ext cx="7581900" cy="1588"/>
          </a:xfrm>
          <a:prstGeom prst="straightConnector1">
            <a:avLst/>
          </a:prstGeom>
          <a:noFill/>
          <a:ln w="38100">
            <a:solidFill>
              <a:schemeClr val="accent2"/>
            </a:solidFill>
            <a:round/>
            <a:headEnd type="arrow" w="med" len="med"/>
            <a:tailEnd type="arrow" w="med" len="med"/>
          </a:ln>
          <a:effectLst>
            <a:outerShdw blurRad="63500" dist="23000" dir="5400000" rotWithShape="0">
              <a:srgbClr val="000000">
                <a:alpha val="34998"/>
              </a:srgbClr>
            </a:outerShdw>
          </a:effectLst>
        </p:spPr>
      </p:cxnSp>
      <p:cxnSp>
        <p:nvCxnSpPr>
          <p:cNvPr id="13" name="Straight Connector 12"/>
          <p:cNvCxnSpPr/>
          <p:nvPr/>
        </p:nvCxnSpPr>
        <p:spPr>
          <a:xfrm flipV="1">
            <a:off x="54483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2865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6101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1247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7719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2573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8575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019300" y="431085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848600" y="4312444"/>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a:spLocks noChangeArrowheads="1"/>
          </p:cNvSpPr>
          <p:nvPr/>
        </p:nvSpPr>
        <p:spPr bwMode="auto">
          <a:xfrm>
            <a:off x="1143000" y="3550444"/>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3" name="Oval 22"/>
          <p:cNvSpPr>
            <a:spLocks noChangeArrowheads="1"/>
          </p:cNvSpPr>
          <p:nvPr/>
        </p:nvSpPr>
        <p:spPr bwMode="auto">
          <a:xfrm>
            <a:off x="2740818" y="3550444"/>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4" name="Oval 23"/>
          <p:cNvSpPr>
            <a:spLocks noChangeArrowheads="1"/>
          </p:cNvSpPr>
          <p:nvPr/>
        </p:nvSpPr>
        <p:spPr bwMode="auto">
          <a:xfrm>
            <a:off x="6172200" y="3552032"/>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5" name="Oval 24"/>
          <p:cNvSpPr>
            <a:spLocks noChangeArrowheads="1"/>
          </p:cNvSpPr>
          <p:nvPr/>
        </p:nvSpPr>
        <p:spPr bwMode="auto">
          <a:xfrm>
            <a:off x="7011194" y="3529013"/>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6" name="Oval 25"/>
          <p:cNvSpPr>
            <a:spLocks noChangeArrowheads="1"/>
          </p:cNvSpPr>
          <p:nvPr/>
        </p:nvSpPr>
        <p:spPr bwMode="auto">
          <a:xfrm>
            <a:off x="7734300" y="3550444"/>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cxnSp>
        <p:nvCxnSpPr>
          <p:cNvPr id="27" name="Straight Connector 26"/>
          <p:cNvCxnSpPr>
            <a:cxnSpLocks noChangeShapeType="1"/>
            <a:stCxn id="22" idx="6"/>
            <a:endCxn id="23" idx="2"/>
          </p:cNvCxnSpPr>
          <p:nvPr/>
        </p:nvCxnSpPr>
        <p:spPr bwMode="auto">
          <a:xfrm>
            <a:off x="1371600" y="3664744"/>
            <a:ext cx="1369218" cy="1588"/>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28" name="Straight Connector 27"/>
          <p:cNvCxnSpPr>
            <a:cxnSpLocks noChangeShapeType="1"/>
          </p:cNvCxnSpPr>
          <p:nvPr/>
        </p:nvCxnSpPr>
        <p:spPr bwMode="auto">
          <a:xfrm rot="5400000">
            <a:off x="2491978" y="3685778"/>
            <a:ext cx="727074" cy="3970"/>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29" name="Straight Connector 28"/>
          <p:cNvCxnSpPr>
            <a:cxnSpLocks noChangeShapeType="1"/>
          </p:cNvCxnSpPr>
          <p:nvPr/>
        </p:nvCxnSpPr>
        <p:spPr bwMode="auto">
          <a:xfrm>
            <a:off x="2853530" y="4048124"/>
            <a:ext cx="4272758" cy="3176"/>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30" name="Straight Connector 29"/>
          <p:cNvCxnSpPr>
            <a:cxnSpLocks noChangeShapeType="1"/>
          </p:cNvCxnSpPr>
          <p:nvPr/>
        </p:nvCxnSpPr>
        <p:spPr bwMode="auto">
          <a:xfrm rot="5400000">
            <a:off x="6760369" y="3665538"/>
            <a:ext cx="730250" cy="1588"/>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31" name="Straight Connector 30"/>
          <p:cNvCxnSpPr>
            <a:cxnSpLocks noChangeShapeType="1"/>
          </p:cNvCxnSpPr>
          <p:nvPr/>
        </p:nvCxnSpPr>
        <p:spPr bwMode="auto">
          <a:xfrm rot="5400000">
            <a:off x="5923360" y="3688160"/>
            <a:ext cx="729456" cy="1588"/>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32" name="Straight Connector 31"/>
          <p:cNvCxnSpPr>
            <a:cxnSpLocks noChangeShapeType="1"/>
            <a:endCxn id="25" idx="2"/>
          </p:cNvCxnSpPr>
          <p:nvPr/>
        </p:nvCxnSpPr>
        <p:spPr bwMode="auto">
          <a:xfrm rot="10800000">
            <a:off x="7011194" y="3643314"/>
            <a:ext cx="837406" cy="21431"/>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33" name="Straight Connector 32"/>
          <p:cNvCxnSpPr>
            <a:cxnSpLocks noChangeShapeType="1"/>
          </p:cNvCxnSpPr>
          <p:nvPr/>
        </p:nvCxnSpPr>
        <p:spPr bwMode="auto">
          <a:xfrm>
            <a:off x="2853530" y="3321050"/>
            <a:ext cx="4271170" cy="3176"/>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sp>
        <p:nvSpPr>
          <p:cNvPr id="34" name="TextBox 33"/>
          <p:cNvSpPr txBox="1"/>
          <p:nvPr/>
        </p:nvSpPr>
        <p:spPr>
          <a:xfrm>
            <a:off x="3771900" y="5040312"/>
            <a:ext cx="1676400" cy="369332"/>
          </a:xfrm>
          <a:prstGeom prst="rect">
            <a:avLst/>
          </a:prstGeom>
          <a:noFill/>
        </p:spPr>
        <p:txBody>
          <a:bodyPr wrap="square" rtlCol="0">
            <a:spAutoFit/>
          </a:bodyPr>
          <a:lstStyle/>
          <a:p>
            <a:r>
              <a:rPr lang="en-US" dirty="0" smtClean="0"/>
              <a:t>         Ounces</a:t>
            </a:r>
            <a:endParaRPr lang="en-US" dirty="0"/>
          </a:p>
        </p:txBody>
      </p:sp>
      <p:sp>
        <p:nvSpPr>
          <p:cNvPr id="35" name="TextBox 34"/>
          <p:cNvSpPr txBox="1"/>
          <p:nvPr/>
        </p:nvSpPr>
        <p:spPr>
          <a:xfrm>
            <a:off x="457200" y="990600"/>
            <a:ext cx="7924800" cy="769441"/>
          </a:xfrm>
          <a:prstGeom prst="rect">
            <a:avLst/>
          </a:prstGeom>
          <a:noFill/>
        </p:spPr>
        <p:txBody>
          <a:bodyPr wrap="square" rtlCol="0">
            <a:spAutoFit/>
          </a:bodyPr>
          <a:lstStyle/>
          <a:p>
            <a:r>
              <a:rPr lang="en-US" sz="2200" dirty="0" smtClean="0"/>
              <a:t>Let’s go back to our box plot.  Looking at the box plot, where do you see data clustered?</a:t>
            </a:r>
            <a:endParaRPr lang="en-US" sz="2200" dirty="0"/>
          </a:p>
        </p:txBody>
      </p:sp>
      <p:sp>
        <p:nvSpPr>
          <p:cNvPr id="36" name="TextBox 35"/>
          <p:cNvSpPr txBox="1"/>
          <p:nvPr/>
        </p:nvSpPr>
        <p:spPr>
          <a:xfrm>
            <a:off x="4610100" y="1760041"/>
            <a:ext cx="3771900" cy="646331"/>
          </a:xfrm>
          <a:prstGeom prst="rect">
            <a:avLst/>
          </a:prstGeom>
          <a:noFill/>
          <a:ln>
            <a:solidFill>
              <a:schemeClr val="accent6"/>
            </a:solidFill>
          </a:ln>
        </p:spPr>
        <p:txBody>
          <a:bodyPr wrap="square" rtlCol="0">
            <a:spAutoFit/>
          </a:bodyPr>
          <a:lstStyle/>
          <a:p>
            <a:r>
              <a:rPr lang="en-US" dirty="0" smtClean="0">
                <a:solidFill>
                  <a:srgbClr val="FF0000"/>
                </a:solidFill>
              </a:rPr>
              <a:t>Clustered</a:t>
            </a:r>
            <a:r>
              <a:rPr lang="en-US" dirty="0" smtClean="0"/>
              <a:t>: located very close to one another, like in a group  </a:t>
            </a:r>
            <a:endParaRPr lang="en-US" dirty="0"/>
          </a:p>
        </p:txBody>
      </p:sp>
      <p:sp>
        <p:nvSpPr>
          <p:cNvPr id="38" name="Page Title"/>
          <p:cNvSpPr txBox="1">
            <a:spLocks/>
          </p:cNvSpPr>
          <p:nvPr/>
        </p:nvSpPr>
        <p:spPr bwMode="auto">
          <a:xfrm>
            <a:off x="152400" y="127000"/>
            <a:ext cx="8991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rPr>
              <a:t>Launch					        Turn-and-talk</a:t>
            </a:r>
          </a:p>
        </p:txBody>
      </p:sp>
    </p:spTree>
    <p:extLst>
      <p:ext uri="{BB962C8B-B14F-4D97-AF65-F5344CB8AC3E}">
        <p14:creationId xmlns:p14="http://schemas.microsoft.com/office/powerpoint/2010/main" val="1792007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23</a:t>
            </a:fld>
            <a:endParaRPr lang="en-US" smtClean="0">
              <a:solidFill>
                <a:schemeClr val="bg1"/>
              </a:solidFill>
            </a:endParaRPr>
          </a:p>
        </p:txBody>
      </p:sp>
      <p:sp>
        <p:nvSpPr>
          <p:cNvPr id="6" name="White Background"/>
          <p:cNvSpPr>
            <a:spLocks noChangeArrowheads="1"/>
          </p:cNvSpPr>
          <p:nvPr/>
        </p:nvSpPr>
        <p:spPr bwMode="auto">
          <a:xfrm>
            <a:off x="228600" y="457200"/>
            <a:ext cx="8686800" cy="5559425"/>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2534"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a:spLocks noChangeArrowheads="1"/>
          </p:cNvSpPr>
          <p:nvPr/>
        </p:nvSpPr>
        <p:spPr bwMode="auto">
          <a:xfrm>
            <a:off x="877093" y="5093295"/>
            <a:ext cx="7429501" cy="923330"/>
          </a:xfrm>
          <a:prstGeom prst="rect">
            <a:avLst/>
          </a:prstGeom>
          <a:noFill/>
          <a:ln w="9525">
            <a:noFill/>
            <a:miter lim="800000"/>
            <a:headEnd/>
            <a:tailEnd/>
          </a:ln>
        </p:spPr>
        <p:txBody>
          <a:bodyPr wrap="square">
            <a:prstTxWarp prst="textNoShape">
              <a:avLst/>
            </a:prstTxWarp>
            <a:spAutoFit/>
          </a:bodyPr>
          <a:lstStyle/>
          <a:p>
            <a:r>
              <a:rPr lang="en-US" dirty="0"/>
              <a:t> </a:t>
            </a:r>
            <a:r>
              <a:rPr lang="en-US" dirty="0" smtClean="0"/>
              <a:t> 12          13            14             15            16            17            18            19         20 </a:t>
            </a:r>
          </a:p>
          <a:p>
            <a:r>
              <a:rPr lang="en-US" dirty="0" smtClean="0"/>
              <a:t>                                                                  </a:t>
            </a:r>
          </a:p>
          <a:p>
            <a:r>
              <a:rPr lang="en-US" dirty="0" smtClean="0"/>
              <a:t>				</a:t>
            </a:r>
          </a:p>
        </p:txBody>
      </p:sp>
      <p:cxnSp>
        <p:nvCxnSpPr>
          <p:cNvPr id="11" name="Straight Arrow Connector 10"/>
          <p:cNvCxnSpPr>
            <a:cxnSpLocks noChangeShapeType="1"/>
          </p:cNvCxnSpPr>
          <p:nvPr/>
        </p:nvCxnSpPr>
        <p:spPr bwMode="auto">
          <a:xfrm>
            <a:off x="724694" y="4940895"/>
            <a:ext cx="7581900" cy="1588"/>
          </a:xfrm>
          <a:prstGeom prst="straightConnector1">
            <a:avLst/>
          </a:prstGeom>
          <a:noFill/>
          <a:ln w="38100">
            <a:solidFill>
              <a:schemeClr val="accent2"/>
            </a:solidFill>
            <a:round/>
            <a:headEnd type="arrow" w="med" len="med"/>
            <a:tailEnd type="arrow" w="med" len="med"/>
          </a:ln>
          <a:effectLst>
            <a:outerShdw blurRad="63500" dist="23000" dir="5400000" rotWithShape="0">
              <a:srgbClr val="000000">
                <a:alpha val="34998"/>
              </a:srgbClr>
            </a:outerShdw>
          </a:effectLst>
        </p:spPr>
      </p:cxnSp>
      <p:cxnSp>
        <p:nvCxnSpPr>
          <p:cNvPr id="12" name="Straight Connector 11"/>
          <p:cNvCxnSpPr/>
          <p:nvPr/>
        </p:nvCxnSpPr>
        <p:spPr>
          <a:xfrm flipV="1">
            <a:off x="5372894" y="478849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11094" y="478849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534694" y="478849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049294" y="478849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696494" y="478849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181894" y="478849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782094" y="478849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943894" y="478849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773194" y="4790083"/>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Oval 20"/>
          <p:cNvSpPr>
            <a:spLocks noChangeArrowheads="1"/>
          </p:cNvSpPr>
          <p:nvPr/>
        </p:nvSpPr>
        <p:spPr bwMode="auto">
          <a:xfrm>
            <a:off x="1067594" y="4028083"/>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2" name="Oval 21"/>
          <p:cNvSpPr>
            <a:spLocks noChangeArrowheads="1"/>
          </p:cNvSpPr>
          <p:nvPr/>
        </p:nvSpPr>
        <p:spPr bwMode="auto">
          <a:xfrm>
            <a:off x="2665412" y="4028083"/>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3" name="Oval 22"/>
          <p:cNvSpPr>
            <a:spLocks noChangeArrowheads="1"/>
          </p:cNvSpPr>
          <p:nvPr/>
        </p:nvSpPr>
        <p:spPr bwMode="auto">
          <a:xfrm>
            <a:off x="6096794" y="4029671"/>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4" name="Oval 23"/>
          <p:cNvSpPr>
            <a:spLocks noChangeArrowheads="1"/>
          </p:cNvSpPr>
          <p:nvPr/>
        </p:nvSpPr>
        <p:spPr bwMode="auto">
          <a:xfrm>
            <a:off x="6935788" y="4006652"/>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5" name="Oval 24"/>
          <p:cNvSpPr>
            <a:spLocks noChangeArrowheads="1"/>
          </p:cNvSpPr>
          <p:nvPr/>
        </p:nvSpPr>
        <p:spPr bwMode="auto">
          <a:xfrm>
            <a:off x="7658894" y="4028083"/>
            <a:ext cx="228600" cy="228600"/>
          </a:xfrm>
          <a:prstGeom prst="ellipse">
            <a:avLst/>
          </a:prstGeom>
          <a:solidFill>
            <a:srgbClr val="3366FF"/>
          </a:solidFill>
          <a:ln w="9525">
            <a:solidFill>
              <a:srgbClr val="3366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cxnSp>
        <p:nvCxnSpPr>
          <p:cNvPr id="26" name="Straight Connector 25"/>
          <p:cNvCxnSpPr>
            <a:cxnSpLocks noChangeShapeType="1"/>
            <a:stCxn id="21" idx="6"/>
            <a:endCxn id="22" idx="2"/>
          </p:cNvCxnSpPr>
          <p:nvPr/>
        </p:nvCxnSpPr>
        <p:spPr bwMode="auto">
          <a:xfrm>
            <a:off x="1296194" y="4142383"/>
            <a:ext cx="1369218" cy="1588"/>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27" name="Straight Connector 26"/>
          <p:cNvCxnSpPr>
            <a:cxnSpLocks noChangeShapeType="1"/>
          </p:cNvCxnSpPr>
          <p:nvPr/>
        </p:nvCxnSpPr>
        <p:spPr bwMode="auto">
          <a:xfrm rot="5400000">
            <a:off x="2416572" y="4163417"/>
            <a:ext cx="727074" cy="3970"/>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28" name="Straight Connector 27"/>
          <p:cNvCxnSpPr>
            <a:cxnSpLocks noChangeShapeType="1"/>
          </p:cNvCxnSpPr>
          <p:nvPr/>
        </p:nvCxnSpPr>
        <p:spPr bwMode="auto">
          <a:xfrm>
            <a:off x="2778124" y="4525763"/>
            <a:ext cx="4272758" cy="3176"/>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29" name="Straight Connector 28"/>
          <p:cNvCxnSpPr>
            <a:cxnSpLocks noChangeShapeType="1"/>
          </p:cNvCxnSpPr>
          <p:nvPr/>
        </p:nvCxnSpPr>
        <p:spPr bwMode="auto">
          <a:xfrm rot="5400000">
            <a:off x="6684963" y="4143177"/>
            <a:ext cx="730250" cy="1588"/>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30" name="Straight Connector 29"/>
          <p:cNvCxnSpPr>
            <a:cxnSpLocks noChangeShapeType="1"/>
          </p:cNvCxnSpPr>
          <p:nvPr/>
        </p:nvCxnSpPr>
        <p:spPr bwMode="auto">
          <a:xfrm rot="5400000">
            <a:off x="5847954" y="4165799"/>
            <a:ext cx="729456" cy="1588"/>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31" name="Straight Connector 30"/>
          <p:cNvCxnSpPr>
            <a:cxnSpLocks noChangeShapeType="1"/>
            <a:endCxn id="24" idx="2"/>
          </p:cNvCxnSpPr>
          <p:nvPr/>
        </p:nvCxnSpPr>
        <p:spPr bwMode="auto">
          <a:xfrm rot="10800000">
            <a:off x="6935788" y="4120953"/>
            <a:ext cx="837406" cy="21431"/>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cxnSp>
        <p:nvCxnSpPr>
          <p:cNvPr id="32" name="Straight Connector 31"/>
          <p:cNvCxnSpPr>
            <a:cxnSpLocks noChangeShapeType="1"/>
          </p:cNvCxnSpPr>
          <p:nvPr/>
        </p:nvCxnSpPr>
        <p:spPr bwMode="auto">
          <a:xfrm>
            <a:off x="2778124" y="3798689"/>
            <a:ext cx="4271170" cy="3176"/>
          </a:xfrm>
          <a:prstGeom prst="line">
            <a:avLst/>
          </a:prstGeom>
          <a:noFill/>
          <a:ln w="25400">
            <a:solidFill>
              <a:srgbClr val="3366FF"/>
            </a:solidFill>
            <a:round/>
            <a:headEnd/>
            <a:tailEnd/>
          </a:ln>
          <a:effectLst>
            <a:outerShdw blurRad="40000" dist="20000" dir="5400000" rotWithShape="0">
              <a:srgbClr val="000000">
                <a:alpha val="37999"/>
              </a:srgbClr>
            </a:outerShdw>
          </a:effectLst>
        </p:spPr>
      </p:cxnSp>
      <p:sp>
        <p:nvSpPr>
          <p:cNvPr id="33" name="TextBox 32"/>
          <p:cNvSpPr txBox="1"/>
          <p:nvPr/>
        </p:nvSpPr>
        <p:spPr>
          <a:xfrm>
            <a:off x="3696494" y="5517951"/>
            <a:ext cx="1676400" cy="369332"/>
          </a:xfrm>
          <a:prstGeom prst="rect">
            <a:avLst/>
          </a:prstGeom>
          <a:noFill/>
        </p:spPr>
        <p:txBody>
          <a:bodyPr wrap="square" rtlCol="0">
            <a:spAutoFit/>
          </a:bodyPr>
          <a:lstStyle/>
          <a:p>
            <a:r>
              <a:rPr lang="en-US" dirty="0" smtClean="0"/>
              <a:t>         Ounces</a:t>
            </a:r>
            <a:endParaRPr lang="en-US" dirty="0"/>
          </a:p>
        </p:txBody>
      </p:sp>
      <p:sp>
        <p:nvSpPr>
          <p:cNvPr id="35" name="TextBox 34"/>
          <p:cNvSpPr txBox="1">
            <a:spLocks noChangeArrowheads="1"/>
          </p:cNvSpPr>
          <p:nvPr/>
        </p:nvSpPr>
        <p:spPr bwMode="auto">
          <a:xfrm>
            <a:off x="3391694" y="1288197"/>
            <a:ext cx="3048000" cy="369888"/>
          </a:xfrm>
          <a:prstGeom prst="rect">
            <a:avLst/>
          </a:prstGeom>
          <a:noFill/>
          <a:ln w="9525">
            <a:noFill/>
            <a:miter lim="800000"/>
            <a:headEnd/>
            <a:tailEnd/>
          </a:ln>
        </p:spPr>
        <p:txBody>
          <a:bodyPr>
            <a:prstTxWarp prst="textNoShape">
              <a:avLst/>
            </a:prstTxWarp>
            <a:spAutoFit/>
          </a:bodyPr>
          <a:lstStyle/>
          <a:p>
            <a:r>
              <a:rPr lang="en-US" dirty="0" smtClean="0"/>
              <a:t>  </a:t>
            </a:r>
            <a:r>
              <a:rPr lang="en-US" u="sng" dirty="0" smtClean="0"/>
              <a:t>Puppy Weights</a:t>
            </a:r>
            <a:endParaRPr lang="en-US" u="sng" dirty="0"/>
          </a:p>
        </p:txBody>
      </p:sp>
      <p:sp>
        <p:nvSpPr>
          <p:cNvPr id="38" name="TextBox 37"/>
          <p:cNvSpPr txBox="1">
            <a:spLocks noChangeArrowheads="1"/>
          </p:cNvSpPr>
          <p:nvPr/>
        </p:nvSpPr>
        <p:spPr bwMode="auto">
          <a:xfrm>
            <a:off x="877093" y="2997141"/>
            <a:ext cx="7429501" cy="923330"/>
          </a:xfrm>
          <a:prstGeom prst="rect">
            <a:avLst/>
          </a:prstGeom>
          <a:noFill/>
          <a:ln w="9525">
            <a:noFill/>
            <a:miter lim="800000"/>
            <a:headEnd/>
            <a:tailEnd/>
          </a:ln>
        </p:spPr>
        <p:txBody>
          <a:bodyPr wrap="square">
            <a:prstTxWarp prst="textNoShape">
              <a:avLst/>
            </a:prstTxWarp>
            <a:spAutoFit/>
          </a:bodyPr>
          <a:lstStyle/>
          <a:p>
            <a:r>
              <a:rPr lang="en-US" dirty="0"/>
              <a:t> </a:t>
            </a:r>
            <a:r>
              <a:rPr lang="en-US" dirty="0" smtClean="0"/>
              <a:t> 12          13            14             15            16            17            18            19         20 </a:t>
            </a:r>
          </a:p>
          <a:p>
            <a:r>
              <a:rPr lang="en-US" dirty="0" smtClean="0"/>
              <a:t>                                                                  </a:t>
            </a:r>
          </a:p>
          <a:p>
            <a:r>
              <a:rPr lang="en-US" dirty="0" smtClean="0"/>
              <a:t>		</a:t>
            </a:r>
          </a:p>
        </p:txBody>
      </p:sp>
      <p:cxnSp>
        <p:nvCxnSpPr>
          <p:cNvPr id="39" name="Straight Arrow Connector 38"/>
          <p:cNvCxnSpPr>
            <a:cxnSpLocks noChangeShapeType="1"/>
          </p:cNvCxnSpPr>
          <p:nvPr/>
        </p:nvCxnSpPr>
        <p:spPr bwMode="auto">
          <a:xfrm>
            <a:off x="724694" y="2844741"/>
            <a:ext cx="7581900" cy="1588"/>
          </a:xfrm>
          <a:prstGeom prst="straightConnector1">
            <a:avLst/>
          </a:prstGeom>
          <a:noFill/>
          <a:ln w="38100">
            <a:solidFill>
              <a:schemeClr val="accent2"/>
            </a:solidFill>
            <a:round/>
            <a:headEnd type="arrow" w="med" len="med"/>
            <a:tailEnd type="arrow" w="med" len="med"/>
          </a:ln>
          <a:effectLst>
            <a:outerShdw blurRad="63500" dist="23000" dir="5400000" rotWithShape="0">
              <a:srgbClr val="000000">
                <a:alpha val="34998"/>
              </a:srgbClr>
            </a:outerShdw>
          </a:effectLst>
        </p:spPr>
      </p:cxnSp>
      <p:cxnSp>
        <p:nvCxnSpPr>
          <p:cNvPr id="40" name="Straight Connector 39"/>
          <p:cNvCxnSpPr/>
          <p:nvPr/>
        </p:nvCxnSpPr>
        <p:spPr>
          <a:xfrm flipV="1">
            <a:off x="5372894" y="2692341"/>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211094" y="2692341"/>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534694" y="2692341"/>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049294" y="2692341"/>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696494" y="2692341"/>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181894" y="2692341"/>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782094" y="2692341"/>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943894" y="2692341"/>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a:spLocks noChangeArrowheads="1"/>
          </p:cNvSpPr>
          <p:nvPr/>
        </p:nvSpPr>
        <p:spPr bwMode="auto">
          <a:xfrm>
            <a:off x="1791494" y="1473141"/>
            <a:ext cx="457200" cy="1200329"/>
          </a:xfrm>
          <a:prstGeom prst="rect">
            <a:avLst/>
          </a:prstGeom>
          <a:noFill/>
          <a:ln w="9525">
            <a:noFill/>
            <a:miter lim="800000"/>
            <a:headEnd/>
            <a:tailEnd/>
          </a:ln>
        </p:spPr>
        <p:txBody>
          <a:bodyPr>
            <a:prstTxWarp prst="textNoShape">
              <a:avLst/>
            </a:prstTxWarp>
            <a:spAutoFit/>
          </a:bodyPr>
          <a:lstStyle/>
          <a:p>
            <a:endParaRPr lang="en-US" dirty="0" smtClean="0"/>
          </a:p>
          <a:p>
            <a:endParaRPr lang="en-US" dirty="0" smtClean="0"/>
          </a:p>
          <a:p>
            <a:endParaRPr lang="en-US" dirty="0" smtClean="0"/>
          </a:p>
          <a:p>
            <a:r>
              <a:rPr lang="en-US" dirty="0"/>
              <a:t>X</a:t>
            </a:r>
          </a:p>
        </p:txBody>
      </p:sp>
      <p:sp>
        <p:nvSpPr>
          <p:cNvPr id="49" name="TextBox 48"/>
          <p:cNvSpPr txBox="1">
            <a:spLocks noChangeArrowheads="1"/>
          </p:cNvSpPr>
          <p:nvPr/>
        </p:nvSpPr>
        <p:spPr bwMode="auto">
          <a:xfrm>
            <a:off x="4306094" y="1473141"/>
            <a:ext cx="457200" cy="1200150"/>
          </a:xfrm>
          <a:prstGeom prst="rect">
            <a:avLst/>
          </a:prstGeom>
          <a:noFill/>
          <a:ln w="9525">
            <a:noFill/>
            <a:miter lim="800000"/>
            <a:headEnd/>
            <a:tailEnd/>
          </a:ln>
        </p:spPr>
        <p:txBody>
          <a:bodyPr>
            <a:prstTxWarp prst="textNoShape">
              <a:avLst/>
            </a:prstTxWarp>
            <a:spAutoFit/>
          </a:bodyPr>
          <a:lstStyle/>
          <a:p>
            <a:endParaRPr lang="en-US" dirty="0"/>
          </a:p>
          <a:p>
            <a:endParaRPr lang="en-US" dirty="0" smtClean="0"/>
          </a:p>
          <a:p>
            <a:r>
              <a:rPr lang="en-US" dirty="0" smtClean="0"/>
              <a:t> </a:t>
            </a:r>
          </a:p>
          <a:p>
            <a:r>
              <a:rPr lang="en-US" dirty="0" smtClean="0"/>
              <a:t> X</a:t>
            </a:r>
            <a:endParaRPr lang="en-US" dirty="0"/>
          </a:p>
        </p:txBody>
      </p:sp>
      <p:sp>
        <p:nvSpPr>
          <p:cNvPr id="50" name="TextBox 49"/>
          <p:cNvSpPr txBox="1">
            <a:spLocks noChangeArrowheads="1"/>
          </p:cNvSpPr>
          <p:nvPr/>
        </p:nvSpPr>
        <p:spPr bwMode="auto">
          <a:xfrm>
            <a:off x="7489897" y="1473320"/>
            <a:ext cx="457200" cy="1200150"/>
          </a:xfrm>
          <a:prstGeom prst="rect">
            <a:avLst/>
          </a:prstGeom>
          <a:noFill/>
          <a:ln w="9525">
            <a:noFill/>
            <a:miter lim="800000"/>
            <a:headEnd/>
            <a:tailEnd/>
          </a:ln>
        </p:spPr>
        <p:txBody>
          <a:bodyPr>
            <a:prstTxWarp prst="textNoShape">
              <a:avLst/>
            </a:prstTxWarp>
            <a:spAutoFit/>
          </a:bodyPr>
          <a:lstStyle/>
          <a:p>
            <a:endParaRPr lang="en-US" dirty="0"/>
          </a:p>
          <a:p>
            <a:endParaRPr lang="en-US" dirty="0" smtClean="0"/>
          </a:p>
          <a:p>
            <a:r>
              <a:rPr lang="en-US" dirty="0" smtClean="0"/>
              <a:t>  X</a:t>
            </a:r>
          </a:p>
          <a:p>
            <a:r>
              <a:rPr lang="en-US" dirty="0" smtClean="0"/>
              <a:t>  X</a:t>
            </a:r>
            <a:endParaRPr lang="en-US" dirty="0"/>
          </a:p>
        </p:txBody>
      </p:sp>
      <p:cxnSp>
        <p:nvCxnSpPr>
          <p:cNvPr id="51" name="Straight Connector 50"/>
          <p:cNvCxnSpPr/>
          <p:nvPr/>
        </p:nvCxnSpPr>
        <p:spPr>
          <a:xfrm flipV="1">
            <a:off x="7773194" y="2693929"/>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724694" y="2303959"/>
            <a:ext cx="800100" cy="369332"/>
          </a:xfrm>
          <a:prstGeom prst="rect">
            <a:avLst/>
          </a:prstGeom>
          <a:noFill/>
          <a:ln w="9525">
            <a:noFill/>
            <a:miter lim="800000"/>
            <a:headEnd/>
            <a:tailEnd/>
          </a:ln>
        </p:spPr>
        <p:txBody>
          <a:bodyPr wrap="square">
            <a:prstTxWarp prst="textNoShape">
              <a:avLst/>
            </a:prstTxWarp>
            <a:spAutoFit/>
          </a:bodyPr>
          <a:lstStyle/>
          <a:p>
            <a:r>
              <a:rPr lang="en-US" dirty="0" smtClean="0"/>
              <a:t>      X </a:t>
            </a:r>
            <a:endParaRPr lang="en-US" dirty="0"/>
          </a:p>
        </p:txBody>
      </p:sp>
      <p:sp>
        <p:nvSpPr>
          <p:cNvPr id="53" name="TextBox 52"/>
          <p:cNvSpPr txBox="1">
            <a:spLocks noChangeArrowheads="1"/>
          </p:cNvSpPr>
          <p:nvPr/>
        </p:nvSpPr>
        <p:spPr bwMode="auto">
          <a:xfrm>
            <a:off x="5144294" y="1473320"/>
            <a:ext cx="457200" cy="1200150"/>
          </a:xfrm>
          <a:prstGeom prst="rect">
            <a:avLst/>
          </a:prstGeom>
          <a:noFill/>
          <a:ln w="9525">
            <a:noFill/>
            <a:miter lim="800000"/>
            <a:headEnd/>
            <a:tailEnd/>
          </a:ln>
        </p:spPr>
        <p:txBody>
          <a:bodyPr>
            <a:prstTxWarp prst="textNoShape">
              <a:avLst/>
            </a:prstTxWarp>
            <a:spAutoFit/>
          </a:bodyPr>
          <a:lstStyle/>
          <a:p>
            <a:r>
              <a:rPr lang="en-US" dirty="0" smtClean="0"/>
              <a:t> </a:t>
            </a:r>
          </a:p>
          <a:p>
            <a:r>
              <a:rPr lang="en-US" dirty="0" smtClean="0"/>
              <a:t> </a:t>
            </a:r>
          </a:p>
          <a:p>
            <a:r>
              <a:rPr lang="en-US" dirty="0" smtClean="0"/>
              <a:t> X</a:t>
            </a:r>
          </a:p>
          <a:p>
            <a:r>
              <a:rPr lang="en-US" dirty="0" smtClean="0"/>
              <a:t> X</a:t>
            </a:r>
            <a:endParaRPr lang="en-US" dirty="0"/>
          </a:p>
        </p:txBody>
      </p:sp>
      <p:sp>
        <p:nvSpPr>
          <p:cNvPr id="54" name="TextBox 53"/>
          <p:cNvSpPr txBox="1">
            <a:spLocks noChangeArrowheads="1"/>
          </p:cNvSpPr>
          <p:nvPr/>
        </p:nvSpPr>
        <p:spPr bwMode="auto">
          <a:xfrm>
            <a:off x="6592094" y="1492012"/>
            <a:ext cx="647700" cy="1200329"/>
          </a:xfrm>
          <a:prstGeom prst="rect">
            <a:avLst/>
          </a:prstGeom>
          <a:noFill/>
          <a:ln w="9525">
            <a:noFill/>
            <a:miter lim="800000"/>
            <a:headEnd/>
            <a:tailEnd/>
          </a:ln>
        </p:spPr>
        <p:txBody>
          <a:bodyPr wrap="square">
            <a:prstTxWarp prst="textNoShape">
              <a:avLst/>
            </a:prstTxWarp>
            <a:spAutoFit/>
          </a:bodyPr>
          <a:lstStyle/>
          <a:p>
            <a:r>
              <a:rPr lang="en-US" dirty="0" smtClean="0"/>
              <a:t>      X</a:t>
            </a:r>
          </a:p>
          <a:p>
            <a:r>
              <a:rPr lang="en-US" dirty="0" smtClean="0"/>
              <a:t>      X</a:t>
            </a:r>
          </a:p>
          <a:p>
            <a:r>
              <a:rPr lang="en-US" dirty="0" smtClean="0"/>
              <a:t>      X</a:t>
            </a:r>
          </a:p>
          <a:p>
            <a:r>
              <a:rPr lang="en-US" dirty="0" smtClean="0"/>
              <a:t>      X</a:t>
            </a:r>
            <a:endParaRPr lang="en-US" dirty="0"/>
          </a:p>
        </p:txBody>
      </p:sp>
      <p:sp>
        <p:nvSpPr>
          <p:cNvPr id="55" name="TextBox 54"/>
          <p:cNvSpPr txBox="1">
            <a:spLocks noChangeArrowheads="1"/>
          </p:cNvSpPr>
          <p:nvPr/>
        </p:nvSpPr>
        <p:spPr bwMode="auto">
          <a:xfrm>
            <a:off x="5982494" y="1473141"/>
            <a:ext cx="457200" cy="1200150"/>
          </a:xfrm>
          <a:prstGeom prst="rect">
            <a:avLst/>
          </a:prstGeom>
          <a:noFill/>
          <a:ln w="9525">
            <a:noFill/>
            <a:miter lim="800000"/>
            <a:headEnd/>
            <a:tailEnd/>
          </a:ln>
        </p:spPr>
        <p:txBody>
          <a:bodyPr>
            <a:prstTxWarp prst="textNoShape">
              <a:avLst/>
            </a:prstTxWarp>
            <a:spAutoFit/>
          </a:bodyPr>
          <a:lstStyle/>
          <a:p>
            <a:r>
              <a:rPr lang="en-US" dirty="0" smtClean="0"/>
              <a:t> </a:t>
            </a:r>
          </a:p>
          <a:p>
            <a:r>
              <a:rPr lang="en-US" dirty="0" smtClean="0"/>
              <a:t> </a:t>
            </a:r>
          </a:p>
          <a:p>
            <a:r>
              <a:rPr lang="en-US" dirty="0" smtClean="0"/>
              <a:t> X</a:t>
            </a:r>
          </a:p>
          <a:p>
            <a:r>
              <a:rPr lang="en-US" dirty="0" smtClean="0"/>
              <a:t> X</a:t>
            </a:r>
            <a:endParaRPr lang="en-US" dirty="0"/>
          </a:p>
        </p:txBody>
      </p:sp>
      <p:sp>
        <p:nvSpPr>
          <p:cNvPr id="57" name="TextBox 56"/>
          <p:cNvSpPr txBox="1">
            <a:spLocks noChangeArrowheads="1"/>
          </p:cNvSpPr>
          <p:nvPr/>
        </p:nvSpPr>
        <p:spPr bwMode="auto">
          <a:xfrm>
            <a:off x="2553494" y="1473141"/>
            <a:ext cx="457200" cy="1200150"/>
          </a:xfrm>
          <a:prstGeom prst="rect">
            <a:avLst/>
          </a:prstGeom>
          <a:noFill/>
          <a:ln w="9525">
            <a:noFill/>
            <a:miter lim="800000"/>
            <a:headEnd/>
            <a:tailEnd/>
          </a:ln>
        </p:spPr>
        <p:txBody>
          <a:bodyPr>
            <a:prstTxWarp prst="textNoShape">
              <a:avLst/>
            </a:prstTxWarp>
            <a:spAutoFit/>
          </a:bodyPr>
          <a:lstStyle/>
          <a:p>
            <a:endParaRPr lang="en-US" dirty="0"/>
          </a:p>
          <a:p>
            <a:endParaRPr lang="en-US" dirty="0" smtClean="0"/>
          </a:p>
          <a:p>
            <a:r>
              <a:rPr lang="en-US" dirty="0" smtClean="0"/>
              <a:t>  X</a:t>
            </a:r>
          </a:p>
          <a:p>
            <a:r>
              <a:rPr lang="en-US" dirty="0" smtClean="0"/>
              <a:t>  X</a:t>
            </a:r>
            <a:endParaRPr lang="en-US" dirty="0"/>
          </a:p>
        </p:txBody>
      </p:sp>
      <p:sp>
        <p:nvSpPr>
          <p:cNvPr id="58" name="TextBox 57"/>
          <p:cNvSpPr txBox="1"/>
          <p:nvPr/>
        </p:nvSpPr>
        <p:spPr>
          <a:xfrm>
            <a:off x="609600" y="1226641"/>
            <a:ext cx="7848974" cy="2308324"/>
          </a:xfrm>
          <a:prstGeom prst="rect">
            <a:avLst/>
          </a:prstGeom>
          <a:noFill/>
          <a:ln>
            <a:solidFill>
              <a:srgbClr val="33CC33"/>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9" name="TextBox 58"/>
          <p:cNvSpPr txBox="1"/>
          <p:nvPr/>
        </p:nvSpPr>
        <p:spPr>
          <a:xfrm>
            <a:off x="610207" y="3578959"/>
            <a:ext cx="7848974" cy="2308324"/>
          </a:xfrm>
          <a:prstGeom prst="rect">
            <a:avLst/>
          </a:prstGeom>
          <a:noFill/>
          <a:ln>
            <a:solidFill>
              <a:srgbClr val="33CC33"/>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0" name="TextBox 59"/>
          <p:cNvSpPr txBox="1"/>
          <p:nvPr/>
        </p:nvSpPr>
        <p:spPr>
          <a:xfrm>
            <a:off x="572294" y="457200"/>
            <a:ext cx="7924800" cy="769441"/>
          </a:xfrm>
          <a:prstGeom prst="rect">
            <a:avLst/>
          </a:prstGeom>
          <a:noFill/>
        </p:spPr>
        <p:txBody>
          <a:bodyPr wrap="square" rtlCol="0">
            <a:spAutoFit/>
          </a:bodyPr>
          <a:lstStyle/>
          <a:p>
            <a:r>
              <a:rPr lang="en-US" sz="2200" dirty="0" smtClean="0"/>
              <a:t>Let’s go back to both plots.  How are the clusters in the line plot represented in the box plot?</a:t>
            </a:r>
            <a:endParaRPr lang="en-US" sz="2200" dirty="0"/>
          </a:p>
        </p:txBody>
      </p:sp>
      <p:sp>
        <p:nvSpPr>
          <p:cNvPr id="61" name="Page Title"/>
          <p:cNvSpPr txBox="1">
            <a:spLocks/>
          </p:cNvSpPr>
          <p:nvPr/>
        </p:nvSpPr>
        <p:spPr bwMode="auto">
          <a:xfrm>
            <a:off x="38894" y="-182563"/>
            <a:ext cx="8991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rPr>
              <a:t>Launch					        Turn-and-talk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par>
                                <p:cTn id="12" presetID="4" presetClass="entr" presetSubtype="16"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ox(in)">
                                      <p:cBhvr>
                                        <p:cTn id="14" dur="500"/>
                                        <p:tgtEl>
                                          <p:spTgt spid="19"/>
                                        </p:tgtEl>
                                      </p:cBhvr>
                                    </p:animEffect>
                                  </p:childTnLst>
                                </p:cTn>
                              </p:par>
                              <p:par>
                                <p:cTn id="15" presetID="4"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par>
                                <p:cTn id="18" presetID="4" presetClass="entr" presetSubtype="16"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500"/>
                                        <p:tgtEl>
                                          <p:spTgt spid="16"/>
                                        </p:tgtEl>
                                      </p:cBhvr>
                                    </p:animEffect>
                                  </p:childTnLst>
                                </p:cTn>
                              </p:par>
                              <p:par>
                                <p:cTn id="21" presetID="4"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par>
                                <p:cTn id="24" presetID="4"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4"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par>
                                <p:cTn id="30" presetID="4"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par>
                                <p:cTn id="36" presetID="4" presetClass="entr" presetSubtype="16"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500"/>
                                        <p:tgtEl>
                                          <p:spTgt spid="20"/>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checkerboard(across)">
                                      <p:cBhvr>
                                        <p:cTn id="41" dur="500"/>
                                        <p:tgtEl>
                                          <p:spTgt spid="35"/>
                                        </p:tgtEl>
                                      </p:cBhvr>
                                    </p:animEffect>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ppt_x"/>
                                          </p:val>
                                        </p:tav>
                                        <p:tav tm="100000">
                                          <p:val>
                                            <p:strVal val="#ppt_x"/>
                                          </p:val>
                                        </p:tav>
                                      </p:tavLst>
                                    </p:anim>
                                    <p:anim calcmode="lin" valueType="num">
                                      <p:cBhvr additive="base">
                                        <p:cTn id="45" dur="500" fill="hold"/>
                                        <p:tgtEl>
                                          <p:spTgt spid="39"/>
                                        </p:tgtEl>
                                        <p:attrNameLst>
                                          <p:attrName>ppt_y</p:attrName>
                                        </p:attrNameLst>
                                      </p:cBhvr>
                                      <p:tavLst>
                                        <p:tav tm="0">
                                          <p:val>
                                            <p:strVal val="1+#ppt_h/2"/>
                                          </p:val>
                                        </p:tav>
                                        <p:tav tm="100000">
                                          <p:val>
                                            <p:strVal val="#ppt_y"/>
                                          </p:val>
                                        </p:tav>
                                      </p:tavLst>
                                    </p:anim>
                                  </p:childTnLst>
                                </p:cTn>
                              </p:par>
                              <p:par>
                                <p:cTn id="46" presetID="4" presetClass="entr" presetSubtype="16"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ox(in)">
                                      <p:cBhvr>
                                        <p:cTn id="48" dur="500"/>
                                        <p:tgtEl>
                                          <p:spTgt spid="45"/>
                                        </p:tgtEl>
                                      </p:cBhvr>
                                    </p:animEffect>
                                  </p:childTnLst>
                                </p:cTn>
                              </p:par>
                              <p:par>
                                <p:cTn id="49" presetID="4" presetClass="entr" presetSubtype="16"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box(in)">
                                      <p:cBhvr>
                                        <p:cTn id="51" dur="500"/>
                                        <p:tgtEl>
                                          <p:spTgt spid="47"/>
                                        </p:tgtEl>
                                      </p:cBhvr>
                                    </p:animEffect>
                                  </p:childTnLst>
                                </p:cTn>
                              </p:par>
                              <p:par>
                                <p:cTn id="52" presetID="4" presetClass="entr" presetSubtype="16"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box(in)">
                                      <p:cBhvr>
                                        <p:cTn id="54" dur="500"/>
                                        <p:tgtEl>
                                          <p:spTgt spid="46"/>
                                        </p:tgtEl>
                                      </p:cBhvr>
                                    </p:animEffect>
                                  </p:childTnLst>
                                </p:cTn>
                              </p:par>
                              <p:par>
                                <p:cTn id="55" presetID="4" presetClass="entr" presetSubtype="16"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ox(in)">
                                      <p:cBhvr>
                                        <p:cTn id="57" dur="500"/>
                                        <p:tgtEl>
                                          <p:spTgt spid="44"/>
                                        </p:tgtEl>
                                      </p:cBhvr>
                                    </p:animEffect>
                                  </p:childTnLst>
                                </p:cTn>
                              </p:par>
                              <p:par>
                                <p:cTn id="58" presetID="4" presetClass="entr" presetSubtype="16"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box(in)">
                                      <p:cBhvr>
                                        <p:cTn id="60" dur="500"/>
                                        <p:tgtEl>
                                          <p:spTgt spid="42"/>
                                        </p:tgtEl>
                                      </p:cBhvr>
                                    </p:animEffect>
                                  </p:childTnLst>
                                </p:cTn>
                              </p:par>
                              <p:par>
                                <p:cTn id="61" presetID="4" presetClass="entr" presetSubtype="16"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box(in)">
                                      <p:cBhvr>
                                        <p:cTn id="63" dur="500"/>
                                        <p:tgtEl>
                                          <p:spTgt spid="40"/>
                                        </p:tgtEl>
                                      </p:cBhvr>
                                    </p:animEffect>
                                  </p:childTnLst>
                                </p:cTn>
                              </p:par>
                              <p:par>
                                <p:cTn id="64" presetID="4" presetClass="entr" presetSubtype="16"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box(in)">
                                      <p:cBhvr>
                                        <p:cTn id="66" dur="500"/>
                                        <p:tgtEl>
                                          <p:spTgt spid="41"/>
                                        </p:tgtEl>
                                      </p:cBhvr>
                                    </p:animEffect>
                                  </p:childTnLst>
                                </p:cTn>
                              </p:par>
                              <p:par>
                                <p:cTn id="67" presetID="4" presetClass="entr" presetSubtype="16"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box(in)">
                                      <p:cBhvr>
                                        <p:cTn id="69" dur="500"/>
                                        <p:tgtEl>
                                          <p:spTgt spid="43"/>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ox(in)">
                                      <p:cBhvr>
                                        <p:cTn id="72" dur="500"/>
                                        <p:tgtEl>
                                          <p:spTgt spid="38"/>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checkerboard(across)">
                                      <p:cBhvr>
                                        <p:cTn id="75" dur="500"/>
                                        <p:tgtEl>
                                          <p:spTgt spid="48"/>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checkerboard(across)">
                                      <p:cBhvr>
                                        <p:cTn id="78" dur="500"/>
                                        <p:tgtEl>
                                          <p:spTgt spid="49"/>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checkerboard(across)">
                                      <p:cBhvr>
                                        <p:cTn id="81" dur="500"/>
                                        <p:tgtEl>
                                          <p:spTgt spid="50"/>
                                        </p:tgtEl>
                                      </p:cBhvr>
                                    </p:animEffect>
                                  </p:childTnLst>
                                </p:cTn>
                              </p:par>
                              <p:par>
                                <p:cTn id="82" presetID="4" presetClass="entr" presetSubtype="16" fill="hold"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ox(in)">
                                      <p:cBhvr>
                                        <p:cTn id="84" dur="500"/>
                                        <p:tgtEl>
                                          <p:spTgt spid="51"/>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checkerboard(across)">
                                      <p:cBhvr>
                                        <p:cTn id="87" dur="500"/>
                                        <p:tgtEl>
                                          <p:spTgt spid="52"/>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checkerboard(across)">
                                      <p:cBhvr>
                                        <p:cTn id="90" dur="500"/>
                                        <p:tgtEl>
                                          <p:spTgt spid="53"/>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checkerboard(across)">
                                      <p:cBhvr>
                                        <p:cTn id="93" dur="500"/>
                                        <p:tgtEl>
                                          <p:spTgt spid="54"/>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checkerboard(across)">
                                      <p:cBhvr>
                                        <p:cTn id="96" dur="500"/>
                                        <p:tgtEl>
                                          <p:spTgt spid="55"/>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checkerboard(across)">
                                      <p:cBhvr>
                                        <p:cTn id="9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5" grpId="0"/>
      <p:bldP spid="38" grpId="0"/>
      <p:bldP spid="48" grpId="0"/>
      <p:bldP spid="49" grpId="0"/>
      <p:bldP spid="50" grpId="0"/>
      <p:bldP spid="52" grpId="0"/>
      <p:bldP spid="53" grpId="0"/>
      <p:bldP spid="54" grpId="0"/>
      <p:bldP spid="55"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24</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p:nvPr/>
        </p:nvSpPr>
        <p:spPr>
          <a:xfrm>
            <a:off x="609600" y="1143000"/>
            <a:ext cx="7772400" cy="3970318"/>
          </a:xfrm>
          <a:prstGeom prst="rect">
            <a:avLst/>
          </a:prstGeom>
          <a:noFill/>
        </p:spPr>
        <p:txBody>
          <a:bodyPr wrap="square" rtlCol="0">
            <a:spAutoFit/>
          </a:bodyPr>
          <a:lstStyle/>
          <a:p>
            <a:r>
              <a:rPr lang="en-US" sz="3600" dirty="0" smtClean="0"/>
              <a:t>Today in class we will be looking at another type of graph that displays data.  This graph makes it easy to see where data is clustered.  </a:t>
            </a:r>
          </a:p>
          <a:p>
            <a:endParaRPr lang="en-US" sz="3600" dirty="0" smtClean="0"/>
          </a:p>
          <a:p>
            <a:endParaRPr lang="en-US" sz="3600" dirty="0" smtClean="0"/>
          </a:p>
          <a:p>
            <a:r>
              <a:rPr lang="en-US" sz="3600" dirty="0" smtClean="0"/>
              <a:t>Do you know the name of this graph? </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228600" y="0"/>
            <a:ext cx="8229600" cy="639763"/>
          </a:xfrm>
        </p:spPr>
        <p:txBody>
          <a:bodyPr/>
          <a:lstStyle/>
          <a:p>
            <a:pPr algn="l"/>
            <a:r>
              <a:rPr lang="en-US" sz="3200" b="1" dirty="0" smtClean="0">
                <a:solidFill>
                  <a:schemeClr val="bg1"/>
                </a:solidFill>
                <a:ea typeface="ＭＳ Ｐゴシック" charset="-128"/>
              </a:rPr>
              <a:t>Launch</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25</a:t>
            </a:fld>
            <a:endParaRPr lang="en-US" smtClean="0">
              <a:solidFill>
                <a:schemeClr val="bg1"/>
              </a:solidFill>
            </a:endParaRPr>
          </a:p>
        </p:txBody>
      </p:sp>
      <p:sp>
        <p:nvSpPr>
          <p:cNvPr id="6" name="White Background"/>
          <p:cNvSpPr>
            <a:spLocks noChangeArrowheads="1"/>
          </p:cNvSpPr>
          <p:nvPr/>
        </p:nvSpPr>
        <p:spPr bwMode="auto">
          <a:xfrm>
            <a:off x="228600" y="609600"/>
            <a:ext cx="8686800" cy="525779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p:nvPr/>
        </p:nvSpPr>
        <p:spPr>
          <a:xfrm>
            <a:off x="457200" y="762000"/>
            <a:ext cx="8255000" cy="646331"/>
          </a:xfrm>
          <a:prstGeom prst="rect">
            <a:avLst/>
          </a:prstGeom>
          <a:noFill/>
        </p:spPr>
        <p:txBody>
          <a:bodyPr wrap="square" rtlCol="0">
            <a:spAutoFit/>
          </a:bodyPr>
          <a:lstStyle/>
          <a:p>
            <a:r>
              <a:rPr lang="en-US" sz="3600" dirty="0" smtClean="0">
                <a:solidFill>
                  <a:srgbClr val="FF5EE4"/>
                </a:solidFill>
              </a:rPr>
              <a:t>It looks like this…</a:t>
            </a:r>
            <a:endParaRPr lang="en-US" sz="3600" dirty="0">
              <a:solidFill>
                <a:srgbClr val="FF5EE4"/>
              </a:solidFill>
            </a:endParaRPr>
          </a:p>
        </p:txBody>
      </p:sp>
      <p:pic>
        <p:nvPicPr>
          <p:cNvPr id="12" name="Picture 11"/>
          <p:cNvPicPr>
            <a:picLocks noChangeAspect="1"/>
          </p:cNvPicPr>
          <p:nvPr/>
        </p:nvPicPr>
        <p:blipFill>
          <a:blip r:embed="rId7"/>
          <a:stretch>
            <a:fillRect/>
          </a:stretch>
        </p:blipFill>
        <p:spPr>
          <a:xfrm>
            <a:off x="3810000" y="782141"/>
            <a:ext cx="4902200" cy="500905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228600" y="0"/>
            <a:ext cx="8229600" cy="639763"/>
          </a:xfrm>
        </p:spPr>
        <p:txBody>
          <a:bodyPr/>
          <a:lstStyle/>
          <a:p>
            <a:pPr algn="l"/>
            <a:r>
              <a:rPr lang="en-US" sz="3200" b="1" dirty="0" smtClean="0">
                <a:solidFill>
                  <a:schemeClr val="bg1"/>
                </a:solidFill>
                <a:ea typeface="ＭＳ Ｐゴシック" charset="-128"/>
              </a:rPr>
              <a:t>Launch</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26</a:t>
            </a:fld>
            <a:endParaRPr lang="en-US" smtClean="0">
              <a:solidFill>
                <a:schemeClr val="bg1"/>
              </a:solidFill>
            </a:endParaRPr>
          </a:p>
        </p:txBody>
      </p:sp>
      <p:sp>
        <p:nvSpPr>
          <p:cNvPr id="6" name="White Background"/>
          <p:cNvSpPr>
            <a:spLocks noChangeArrowheads="1"/>
          </p:cNvSpPr>
          <p:nvPr/>
        </p:nvSpPr>
        <p:spPr bwMode="auto">
          <a:xfrm>
            <a:off x="228600" y="609600"/>
            <a:ext cx="8686800" cy="525779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p:nvPr/>
        </p:nvSpPr>
        <p:spPr>
          <a:xfrm>
            <a:off x="457200" y="762000"/>
            <a:ext cx="8255000" cy="646331"/>
          </a:xfrm>
          <a:prstGeom prst="rect">
            <a:avLst/>
          </a:prstGeom>
          <a:noFill/>
        </p:spPr>
        <p:txBody>
          <a:bodyPr wrap="square" rtlCol="0">
            <a:spAutoFit/>
          </a:bodyPr>
          <a:lstStyle/>
          <a:p>
            <a:r>
              <a:rPr lang="en-US" sz="3600" dirty="0" smtClean="0">
                <a:solidFill>
                  <a:srgbClr val="FF5EE4"/>
                </a:solidFill>
              </a:rPr>
              <a:t>…and it is called…</a:t>
            </a:r>
            <a:endParaRPr lang="en-US" sz="3600" dirty="0">
              <a:solidFill>
                <a:srgbClr val="FF5EE4"/>
              </a:solidFill>
            </a:endParaRPr>
          </a:p>
        </p:txBody>
      </p:sp>
      <p:pic>
        <p:nvPicPr>
          <p:cNvPr id="12" name="Picture 11"/>
          <p:cNvPicPr>
            <a:picLocks noChangeAspect="1"/>
          </p:cNvPicPr>
          <p:nvPr/>
        </p:nvPicPr>
        <p:blipFill>
          <a:blip r:embed="rId7"/>
          <a:stretch>
            <a:fillRect/>
          </a:stretch>
        </p:blipFill>
        <p:spPr>
          <a:xfrm>
            <a:off x="3810000" y="782141"/>
            <a:ext cx="4902200" cy="50090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228600" y="0"/>
            <a:ext cx="8229600" cy="639763"/>
          </a:xfrm>
        </p:spPr>
        <p:txBody>
          <a:bodyPr/>
          <a:lstStyle/>
          <a:p>
            <a:pPr algn="l"/>
            <a:r>
              <a:rPr lang="en-US" sz="3200" b="1" dirty="0" smtClean="0">
                <a:solidFill>
                  <a:schemeClr val="bg1"/>
                </a:solidFill>
                <a:ea typeface="ＭＳ Ｐゴシック" charset="-128"/>
              </a:rPr>
              <a:t>Launch</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27</a:t>
            </a:fld>
            <a:endParaRPr lang="en-US" smtClean="0">
              <a:solidFill>
                <a:schemeClr val="bg1"/>
              </a:solidFill>
            </a:endParaRPr>
          </a:p>
        </p:txBody>
      </p:sp>
      <p:sp>
        <p:nvSpPr>
          <p:cNvPr id="6" name="White Background"/>
          <p:cNvSpPr>
            <a:spLocks noChangeArrowheads="1"/>
          </p:cNvSpPr>
          <p:nvPr/>
        </p:nvSpPr>
        <p:spPr bwMode="auto">
          <a:xfrm>
            <a:off x="228600" y="609600"/>
            <a:ext cx="8686800" cy="525779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p:nvPr/>
        </p:nvSpPr>
        <p:spPr>
          <a:xfrm>
            <a:off x="457200" y="762000"/>
            <a:ext cx="8255000" cy="646331"/>
          </a:xfrm>
          <a:prstGeom prst="rect">
            <a:avLst/>
          </a:prstGeom>
          <a:noFill/>
        </p:spPr>
        <p:txBody>
          <a:bodyPr wrap="square" rtlCol="0">
            <a:spAutoFit/>
          </a:bodyPr>
          <a:lstStyle/>
          <a:p>
            <a:r>
              <a:rPr lang="en-US" sz="3600" dirty="0" smtClean="0">
                <a:solidFill>
                  <a:srgbClr val="FF5EE4"/>
                </a:solidFill>
              </a:rPr>
              <a:t>…a </a:t>
            </a:r>
            <a:r>
              <a:rPr lang="en-US" sz="3600" dirty="0" smtClean="0">
                <a:solidFill>
                  <a:srgbClr val="FF0000"/>
                </a:solidFill>
              </a:rPr>
              <a:t>histogram</a:t>
            </a:r>
            <a:r>
              <a:rPr lang="en-US" sz="3600" dirty="0" smtClean="0">
                <a:solidFill>
                  <a:srgbClr val="FF5EE4"/>
                </a:solidFill>
              </a:rPr>
              <a:t>!</a:t>
            </a:r>
            <a:endParaRPr lang="en-US" sz="3600" dirty="0">
              <a:solidFill>
                <a:srgbClr val="FF5EE4"/>
              </a:solidFill>
            </a:endParaRPr>
          </a:p>
        </p:txBody>
      </p:sp>
      <p:pic>
        <p:nvPicPr>
          <p:cNvPr id="12" name="Picture 11"/>
          <p:cNvPicPr>
            <a:picLocks noChangeAspect="1"/>
          </p:cNvPicPr>
          <p:nvPr/>
        </p:nvPicPr>
        <p:blipFill>
          <a:blip r:embed="rId7"/>
          <a:stretch>
            <a:fillRect/>
          </a:stretch>
        </p:blipFill>
        <p:spPr>
          <a:xfrm>
            <a:off x="3810000" y="782141"/>
            <a:ext cx="4902200" cy="50090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228600" y="0"/>
            <a:ext cx="8686800" cy="639763"/>
          </a:xfrm>
        </p:spPr>
        <p:txBody>
          <a:bodyPr/>
          <a:lstStyle/>
          <a:p>
            <a:pPr algn="l"/>
            <a:r>
              <a:rPr lang="en-US" sz="3200" b="1" dirty="0" smtClean="0">
                <a:solidFill>
                  <a:schemeClr val="bg1"/>
                </a:solidFill>
                <a:ea typeface="ＭＳ Ｐゴシック" charset="-128"/>
              </a:rPr>
              <a:t>Launch					       Turn-and-talk</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28</a:t>
            </a:fld>
            <a:endParaRPr lang="en-US" smtClean="0">
              <a:solidFill>
                <a:schemeClr val="bg1"/>
              </a:solidFill>
            </a:endParaRPr>
          </a:p>
        </p:txBody>
      </p:sp>
      <p:sp>
        <p:nvSpPr>
          <p:cNvPr id="6" name="White Background"/>
          <p:cNvSpPr>
            <a:spLocks noChangeArrowheads="1"/>
          </p:cNvSpPr>
          <p:nvPr/>
        </p:nvSpPr>
        <p:spPr bwMode="auto">
          <a:xfrm>
            <a:off x="228600" y="609600"/>
            <a:ext cx="8686800" cy="525779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533400" y="531673"/>
            <a:ext cx="8153400" cy="1754327"/>
          </a:xfrm>
          <a:prstGeom prst="rect">
            <a:avLst/>
          </a:prstGeom>
          <a:noFill/>
          <a:ln w="9525">
            <a:noFill/>
            <a:miter lim="800000"/>
            <a:headEnd/>
            <a:tailEnd/>
          </a:ln>
        </p:spPr>
        <p:txBody>
          <a:bodyPr>
            <a:prstTxWarp prst="textNoShape">
              <a:avLst/>
            </a:prstTxWarp>
            <a:spAutoFit/>
          </a:bodyPr>
          <a:lstStyle/>
          <a:p>
            <a:pPr algn="ctr"/>
            <a:r>
              <a:rPr lang="en-US" sz="5400" dirty="0" smtClean="0"/>
              <a:t>What is a </a:t>
            </a:r>
            <a:r>
              <a:rPr lang="en-US" sz="5400" dirty="0" smtClean="0">
                <a:solidFill>
                  <a:srgbClr val="FF0000"/>
                </a:solidFill>
              </a:rPr>
              <a:t>histogram</a:t>
            </a:r>
            <a:r>
              <a:rPr lang="en-US" sz="5400" dirty="0" smtClean="0">
                <a:solidFill>
                  <a:srgbClr val="000000"/>
                </a:solidFill>
              </a:rPr>
              <a:t>?</a:t>
            </a:r>
            <a:endParaRPr lang="en-US" sz="5400" dirty="0" smtClean="0">
              <a:solidFill>
                <a:schemeClr val="bg1"/>
              </a:solidFill>
              <a:hlinkClick r:id="rId7"/>
            </a:endParaRPr>
          </a:p>
          <a:p>
            <a:pPr algn="ctr"/>
            <a:endParaRPr lang="en-US" sz="5400" u="sng" dirty="0" smtClean="0">
              <a:hlinkClick r:id="rId7"/>
            </a:endParaRPr>
          </a:p>
        </p:txBody>
      </p:sp>
      <p:pic>
        <p:nvPicPr>
          <p:cNvPr id="13" name="Picture 12"/>
          <p:cNvPicPr>
            <a:picLocks noChangeAspect="1"/>
          </p:cNvPicPr>
          <p:nvPr/>
        </p:nvPicPr>
        <p:blipFill>
          <a:blip r:embed="rId8"/>
          <a:stretch>
            <a:fillRect/>
          </a:stretch>
        </p:blipFill>
        <p:spPr>
          <a:xfrm>
            <a:off x="2590800" y="1519017"/>
            <a:ext cx="4191000" cy="428235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228974" y="-319882"/>
            <a:ext cx="8686426" cy="639763"/>
          </a:xfrm>
        </p:spPr>
        <p:txBody>
          <a:bodyPr/>
          <a:lstStyle/>
          <a:p>
            <a:pPr algn="l"/>
            <a:r>
              <a:rPr lang="en-US" sz="3200" b="1" dirty="0" smtClean="0">
                <a:solidFill>
                  <a:schemeClr val="bg1"/>
                </a:solidFill>
                <a:ea typeface="ＭＳ Ｐゴシック" charset="-128"/>
              </a:rPr>
              <a:t/>
            </a:r>
            <a:br>
              <a:rPr lang="en-US" sz="3200" b="1" dirty="0" smtClean="0">
                <a:solidFill>
                  <a:schemeClr val="bg1"/>
                </a:solidFill>
                <a:ea typeface="ＭＳ Ｐゴシック" charset="-128"/>
              </a:rPr>
            </a:br>
            <a:r>
              <a:rPr lang="en-US" sz="3200" b="1" dirty="0" smtClean="0">
                <a:solidFill>
                  <a:schemeClr val="bg1"/>
                </a:solidFill>
                <a:ea typeface="ＭＳ Ｐゴシック" charset="-128"/>
              </a:rPr>
              <a:t>Launch					          Whole Class</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29</a:t>
            </a:fld>
            <a:endParaRPr lang="en-US" smtClean="0">
              <a:solidFill>
                <a:schemeClr val="bg1"/>
              </a:solidFill>
            </a:endParaRPr>
          </a:p>
        </p:txBody>
      </p:sp>
      <p:sp>
        <p:nvSpPr>
          <p:cNvPr id="6" name="White Background"/>
          <p:cNvSpPr>
            <a:spLocks noChangeArrowheads="1"/>
          </p:cNvSpPr>
          <p:nvPr/>
        </p:nvSpPr>
        <p:spPr bwMode="auto">
          <a:xfrm>
            <a:off x="228600" y="457200"/>
            <a:ext cx="8686800" cy="5559425"/>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Rectangle 10"/>
          <p:cNvSpPr/>
          <p:nvPr/>
        </p:nvSpPr>
        <p:spPr>
          <a:xfrm>
            <a:off x="431800" y="639763"/>
            <a:ext cx="8483600" cy="4093428"/>
          </a:xfrm>
          <a:prstGeom prst="rect">
            <a:avLst/>
          </a:prstGeom>
        </p:spPr>
        <p:txBody>
          <a:bodyPr wrap="square">
            <a:spAutoFit/>
          </a:bodyPr>
          <a:lstStyle/>
          <a:p>
            <a:r>
              <a:rPr lang="en-US" sz="2000" dirty="0" smtClean="0">
                <a:solidFill>
                  <a:srgbClr val="000000"/>
                </a:solidFill>
              </a:rPr>
              <a:t>A </a:t>
            </a:r>
            <a:r>
              <a:rPr lang="en-US" sz="2000" dirty="0" smtClean="0">
                <a:solidFill>
                  <a:srgbClr val="FF0000"/>
                </a:solidFill>
              </a:rPr>
              <a:t>histogram </a:t>
            </a:r>
            <a:r>
              <a:rPr lang="en-US" sz="2000" dirty="0" smtClean="0">
                <a:solidFill>
                  <a:srgbClr val="000000"/>
                </a:solidFill>
              </a:rPr>
              <a:t>is a ___________________ that displays data.  Like a bar graph, a </a:t>
            </a:r>
          </a:p>
          <a:p>
            <a:endParaRPr lang="en-US" sz="2000" dirty="0" smtClean="0">
              <a:solidFill>
                <a:srgbClr val="000000"/>
              </a:solidFill>
            </a:endParaRPr>
          </a:p>
          <a:p>
            <a:r>
              <a:rPr lang="en-US" sz="2000" dirty="0" smtClean="0">
                <a:solidFill>
                  <a:srgbClr val="000000"/>
                </a:solidFill>
              </a:rPr>
              <a:t>histogram uses ___________________ to represent data.  The bars in a </a:t>
            </a:r>
          </a:p>
          <a:p>
            <a:endParaRPr lang="en-US" sz="2000" dirty="0" smtClean="0">
              <a:solidFill>
                <a:srgbClr val="000000"/>
              </a:solidFill>
            </a:endParaRPr>
          </a:p>
          <a:p>
            <a:r>
              <a:rPr lang="en-US" sz="2000" dirty="0" smtClean="0">
                <a:solidFill>
                  <a:srgbClr val="000000"/>
                </a:solidFill>
              </a:rPr>
              <a:t>histogram do not have any ___________________ between them.  In order to </a:t>
            </a:r>
          </a:p>
          <a:p>
            <a:endParaRPr lang="en-US" sz="2000" dirty="0" smtClean="0">
              <a:solidFill>
                <a:srgbClr val="000000"/>
              </a:solidFill>
            </a:endParaRPr>
          </a:p>
          <a:p>
            <a:r>
              <a:rPr lang="en-US" sz="2000" dirty="0" smtClean="0">
                <a:solidFill>
                  <a:srgbClr val="000000"/>
                </a:solidFill>
              </a:rPr>
              <a:t>construct a histogram, you must divide the data into ___________________.  </a:t>
            </a:r>
          </a:p>
          <a:p>
            <a:endParaRPr lang="en-US" sz="2000" dirty="0" smtClean="0">
              <a:solidFill>
                <a:srgbClr val="000000"/>
              </a:solidFill>
            </a:endParaRPr>
          </a:p>
          <a:p>
            <a:r>
              <a:rPr lang="en-US" sz="2000" dirty="0" smtClean="0">
                <a:solidFill>
                  <a:srgbClr val="000000"/>
                </a:solidFill>
              </a:rPr>
              <a:t>The number of data points that fall into an interval is the___________________.  </a:t>
            </a:r>
          </a:p>
          <a:p>
            <a:endParaRPr lang="en-US" sz="2000" dirty="0" smtClean="0">
              <a:solidFill>
                <a:srgbClr val="000000"/>
              </a:solidFill>
            </a:endParaRPr>
          </a:p>
          <a:p>
            <a:r>
              <a:rPr lang="en-US" sz="2000" dirty="0" smtClean="0">
                <a:solidFill>
                  <a:srgbClr val="000000"/>
                </a:solidFill>
              </a:rPr>
              <a:t>This tells you the ____________________ of each bar on a histogram.</a:t>
            </a:r>
          </a:p>
          <a:p>
            <a:endParaRPr lang="en-US" sz="2000" dirty="0" smtClean="0">
              <a:solidFill>
                <a:srgbClr val="000000"/>
              </a:solidFill>
            </a:endParaRPr>
          </a:p>
          <a:p>
            <a:endParaRPr lang="en-US" sz="2000" dirty="0">
              <a:solidFill>
                <a:srgbClr val="000000"/>
              </a:solidFill>
            </a:endParaRPr>
          </a:p>
        </p:txBody>
      </p:sp>
      <p:sp>
        <p:nvSpPr>
          <p:cNvPr id="15" name="TextBox 14"/>
          <p:cNvSpPr txBox="1"/>
          <p:nvPr/>
        </p:nvSpPr>
        <p:spPr>
          <a:xfrm>
            <a:off x="3924674" y="4502360"/>
            <a:ext cx="2134140" cy="461665"/>
          </a:xfrm>
          <a:prstGeom prst="rect">
            <a:avLst/>
          </a:prstGeom>
          <a:noFill/>
        </p:spPr>
        <p:txBody>
          <a:bodyPr wrap="square" rtlCol="0">
            <a:spAutoFit/>
          </a:bodyPr>
          <a:lstStyle/>
          <a:p>
            <a:r>
              <a:rPr lang="en-US" sz="2400" b="1" dirty="0" smtClean="0">
                <a:solidFill>
                  <a:schemeClr val="accent6"/>
                </a:solidFill>
              </a:rPr>
              <a:t>Word Bank</a:t>
            </a:r>
          </a:p>
        </p:txBody>
      </p:sp>
      <p:sp>
        <p:nvSpPr>
          <p:cNvPr id="17" name="TextBox 16"/>
          <p:cNvSpPr txBox="1"/>
          <p:nvPr/>
        </p:nvSpPr>
        <p:spPr>
          <a:xfrm>
            <a:off x="1562283" y="5497425"/>
            <a:ext cx="1752600" cy="461665"/>
          </a:xfrm>
          <a:prstGeom prst="rect">
            <a:avLst/>
          </a:prstGeom>
          <a:noFill/>
        </p:spPr>
        <p:txBody>
          <a:bodyPr wrap="square" rtlCol="0">
            <a:spAutoFit/>
          </a:bodyPr>
          <a:lstStyle/>
          <a:p>
            <a:r>
              <a:rPr lang="en-US" sz="2400" b="1" dirty="0" smtClean="0">
                <a:solidFill>
                  <a:srgbClr val="33CC33"/>
                </a:solidFill>
              </a:rPr>
              <a:t>graph</a:t>
            </a:r>
            <a:endParaRPr lang="en-US" sz="2400" b="1" dirty="0">
              <a:solidFill>
                <a:srgbClr val="33CC33"/>
              </a:solidFill>
            </a:endParaRPr>
          </a:p>
        </p:txBody>
      </p:sp>
      <p:sp>
        <p:nvSpPr>
          <p:cNvPr id="18" name="TextBox 17"/>
          <p:cNvSpPr txBox="1"/>
          <p:nvPr/>
        </p:nvSpPr>
        <p:spPr>
          <a:xfrm>
            <a:off x="3924674" y="4964025"/>
            <a:ext cx="1752600" cy="461665"/>
          </a:xfrm>
          <a:prstGeom prst="rect">
            <a:avLst/>
          </a:prstGeom>
          <a:noFill/>
        </p:spPr>
        <p:txBody>
          <a:bodyPr wrap="square" rtlCol="0">
            <a:spAutoFit/>
          </a:bodyPr>
          <a:lstStyle/>
          <a:p>
            <a:r>
              <a:rPr lang="en-US" sz="2400" b="1" dirty="0" smtClean="0">
                <a:solidFill>
                  <a:schemeClr val="tx2">
                    <a:lumMod val="60000"/>
                    <a:lumOff val="40000"/>
                  </a:schemeClr>
                </a:solidFill>
              </a:rPr>
              <a:t>intervals</a:t>
            </a:r>
            <a:endParaRPr lang="en-US" sz="2400" b="1" dirty="0">
              <a:solidFill>
                <a:schemeClr val="tx2">
                  <a:lumMod val="60000"/>
                  <a:lumOff val="40000"/>
                </a:schemeClr>
              </a:solidFill>
            </a:endParaRPr>
          </a:p>
        </p:txBody>
      </p:sp>
      <p:sp>
        <p:nvSpPr>
          <p:cNvPr id="19" name="TextBox 18"/>
          <p:cNvSpPr txBox="1"/>
          <p:nvPr/>
        </p:nvSpPr>
        <p:spPr>
          <a:xfrm>
            <a:off x="3924674" y="5497425"/>
            <a:ext cx="1752600" cy="461665"/>
          </a:xfrm>
          <a:prstGeom prst="rect">
            <a:avLst/>
          </a:prstGeom>
          <a:noFill/>
        </p:spPr>
        <p:txBody>
          <a:bodyPr wrap="square" rtlCol="0">
            <a:spAutoFit/>
          </a:bodyPr>
          <a:lstStyle/>
          <a:p>
            <a:r>
              <a:rPr lang="en-US" sz="2400" b="1" dirty="0" smtClean="0">
                <a:solidFill>
                  <a:schemeClr val="accent4">
                    <a:lumMod val="75000"/>
                  </a:schemeClr>
                </a:solidFill>
              </a:rPr>
              <a:t>bars</a:t>
            </a:r>
            <a:endParaRPr lang="en-US" sz="2400" b="1" dirty="0">
              <a:solidFill>
                <a:schemeClr val="accent4">
                  <a:lumMod val="75000"/>
                </a:schemeClr>
              </a:solidFill>
            </a:endParaRPr>
          </a:p>
        </p:txBody>
      </p:sp>
      <p:sp>
        <p:nvSpPr>
          <p:cNvPr id="20" name="TextBox 19"/>
          <p:cNvSpPr txBox="1"/>
          <p:nvPr/>
        </p:nvSpPr>
        <p:spPr>
          <a:xfrm>
            <a:off x="6287414" y="4964025"/>
            <a:ext cx="1752600" cy="461665"/>
          </a:xfrm>
          <a:prstGeom prst="rect">
            <a:avLst/>
          </a:prstGeom>
          <a:noFill/>
        </p:spPr>
        <p:txBody>
          <a:bodyPr wrap="square" rtlCol="0">
            <a:spAutoFit/>
          </a:bodyPr>
          <a:lstStyle/>
          <a:p>
            <a:r>
              <a:rPr lang="en-US" sz="2400" b="1" dirty="0" smtClean="0">
                <a:solidFill>
                  <a:srgbClr val="2D01FF"/>
                </a:solidFill>
              </a:rPr>
              <a:t>spaces</a:t>
            </a:r>
            <a:endParaRPr lang="en-US" sz="2400" b="1" dirty="0">
              <a:solidFill>
                <a:srgbClr val="2D01FF"/>
              </a:solidFill>
            </a:endParaRPr>
          </a:p>
        </p:txBody>
      </p:sp>
      <p:sp>
        <p:nvSpPr>
          <p:cNvPr id="21" name="TextBox 20"/>
          <p:cNvSpPr txBox="1"/>
          <p:nvPr/>
        </p:nvSpPr>
        <p:spPr>
          <a:xfrm>
            <a:off x="6269903" y="5497425"/>
            <a:ext cx="1752600" cy="461665"/>
          </a:xfrm>
          <a:prstGeom prst="rect">
            <a:avLst/>
          </a:prstGeom>
          <a:noFill/>
        </p:spPr>
        <p:txBody>
          <a:bodyPr wrap="square" rtlCol="0">
            <a:spAutoFit/>
          </a:bodyPr>
          <a:lstStyle/>
          <a:p>
            <a:r>
              <a:rPr lang="en-US" sz="2400" b="1" dirty="0" smtClean="0">
                <a:solidFill>
                  <a:srgbClr val="7011FF"/>
                </a:solidFill>
              </a:rPr>
              <a:t>height</a:t>
            </a:r>
            <a:endParaRPr lang="en-US" sz="2400" b="1" dirty="0">
              <a:solidFill>
                <a:srgbClr val="7011FF"/>
              </a:solidFill>
            </a:endParaRPr>
          </a:p>
        </p:txBody>
      </p:sp>
      <p:sp>
        <p:nvSpPr>
          <p:cNvPr id="16" name="TextBox 15"/>
          <p:cNvSpPr txBox="1"/>
          <p:nvPr/>
        </p:nvSpPr>
        <p:spPr>
          <a:xfrm>
            <a:off x="1562283" y="4964025"/>
            <a:ext cx="1752600" cy="461665"/>
          </a:xfrm>
          <a:prstGeom prst="rect">
            <a:avLst/>
          </a:prstGeom>
          <a:noFill/>
        </p:spPr>
        <p:txBody>
          <a:bodyPr wrap="square" rtlCol="0">
            <a:spAutoFit/>
          </a:bodyPr>
          <a:lstStyle/>
          <a:p>
            <a:r>
              <a:rPr lang="en-US" sz="2400" b="1" dirty="0" smtClean="0">
                <a:solidFill>
                  <a:srgbClr val="FF5EE4"/>
                </a:solidFill>
              </a:rPr>
              <a:t>frequency</a:t>
            </a:r>
            <a:endParaRPr lang="en-US" sz="2400" b="1" dirty="0">
              <a:solidFill>
                <a:srgbClr val="FF5EE4"/>
              </a:solidFill>
            </a:endParaRPr>
          </a:p>
        </p:txBody>
      </p:sp>
      <p:sp>
        <p:nvSpPr>
          <p:cNvPr id="23" name="TextBox 22"/>
          <p:cNvSpPr txBox="1"/>
          <p:nvPr/>
        </p:nvSpPr>
        <p:spPr>
          <a:xfrm>
            <a:off x="1219200" y="4964025"/>
            <a:ext cx="6803303" cy="995064"/>
          </a:xfrm>
          <a:prstGeom prst="rect">
            <a:avLst/>
          </a:prstGeom>
          <a:noFill/>
          <a:ln>
            <a:solidFill>
              <a:schemeClr val="tx2">
                <a:lumMod val="60000"/>
                <a:lumOff val="40000"/>
              </a:schemeClr>
            </a:solidFill>
          </a:ln>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48148E-6 L 0.1125 -0.73287 " pathEditMode="relative" rAng="0" ptsTypes="AA">
                                      <p:cBhvr>
                                        <p:cTn id="6" dur="2000" fill="hold"/>
                                        <p:tgtEl>
                                          <p:spTgt spid="17"/>
                                        </p:tgtEl>
                                        <p:attrNameLst>
                                          <p:attrName>ppt_x</p:attrName>
                                          <p:attrName>ppt_y</p:attrName>
                                        </p:attrNameLst>
                                      </p:cBhvr>
                                      <p:rCtr x="5625" y="-3664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1.48148E-6 L -0.17083 -0.64398 " pathEditMode="relative" rAng="0" ptsTypes="AA">
                                      <p:cBhvr>
                                        <p:cTn id="10" dur="2000" fill="hold"/>
                                        <p:tgtEl>
                                          <p:spTgt spid="19"/>
                                        </p:tgtEl>
                                        <p:attrNameLst>
                                          <p:attrName>ppt_x</p:attrName>
                                          <p:attrName>ppt_y</p:attrName>
                                        </p:attrNameLst>
                                      </p:cBhvr>
                                      <p:rCtr x="-8542" y="-3219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417 -0.01111 L -0.31667 -0.47731 " pathEditMode="relative" rAng="0" ptsTypes="AA">
                                      <p:cBhvr>
                                        <p:cTn id="14" dur="2000" fill="hold"/>
                                        <p:tgtEl>
                                          <p:spTgt spid="20"/>
                                        </p:tgtEl>
                                        <p:attrNameLst>
                                          <p:attrName>ppt_x</p:attrName>
                                          <p:attrName>ppt_y</p:attrName>
                                        </p:attrNameLst>
                                      </p:cBhvr>
                                      <p:rCtr x="-16042" y="-2331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33333E-6 -3.7037E-6 L 0.2375 -0.38842 " pathEditMode="relative" rAng="0" ptsTypes="AA">
                                      <p:cBhvr>
                                        <p:cTn id="18" dur="2000" fill="hold"/>
                                        <p:tgtEl>
                                          <p:spTgt spid="18"/>
                                        </p:tgtEl>
                                        <p:attrNameLst>
                                          <p:attrName>ppt_x</p:attrName>
                                          <p:attrName>ppt_y</p:attrName>
                                        </p:attrNameLst>
                                      </p:cBhvr>
                                      <p:rCtr x="11875" y="-1942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37207E-6 4.94786E-6 L -0.05837 -0.24404 " pathEditMode="relative" rAng="0" ptsTypes="AA">
                                      <p:cBhvr>
                                        <p:cTn id="22" dur="2000" fill="hold"/>
                                        <p:tgtEl>
                                          <p:spTgt spid="16"/>
                                        </p:tgtEl>
                                        <p:attrNameLst>
                                          <p:attrName>ppt_x</p:attrName>
                                          <p:attrName>ppt_y</p:attrName>
                                        </p:attrNameLst>
                                      </p:cBhvr>
                                      <p:rCtr x="-2918" y="-12213"/>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51624E-6 -2.95481E-6 L -0.40246 -0.23545 " pathEditMode="relative" rAng="0" ptsTypes="AA">
                                      <p:cBhvr>
                                        <p:cTn id="26" dur="2000" fill="hold"/>
                                        <p:tgtEl>
                                          <p:spTgt spid="21"/>
                                        </p:tgtEl>
                                        <p:attrNameLst>
                                          <p:attrName>ppt_x</p:attrName>
                                          <p:attrName>ppt_y</p:attrName>
                                        </p:attrNameLst>
                                      </p:cBhvr>
                                      <p:rCtr x="-20132" y="-11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lack Background"/>
          <p:cNvSpPr>
            <a:spLocks noChangeArrowheads="1"/>
          </p:cNvSpPr>
          <p:nvPr/>
        </p:nvSpPr>
        <p:spPr bwMode="auto">
          <a:xfrm>
            <a:off x="122238" y="619125"/>
            <a:ext cx="8869362" cy="53244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5363" name="Slide Numbe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0DF474B2-E23B-439A-8DD6-F9D367CFFE01}" type="slidenum">
              <a:rPr lang="en-US" smtClean="0">
                <a:solidFill>
                  <a:schemeClr val="bg1"/>
                </a:solidFill>
              </a:rPr>
              <a:pPr eaLnBrk="1" hangingPunct="1"/>
              <a:t>3</a:t>
            </a:fld>
            <a:endParaRPr lang="en-US" smtClean="0">
              <a:solidFill>
                <a:schemeClr val="bg1"/>
              </a:solidFill>
            </a:endParaRPr>
          </a:p>
        </p:txBody>
      </p:sp>
      <p:graphicFrame>
        <p:nvGraphicFramePr>
          <p:cNvPr id="9" name="Table 8"/>
          <p:cNvGraphicFramePr>
            <a:graphicFrameLocks noGrp="1"/>
          </p:cNvGraphicFramePr>
          <p:nvPr/>
        </p:nvGraphicFramePr>
        <p:xfrm>
          <a:off x="250825" y="695325"/>
          <a:ext cx="8610600" cy="5760720"/>
        </p:xfrm>
        <a:graphic>
          <a:graphicData uri="http://schemas.openxmlformats.org/drawingml/2006/table">
            <a:tbl>
              <a:tblPr/>
              <a:tblGrid>
                <a:gridCol w="2438400"/>
                <a:gridCol w="6172200"/>
              </a:tblGrid>
              <a:tr h="3630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Lesson Description</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F2F2F2"/>
                        </a:buClr>
                        <a:buSzPct val="70000"/>
                        <a:buFontTx/>
                        <a:buNone/>
                        <a:tabLst/>
                      </a:pPr>
                      <a:r>
                        <a:rPr kumimoji="0" lang="en-US" sz="1800" b="0" i="0" u="none" strike="noStrike" cap="none" normalizeH="0" baseline="0" dirty="0" smtClean="0">
                          <a:ln>
                            <a:noFill/>
                          </a:ln>
                          <a:solidFill>
                            <a:srgbClr val="FFFFFF"/>
                          </a:solidFill>
                          <a:effectLst/>
                          <a:latin typeface="Cambria" charset="0"/>
                          <a:ea typeface="Arial" charset="0"/>
                          <a:cs typeface="Arial" charset="0"/>
                        </a:rPr>
                        <a:t>The second portion of the practice time gives students the opportunity to work independently to create and analyze histograms.  During this practice time, students are expected to work individually, while also regularly checking in with a nearby partner.  Following the practice, students will share their answers and strategies with the class.  This share-out will serve as an informal summary of the lesson.   The formal assessment of the lesson requires students to take an online quiz.  This quiz could be taken individually, with a partner, or as a whole group.</a:t>
                      </a:r>
                    </a:p>
                    <a:p>
                      <a:pPr marL="0" marR="0" lvl="0" indent="0" algn="l" defTabSz="914400" rtl="0" eaLnBrk="0" fontAlgn="base" latinLnBrk="0" hangingPunct="0">
                        <a:lnSpc>
                          <a:spcPct val="100000"/>
                        </a:lnSpc>
                        <a:spcBef>
                          <a:spcPct val="0"/>
                        </a:spcBef>
                        <a:spcAft>
                          <a:spcPct val="0"/>
                        </a:spcAft>
                        <a:buClr>
                          <a:srgbClr val="F2F2F2"/>
                        </a:buClr>
                        <a:buSzPct val="70000"/>
                        <a:buFontTx/>
                        <a:buNone/>
                        <a:tabLst/>
                      </a:pPr>
                      <a:endParaRPr kumimoji="0" lang="en-US" sz="1800" b="0" i="0" u="none" strike="noStrike" cap="none" normalizeH="0" baseline="0" dirty="0" smtClean="0">
                        <a:ln>
                          <a:noFill/>
                        </a:ln>
                        <a:solidFill>
                          <a:srgbClr val="FFFFFF"/>
                        </a:solidFill>
                        <a:effectLst/>
                        <a:latin typeface="Cambria"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
                          <a:srgbClr val="F2F2F2"/>
                        </a:buClr>
                        <a:buSzPct val="70000"/>
                        <a:buFontTx/>
                        <a:buNone/>
                        <a:tabLst/>
                        <a:defRPr/>
                      </a:pPr>
                      <a:r>
                        <a:rPr lang="en-US" sz="1800" kern="1200" dirty="0" smtClean="0">
                          <a:solidFill>
                            <a:schemeClr val="bg1"/>
                          </a:solidFill>
                          <a:latin typeface="Cambria"/>
                          <a:ea typeface="ＭＳ Ｐゴシック" charset="0"/>
                          <a:cs typeface="Cambria"/>
                        </a:rPr>
                        <a:t>Important Note:</a:t>
                      </a:r>
                    </a:p>
                    <a:p>
                      <a:pPr marL="0" marR="0" lvl="0" indent="0" algn="l" defTabSz="914400" rtl="0" eaLnBrk="0" fontAlgn="base" latinLnBrk="0" hangingPunct="0">
                        <a:lnSpc>
                          <a:spcPct val="100000"/>
                        </a:lnSpc>
                        <a:spcBef>
                          <a:spcPct val="0"/>
                        </a:spcBef>
                        <a:spcAft>
                          <a:spcPct val="0"/>
                        </a:spcAft>
                        <a:buClr>
                          <a:srgbClr val="F2F2F2"/>
                        </a:buClr>
                        <a:buSzPct val="70000"/>
                        <a:buFontTx/>
                        <a:buNone/>
                        <a:tabLst/>
                        <a:defRPr/>
                      </a:pPr>
                      <a:r>
                        <a:rPr lang="en-US" sz="1800" kern="1200" dirty="0" smtClean="0">
                          <a:solidFill>
                            <a:schemeClr val="bg1"/>
                          </a:solidFill>
                          <a:latin typeface="Cambria"/>
                          <a:ea typeface="ＭＳ Ｐゴシック" charset="0"/>
                          <a:cs typeface="Cambria"/>
                        </a:rPr>
                        <a:t>This is a long lesson, and</a:t>
                      </a:r>
                      <a:r>
                        <a:rPr lang="en-US" sz="1800" kern="1200" baseline="0" dirty="0" smtClean="0">
                          <a:solidFill>
                            <a:schemeClr val="bg1"/>
                          </a:solidFill>
                          <a:latin typeface="Cambria"/>
                          <a:ea typeface="ＭＳ Ｐゴシック" charset="0"/>
                          <a:cs typeface="Cambria"/>
                        </a:rPr>
                        <a:t> if it is necessary to break it into 2 days, Slide 65 serves as a good stopping point.  Alternatively, ONE portion of the lesson could be skipped.  The small group activity, white board math, or the class work could be eliminated, as each targeted skill in these portions is captured through at least one other exercise.</a:t>
                      </a:r>
                      <a:endParaRPr lang="en-US" sz="1800" dirty="0" smtClean="0">
                        <a:solidFill>
                          <a:schemeClr val="bg1"/>
                        </a:solidFill>
                        <a:latin typeface="Cambria"/>
                        <a:ea typeface="+mn-ea"/>
                        <a:cs typeface="Cambria"/>
                      </a:endParaRPr>
                    </a:p>
                    <a:p>
                      <a:pPr marL="0" marR="0" lvl="0" indent="0" algn="l" defTabSz="914400" rtl="0" eaLnBrk="0" fontAlgn="base" latinLnBrk="0" hangingPunct="0">
                        <a:lnSpc>
                          <a:spcPct val="100000"/>
                        </a:lnSpc>
                        <a:spcBef>
                          <a:spcPct val="0"/>
                        </a:spcBef>
                        <a:spcAft>
                          <a:spcPct val="0"/>
                        </a:spcAft>
                        <a:buClr>
                          <a:srgbClr val="F2F2F2"/>
                        </a:buClr>
                        <a:buSzPct val="70000"/>
                        <a:buFontTx/>
                        <a:buNone/>
                        <a:tabLst/>
                      </a:pPr>
                      <a:endParaRPr kumimoji="0" lang="en-US" sz="1800" b="0" i="0" u="none" strike="noStrike" cap="none" normalizeH="0" baseline="0" dirty="0" smtClean="0">
                        <a:ln>
                          <a:noFill/>
                        </a:ln>
                        <a:solidFill>
                          <a:srgbClr val="FFFFFF"/>
                        </a:solidFill>
                        <a:effectLst/>
                        <a:latin typeface="Cambria"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
                          <a:srgbClr val="F2F2F2"/>
                        </a:buClr>
                        <a:buSzPct val="70000"/>
                        <a:buFontTx/>
                        <a:buNone/>
                        <a:tabLst/>
                      </a:pPr>
                      <a:endParaRPr kumimoji="0" lang="en-US" sz="1800" b="0" i="0" u="none" strike="noStrike" cap="none" normalizeH="0" baseline="0" dirty="0" smtClean="0">
                        <a:ln>
                          <a:noFill/>
                        </a:ln>
                        <a:solidFill>
                          <a:srgbClr val="FFFFFF"/>
                        </a:solidFill>
                        <a:effectLst/>
                        <a:latin typeface="Cambria"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
                          <a:srgbClr val="F2F2F2"/>
                        </a:buClr>
                        <a:buSzPct val="70000"/>
                        <a:buFontTx/>
                        <a:buNone/>
                        <a:tabLst/>
                      </a:pPr>
                      <a:endParaRPr kumimoji="0" lang="en-US" sz="1800" b="0" i="0" u="none" strike="noStrike" cap="none" normalizeH="0" baseline="0" dirty="0" smtClean="0">
                        <a:ln>
                          <a:noFill/>
                        </a:ln>
                        <a:solidFill>
                          <a:srgbClr val="FFFFFF"/>
                        </a:solidFill>
                        <a:effectLst/>
                        <a:latin typeface="Cambria" charset="0"/>
                        <a:ea typeface="Arial" charset="0"/>
                        <a:cs typeface="Arial" charset="0"/>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5369"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dirty="0">
                <a:solidFill>
                  <a:schemeClr val="bg1"/>
                </a:solidFill>
              </a:rPr>
              <a:t>Lesson Overview </a:t>
            </a:r>
            <a:r>
              <a:rPr lang="en-US" sz="2800" b="1" dirty="0" smtClean="0">
                <a:solidFill>
                  <a:schemeClr val="bg1"/>
                </a:solidFill>
              </a:rPr>
              <a:t>(2 </a:t>
            </a:r>
            <a:r>
              <a:rPr lang="en-US" sz="2800" b="1" dirty="0">
                <a:solidFill>
                  <a:schemeClr val="bg1"/>
                </a:solidFill>
              </a:rPr>
              <a:t>of</a:t>
            </a:r>
            <a:r>
              <a:rPr lang="en-US" sz="2800" b="1" dirty="0" smtClean="0">
                <a:solidFill>
                  <a:schemeClr val="bg1"/>
                </a:solidFill>
              </a:rPr>
              <a:t> 6)</a:t>
            </a:r>
            <a:endParaRPr lang="en-US" sz="2000"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229600" cy="639763"/>
          </a:xfrm>
        </p:spPr>
        <p:txBody>
          <a:bodyPr/>
          <a:lstStyle/>
          <a:p>
            <a:pPr algn="l"/>
            <a:r>
              <a:rPr lang="en-US" sz="3200" b="1" smtClean="0">
                <a:solidFill>
                  <a:schemeClr val="bg1"/>
                </a:solidFill>
                <a:ea typeface="ＭＳ Ｐゴシック" charset="-128"/>
              </a:rPr>
              <a:t>Explore</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30</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3558"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7"/>
          <a:stretch>
            <a:fillRect/>
          </a:stretch>
        </p:blipFill>
        <p:spPr>
          <a:xfrm>
            <a:off x="1144965" y="1955801"/>
            <a:ext cx="6703635" cy="3812694"/>
          </a:xfrm>
          <a:prstGeom prst="rect">
            <a:avLst/>
          </a:prstGeom>
        </p:spPr>
      </p:pic>
      <p:sp>
        <p:nvSpPr>
          <p:cNvPr id="11" name="TextBox 122"/>
          <p:cNvSpPr txBox="1">
            <a:spLocks noChangeArrowheads="1"/>
          </p:cNvSpPr>
          <p:nvPr/>
        </p:nvSpPr>
        <p:spPr bwMode="auto">
          <a:xfrm>
            <a:off x="457200" y="762000"/>
            <a:ext cx="8915400" cy="954107"/>
          </a:xfrm>
          <a:prstGeom prst="rect">
            <a:avLst/>
          </a:prstGeom>
          <a:noFill/>
          <a:ln w="9525">
            <a:noFill/>
            <a:miter lim="800000"/>
            <a:headEnd/>
            <a:tailEnd/>
          </a:ln>
        </p:spPr>
        <p:txBody>
          <a:bodyPr wrap="square">
            <a:prstTxWarp prst="textNoShape">
              <a:avLst/>
            </a:prstTxWarp>
            <a:spAutoFit/>
          </a:bodyPr>
          <a:lstStyle/>
          <a:p>
            <a:r>
              <a:rPr lang="en-US" sz="3200" dirty="0" smtClean="0">
                <a:solidFill>
                  <a:srgbClr val="3366FF"/>
                </a:solidFill>
              </a:rPr>
              <a:t>How was this histogram created?  </a:t>
            </a:r>
            <a:endParaRPr lang="en-US" sz="3200" dirty="0" smtClean="0">
              <a:solidFill>
                <a:srgbClr val="3366FF"/>
              </a:solidFill>
              <a:hlinkClick r:id="rId8"/>
            </a:endParaRPr>
          </a:p>
          <a:p>
            <a:endParaRPr lang="en-US" sz="2400" u="sng" dirty="0" smtClean="0">
              <a:hlinkClick r:id="rId8"/>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229600" cy="639763"/>
          </a:xfrm>
        </p:spPr>
        <p:txBody>
          <a:bodyPr/>
          <a:lstStyle/>
          <a:p>
            <a:pPr algn="l"/>
            <a:r>
              <a:rPr lang="en-US" sz="3200" b="1" smtClean="0">
                <a:solidFill>
                  <a:schemeClr val="bg1"/>
                </a:solidFill>
                <a:ea typeface="ＭＳ Ｐゴシック" charset="-128"/>
              </a:rPr>
              <a:t>Explore</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31</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639763"/>
            <a:ext cx="8915400" cy="954107"/>
          </a:xfrm>
          <a:prstGeom prst="rect">
            <a:avLst/>
          </a:prstGeom>
          <a:noFill/>
          <a:ln w="9525">
            <a:noFill/>
            <a:miter lim="800000"/>
            <a:headEnd/>
            <a:tailEnd/>
          </a:ln>
        </p:spPr>
        <p:txBody>
          <a:bodyPr wrap="square">
            <a:prstTxWarp prst="textNoShape">
              <a:avLst/>
            </a:prstTxWarp>
            <a:spAutoFit/>
          </a:bodyPr>
          <a:lstStyle/>
          <a:p>
            <a:r>
              <a:rPr lang="en-US" sz="3200" dirty="0" smtClean="0">
                <a:solidFill>
                  <a:srgbClr val="669900"/>
                </a:solidFill>
              </a:rPr>
              <a:t>We start with a set of data.  </a:t>
            </a:r>
            <a:endParaRPr lang="en-US" sz="3200" dirty="0" smtClean="0">
              <a:solidFill>
                <a:srgbClr val="669900"/>
              </a:solidFill>
              <a:hlinkClick r:id="rId7"/>
            </a:endParaRPr>
          </a:p>
          <a:p>
            <a:endParaRPr lang="en-US" sz="2400" u="sng" dirty="0" smtClean="0">
              <a:hlinkClick r:id="rId7"/>
            </a:endParaRPr>
          </a:p>
        </p:txBody>
      </p:sp>
      <p:sp>
        <p:nvSpPr>
          <p:cNvPr id="15" name="TextBox 14"/>
          <p:cNvSpPr txBox="1"/>
          <p:nvPr/>
        </p:nvSpPr>
        <p:spPr>
          <a:xfrm>
            <a:off x="609600" y="1371600"/>
            <a:ext cx="2743200" cy="4524315"/>
          </a:xfrm>
          <a:prstGeom prst="rect">
            <a:avLst/>
          </a:prstGeom>
          <a:noFill/>
          <a:ln>
            <a:solidFill>
              <a:schemeClr val="accent1"/>
            </a:solidFill>
          </a:ln>
        </p:spPr>
        <p:txBody>
          <a:bodyPr wrap="square" rtlCol="0">
            <a:spAutoFit/>
          </a:bodyPr>
          <a:lstStyle/>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p:txBody>
      </p:sp>
      <p:sp>
        <p:nvSpPr>
          <p:cNvPr id="16" name="TextBox 15"/>
          <p:cNvSpPr txBox="1"/>
          <p:nvPr/>
        </p:nvSpPr>
        <p:spPr>
          <a:xfrm>
            <a:off x="685800" y="1367135"/>
            <a:ext cx="533400" cy="461665"/>
          </a:xfrm>
          <a:prstGeom prst="rect">
            <a:avLst/>
          </a:prstGeom>
          <a:noFill/>
        </p:spPr>
        <p:txBody>
          <a:bodyPr wrap="square" rtlCol="0">
            <a:spAutoFit/>
          </a:bodyPr>
          <a:lstStyle/>
          <a:p>
            <a:r>
              <a:rPr lang="en-US" sz="2400" dirty="0" smtClean="0">
                <a:solidFill>
                  <a:srgbClr val="4F81BD"/>
                </a:solidFill>
              </a:rPr>
              <a:t>62</a:t>
            </a:r>
            <a:endParaRPr lang="en-US" sz="2400" dirty="0">
              <a:solidFill>
                <a:srgbClr val="4F81BD"/>
              </a:solidFill>
            </a:endParaRPr>
          </a:p>
        </p:txBody>
      </p:sp>
      <p:sp>
        <p:nvSpPr>
          <p:cNvPr id="17" name="TextBox 16"/>
          <p:cNvSpPr txBox="1"/>
          <p:nvPr/>
        </p:nvSpPr>
        <p:spPr>
          <a:xfrm>
            <a:off x="685800" y="1748135"/>
            <a:ext cx="533400" cy="461665"/>
          </a:xfrm>
          <a:prstGeom prst="rect">
            <a:avLst/>
          </a:prstGeom>
          <a:noFill/>
        </p:spPr>
        <p:txBody>
          <a:bodyPr wrap="square" rtlCol="0">
            <a:spAutoFit/>
          </a:bodyPr>
          <a:lstStyle/>
          <a:p>
            <a:r>
              <a:rPr lang="en-US" sz="2400" dirty="0" smtClean="0">
                <a:solidFill>
                  <a:srgbClr val="4F81BD"/>
                </a:solidFill>
              </a:rPr>
              <a:t>29</a:t>
            </a:r>
            <a:endParaRPr lang="en-US" sz="2400" dirty="0">
              <a:solidFill>
                <a:srgbClr val="4F81BD"/>
              </a:solidFill>
            </a:endParaRPr>
          </a:p>
        </p:txBody>
      </p:sp>
      <p:sp>
        <p:nvSpPr>
          <p:cNvPr id="18" name="TextBox 17"/>
          <p:cNvSpPr txBox="1"/>
          <p:nvPr/>
        </p:nvSpPr>
        <p:spPr>
          <a:xfrm>
            <a:off x="685800" y="2129135"/>
            <a:ext cx="533400" cy="461665"/>
          </a:xfrm>
          <a:prstGeom prst="rect">
            <a:avLst/>
          </a:prstGeom>
          <a:noFill/>
        </p:spPr>
        <p:txBody>
          <a:bodyPr wrap="square" rtlCol="0">
            <a:spAutoFit/>
          </a:bodyPr>
          <a:lstStyle/>
          <a:p>
            <a:r>
              <a:rPr lang="en-US" sz="2400" dirty="0" smtClean="0">
                <a:solidFill>
                  <a:srgbClr val="4F81BD"/>
                </a:solidFill>
              </a:rPr>
              <a:t>55</a:t>
            </a:r>
            <a:endParaRPr lang="en-US" sz="2400" dirty="0">
              <a:solidFill>
                <a:srgbClr val="4F81BD"/>
              </a:solidFill>
            </a:endParaRPr>
          </a:p>
        </p:txBody>
      </p:sp>
      <p:sp>
        <p:nvSpPr>
          <p:cNvPr id="20" name="TextBox 19"/>
          <p:cNvSpPr txBox="1"/>
          <p:nvPr/>
        </p:nvSpPr>
        <p:spPr>
          <a:xfrm>
            <a:off x="685799" y="2510135"/>
            <a:ext cx="533401" cy="461665"/>
          </a:xfrm>
          <a:prstGeom prst="rect">
            <a:avLst/>
          </a:prstGeom>
          <a:noFill/>
        </p:spPr>
        <p:txBody>
          <a:bodyPr wrap="square" rtlCol="0">
            <a:spAutoFit/>
          </a:bodyPr>
          <a:lstStyle/>
          <a:p>
            <a:r>
              <a:rPr lang="en-US" sz="2400" dirty="0" smtClean="0">
                <a:solidFill>
                  <a:srgbClr val="4F81BD"/>
                </a:solidFill>
              </a:rPr>
              <a:t>12</a:t>
            </a:r>
            <a:endParaRPr lang="en-US" sz="2400" dirty="0">
              <a:solidFill>
                <a:srgbClr val="4F81BD"/>
              </a:solidFill>
            </a:endParaRPr>
          </a:p>
        </p:txBody>
      </p:sp>
      <p:sp>
        <p:nvSpPr>
          <p:cNvPr id="21" name="TextBox 20"/>
          <p:cNvSpPr txBox="1"/>
          <p:nvPr/>
        </p:nvSpPr>
        <p:spPr>
          <a:xfrm>
            <a:off x="685800" y="2891135"/>
            <a:ext cx="533400" cy="461665"/>
          </a:xfrm>
          <a:prstGeom prst="rect">
            <a:avLst/>
          </a:prstGeom>
          <a:noFill/>
        </p:spPr>
        <p:txBody>
          <a:bodyPr wrap="square" rtlCol="0">
            <a:spAutoFit/>
          </a:bodyPr>
          <a:lstStyle/>
          <a:p>
            <a:r>
              <a:rPr lang="en-US" sz="2400" dirty="0" smtClean="0">
                <a:solidFill>
                  <a:srgbClr val="4F81BD"/>
                </a:solidFill>
              </a:rPr>
              <a:t>34</a:t>
            </a:r>
            <a:endParaRPr lang="en-US" sz="2400" dirty="0">
              <a:solidFill>
                <a:srgbClr val="4F81BD"/>
              </a:solidFill>
            </a:endParaRPr>
          </a:p>
        </p:txBody>
      </p:sp>
      <p:sp>
        <p:nvSpPr>
          <p:cNvPr id="22" name="TextBox 21"/>
          <p:cNvSpPr txBox="1"/>
          <p:nvPr/>
        </p:nvSpPr>
        <p:spPr>
          <a:xfrm>
            <a:off x="685800" y="3272135"/>
            <a:ext cx="533400" cy="461665"/>
          </a:xfrm>
          <a:prstGeom prst="rect">
            <a:avLst/>
          </a:prstGeom>
          <a:noFill/>
        </p:spPr>
        <p:txBody>
          <a:bodyPr wrap="square" rtlCol="0">
            <a:spAutoFit/>
          </a:bodyPr>
          <a:lstStyle/>
          <a:p>
            <a:r>
              <a:rPr lang="en-US" sz="2400" dirty="0" smtClean="0">
                <a:solidFill>
                  <a:srgbClr val="4F81BD"/>
                </a:solidFill>
              </a:rPr>
              <a:t>20</a:t>
            </a:r>
            <a:endParaRPr lang="en-US" sz="2400" dirty="0">
              <a:solidFill>
                <a:srgbClr val="4F81BD"/>
              </a:solidFill>
            </a:endParaRPr>
          </a:p>
        </p:txBody>
      </p:sp>
      <p:sp>
        <p:nvSpPr>
          <p:cNvPr id="23" name="TextBox 22"/>
          <p:cNvSpPr txBox="1"/>
          <p:nvPr/>
        </p:nvSpPr>
        <p:spPr>
          <a:xfrm>
            <a:off x="685800" y="3576935"/>
            <a:ext cx="533400" cy="461665"/>
          </a:xfrm>
          <a:prstGeom prst="rect">
            <a:avLst/>
          </a:prstGeom>
          <a:noFill/>
        </p:spPr>
        <p:txBody>
          <a:bodyPr wrap="square" rtlCol="0">
            <a:spAutoFit/>
          </a:bodyPr>
          <a:lstStyle/>
          <a:p>
            <a:r>
              <a:rPr lang="en-US" sz="2400" dirty="0" smtClean="0">
                <a:solidFill>
                  <a:srgbClr val="4F81BD"/>
                </a:solidFill>
              </a:rPr>
              <a:t>27</a:t>
            </a:r>
            <a:endParaRPr lang="en-US" sz="2400" dirty="0">
              <a:solidFill>
                <a:srgbClr val="4F81BD"/>
              </a:solidFill>
            </a:endParaRPr>
          </a:p>
        </p:txBody>
      </p:sp>
      <p:sp>
        <p:nvSpPr>
          <p:cNvPr id="24" name="TextBox 23"/>
          <p:cNvSpPr txBox="1"/>
          <p:nvPr/>
        </p:nvSpPr>
        <p:spPr>
          <a:xfrm>
            <a:off x="685800" y="3957935"/>
            <a:ext cx="533400" cy="461665"/>
          </a:xfrm>
          <a:prstGeom prst="rect">
            <a:avLst/>
          </a:prstGeom>
          <a:noFill/>
        </p:spPr>
        <p:txBody>
          <a:bodyPr wrap="square" rtlCol="0">
            <a:spAutoFit/>
          </a:bodyPr>
          <a:lstStyle/>
          <a:p>
            <a:r>
              <a:rPr lang="en-US" sz="2400" dirty="0" smtClean="0">
                <a:solidFill>
                  <a:srgbClr val="4F81BD"/>
                </a:solidFill>
              </a:rPr>
              <a:t>26</a:t>
            </a:r>
            <a:endParaRPr lang="en-US" sz="2400" dirty="0">
              <a:solidFill>
                <a:srgbClr val="4F81BD"/>
              </a:solidFill>
            </a:endParaRPr>
          </a:p>
        </p:txBody>
      </p:sp>
      <p:sp>
        <p:nvSpPr>
          <p:cNvPr id="25" name="TextBox 24"/>
          <p:cNvSpPr txBox="1"/>
          <p:nvPr/>
        </p:nvSpPr>
        <p:spPr>
          <a:xfrm>
            <a:off x="685801" y="4338935"/>
            <a:ext cx="533400" cy="461665"/>
          </a:xfrm>
          <a:prstGeom prst="rect">
            <a:avLst/>
          </a:prstGeom>
          <a:noFill/>
        </p:spPr>
        <p:txBody>
          <a:bodyPr wrap="square" rtlCol="0">
            <a:spAutoFit/>
          </a:bodyPr>
          <a:lstStyle/>
          <a:p>
            <a:r>
              <a:rPr lang="en-US" sz="2400" dirty="0" smtClean="0">
                <a:solidFill>
                  <a:srgbClr val="4F81BD"/>
                </a:solidFill>
              </a:rPr>
              <a:t>30</a:t>
            </a:r>
            <a:endParaRPr lang="en-US" sz="2400" dirty="0">
              <a:solidFill>
                <a:srgbClr val="4F81BD"/>
              </a:solidFill>
            </a:endParaRPr>
          </a:p>
        </p:txBody>
      </p:sp>
      <p:sp>
        <p:nvSpPr>
          <p:cNvPr id="26" name="TextBox 25"/>
          <p:cNvSpPr txBox="1"/>
          <p:nvPr/>
        </p:nvSpPr>
        <p:spPr>
          <a:xfrm>
            <a:off x="685799" y="4719935"/>
            <a:ext cx="533401" cy="461665"/>
          </a:xfrm>
          <a:prstGeom prst="rect">
            <a:avLst/>
          </a:prstGeom>
          <a:noFill/>
        </p:spPr>
        <p:txBody>
          <a:bodyPr wrap="square" rtlCol="0">
            <a:spAutoFit/>
          </a:bodyPr>
          <a:lstStyle/>
          <a:p>
            <a:r>
              <a:rPr lang="en-US" sz="2400" dirty="0" smtClean="0">
                <a:solidFill>
                  <a:srgbClr val="4F81BD"/>
                </a:solidFill>
              </a:rPr>
              <a:t>12</a:t>
            </a:r>
            <a:endParaRPr lang="en-US" sz="2400" dirty="0">
              <a:solidFill>
                <a:srgbClr val="4F81BD"/>
              </a:solidFill>
            </a:endParaRPr>
          </a:p>
        </p:txBody>
      </p:sp>
      <p:sp>
        <p:nvSpPr>
          <p:cNvPr id="27" name="TextBox 26"/>
          <p:cNvSpPr txBox="1"/>
          <p:nvPr/>
        </p:nvSpPr>
        <p:spPr>
          <a:xfrm>
            <a:off x="685800" y="5105400"/>
            <a:ext cx="533401" cy="457200"/>
          </a:xfrm>
          <a:prstGeom prst="rect">
            <a:avLst/>
          </a:prstGeom>
          <a:noFill/>
        </p:spPr>
        <p:txBody>
          <a:bodyPr wrap="square" rtlCol="0">
            <a:spAutoFit/>
          </a:bodyPr>
          <a:lstStyle/>
          <a:p>
            <a:r>
              <a:rPr lang="en-US" sz="2400" dirty="0" smtClean="0">
                <a:solidFill>
                  <a:srgbClr val="4F81BD"/>
                </a:solidFill>
              </a:rPr>
              <a:t>39</a:t>
            </a:r>
            <a:endParaRPr lang="en-US" sz="2400" dirty="0">
              <a:solidFill>
                <a:srgbClr val="4F81BD"/>
              </a:solidFill>
            </a:endParaRPr>
          </a:p>
        </p:txBody>
      </p:sp>
      <p:sp>
        <p:nvSpPr>
          <p:cNvPr id="28" name="TextBox 27"/>
          <p:cNvSpPr txBox="1"/>
          <p:nvPr/>
        </p:nvSpPr>
        <p:spPr>
          <a:xfrm>
            <a:off x="685800" y="5405735"/>
            <a:ext cx="304800" cy="461665"/>
          </a:xfrm>
          <a:prstGeom prst="rect">
            <a:avLst/>
          </a:prstGeom>
          <a:noFill/>
        </p:spPr>
        <p:txBody>
          <a:bodyPr wrap="square" rtlCol="0">
            <a:spAutoFit/>
          </a:bodyPr>
          <a:lstStyle/>
          <a:p>
            <a:r>
              <a:rPr lang="en-US" sz="2400" dirty="0" smtClean="0">
                <a:solidFill>
                  <a:srgbClr val="4F81BD"/>
                </a:solidFill>
              </a:rPr>
              <a:t>6</a:t>
            </a:r>
            <a:endParaRPr lang="en-US" sz="2400" dirty="0">
              <a:solidFill>
                <a:srgbClr val="4F81BD"/>
              </a:solidFill>
            </a:endParaRPr>
          </a:p>
        </p:txBody>
      </p:sp>
      <p:sp>
        <p:nvSpPr>
          <p:cNvPr id="29" name="TextBox 28"/>
          <p:cNvSpPr txBox="1"/>
          <p:nvPr/>
        </p:nvSpPr>
        <p:spPr>
          <a:xfrm>
            <a:off x="2438399" y="1371600"/>
            <a:ext cx="381001" cy="461665"/>
          </a:xfrm>
          <a:prstGeom prst="rect">
            <a:avLst/>
          </a:prstGeom>
          <a:noFill/>
        </p:spPr>
        <p:txBody>
          <a:bodyPr wrap="square" rtlCol="0">
            <a:spAutoFit/>
          </a:bodyPr>
          <a:lstStyle/>
          <a:p>
            <a:r>
              <a:rPr lang="en-US" sz="2400" dirty="0" smtClean="0">
                <a:solidFill>
                  <a:srgbClr val="4F81BD"/>
                </a:solidFill>
              </a:rPr>
              <a:t>4</a:t>
            </a:r>
            <a:endParaRPr lang="en-US" sz="2400" dirty="0">
              <a:solidFill>
                <a:srgbClr val="4F81BD"/>
              </a:solidFill>
            </a:endParaRPr>
          </a:p>
        </p:txBody>
      </p:sp>
      <p:sp>
        <p:nvSpPr>
          <p:cNvPr id="30" name="TextBox 29"/>
          <p:cNvSpPr txBox="1"/>
          <p:nvPr/>
        </p:nvSpPr>
        <p:spPr>
          <a:xfrm>
            <a:off x="2438401" y="1752600"/>
            <a:ext cx="381000" cy="461665"/>
          </a:xfrm>
          <a:prstGeom prst="rect">
            <a:avLst/>
          </a:prstGeom>
          <a:noFill/>
          <a:ln>
            <a:noFill/>
          </a:ln>
        </p:spPr>
        <p:txBody>
          <a:bodyPr wrap="square" rtlCol="0">
            <a:spAutoFit/>
          </a:bodyPr>
          <a:lstStyle/>
          <a:p>
            <a:r>
              <a:rPr lang="en-US" sz="2400" dirty="0" smtClean="0">
                <a:solidFill>
                  <a:srgbClr val="4F81BD"/>
                </a:solidFill>
              </a:rPr>
              <a:t>8</a:t>
            </a:r>
            <a:endParaRPr lang="en-US" sz="2400" dirty="0">
              <a:solidFill>
                <a:srgbClr val="4F81BD"/>
              </a:solidFill>
            </a:endParaRPr>
          </a:p>
        </p:txBody>
      </p:sp>
      <p:sp>
        <p:nvSpPr>
          <p:cNvPr id="31" name="TextBox 30"/>
          <p:cNvSpPr txBox="1"/>
          <p:nvPr/>
        </p:nvSpPr>
        <p:spPr>
          <a:xfrm>
            <a:off x="2438400" y="2057400"/>
            <a:ext cx="533400" cy="461665"/>
          </a:xfrm>
          <a:prstGeom prst="rect">
            <a:avLst/>
          </a:prstGeom>
          <a:noFill/>
          <a:ln>
            <a:noFill/>
          </a:ln>
        </p:spPr>
        <p:txBody>
          <a:bodyPr wrap="square" rtlCol="0">
            <a:spAutoFit/>
          </a:bodyPr>
          <a:lstStyle/>
          <a:p>
            <a:r>
              <a:rPr lang="en-US" sz="2400" dirty="0" smtClean="0">
                <a:solidFill>
                  <a:srgbClr val="4F81BD"/>
                </a:solidFill>
              </a:rPr>
              <a:t>30</a:t>
            </a:r>
            <a:endParaRPr lang="en-US" sz="2400" dirty="0">
              <a:solidFill>
                <a:srgbClr val="4F81BD"/>
              </a:solidFill>
            </a:endParaRPr>
          </a:p>
        </p:txBody>
      </p:sp>
      <p:sp>
        <p:nvSpPr>
          <p:cNvPr id="32" name="TextBox 31"/>
          <p:cNvSpPr txBox="1"/>
          <p:nvPr/>
        </p:nvSpPr>
        <p:spPr>
          <a:xfrm>
            <a:off x="2438400" y="2438400"/>
            <a:ext cx="533400" cy="461665"/>
          </a:xfrm>
          <a:prstGeom prst="rect">
            <a:avLst/>
          </a:prstGeom>
          <a:noFill/>
          <a:ln>
            <a:noFill/>
          </a:ln>
        </p:spPr>
        <p:txBody>
          <a:bodyPr wrap="square" rtlCol="0">
            <a:spAutoFit/>
          </a:bodyPr>
          <a:lstStyle/>
          <a:p>
            <a:r>
              <a:rPr lang="en-US" sz="2400" dirty="0" smtClean="0">
                <a:solidFill>
                  <a:srgbClr val="4F81BD"/>
                </a:solidFill>
              </a:rPr>
              <a:t>31</a:t>
            </a:r>
            <a:endParaRPr lang="en-US" sz="2400" dirty="0">
              <a:solidFill>
                <a:srgbClr val="4F81BD"/>
              </a:solidFill>
            </a:endParaRPr>
          </a:p>
        </p:txBody>
      </p:sp>
      <p:sp>
        <p:nvSpPr>
          <p:cNvPr id="33" name="TextBox 32"/>
          <p:cNvSpPr txBox="1"/>
          <p:nvPr/>
        </p:nvSpPr>
        <p:spPr>
          <a:xfrm>
            <a:off x="2438400" y="2819400"/>
            <a:ext cx="533400" cy="461665"/>
          </a:xfrm>
          <a:prstGeom prst="rect">
            <a:avLst/>
          </a:prstGeom>
          <a:noFill/>
          <a:ln>
            <a:noFill/>
          </a:ln>
        </p:spPr>
        <p:txBody>
          <a:bodyPr wrap="square" rtlCol="0">
            <a:spAutoFit/>
          </a:bodyPr>
          <a:lstStyle/>
          <a:p>
            <a:r>
              <a:rPr lang="en-US" sz="2400" dirty="0" smtClean="0">
                <a:solidFill>
                  <a:srgbClr val="4F81BD"/>
                </a:solidFill>
              </a:rPr>
              <a:t>36</a:t>
            </a:r>
            <a:endParaRPr lang="en-US" sz="2400" dirty="0">
              <a:solidFill>
                <a:srgbClr val="4F81BD"/>
              </a:solidFill>
            </a:endParaRPr>
          </a:p>
        </p:txBody>
      </p:sp>
      <p:sp>
        <p:nvSpPr>
          <p:cNvPr id="34" name="TextBox 33"/>
          <p:cNvSpPr txBox="1"/>
          <p:nvPr/>
        </p:nvSpPr>
        <p:spPr>
          <a:xfrm>
            <a:off x="2438400" y="3200400"/>
            <a:ext cx="533400" cy="461665"/>
          </a:xfrm>
          <a:prstGeom prst="rect">
            <a:avLst/>
          </a:prstGeom>
          <a:noFill/>
          <a:ln>
            <a:noFill/>
          </a:ln>
        </p:spPr>
        <p:txBody>
          <a:bodyPr wrap="square" rtlCol="0">
            <a:spAutoFit/>
          </a:bodyPr>
          <a:lstStyle/>
          <a:p>
            <a:r>
              <a:rPr lang="en-US" sz="2400" dirty="0" smtClean="0">
                <a:solidFill>
                  <a:srgbClr val="4F81BD"/>
                </a:solidFill>
              </a:rPr>
              <a:t>30</a:t>
            </a:r>
            <a:endParaRPr lang="en-US" sz="2400" dirty="0">
              <a:solidFill>
                <a:srgbClr val="4F81BD"/>
              </a:solidFill>
            </a:endParaRPr>
          </a:p>
        </p:txBody>
      </p:sp>
      <p:sp>
        <p:nvSpPr>
          <p:cNvPr id="35" name="TextBox 34"/>
          <p:cNvSpPr txBox="1"/>
          <p:nvPr/>
        </p:nvSpPr>
        <p:spPr>
          <a:xfrm>
            <a:off x="2438400" y="3571964"/>
            <a:ext cx="533400" cy="461665"/>
          </a:xfrm>
          <a:prstGeom prst="rect">
            <a:avLst/>
          </a:prstGeom>
          <a:noFill/>
        </p:spPr>
        <p:txBody>
          <a:bodyPr wrap="square" rtlCol="0">
            <a:spAutoFit/>
          </a:bodyPr>
          <a:lstStyle/>
          <a:p>
            <a:r>
              <a:rPr lang="en-US" sz="2400" dirty="0" smtClean="0">
                <a:solidFill>
                  <a:srgbClr val="4F81BD"/>
                </a:solidFill>
              </a:rPr>
              <a:t>25</a:t>
            </a:r>
            <a:endParaRPr lang="en-US" sz="2400" dirty="0">
              <a:solidFill>
                <a:srgbClr val="4F81BD"/>
              </a:solidFill>
            </a:endParaRPr>
          </a:p>
        </p:txBody>
      </p:sp>
      <p:sp>
        <p:nvSpPr>
          <p:cNvPr id="36" name="TextBox 35"/>
          <p:cNvSpPr txBox="1"/>
          <p:nvPr/>
        </p:nvSpPr>
        <p:spPr>
          <a:xfrm>
            <a:off x="2438400" y="3957935"/>
            <a:ext cx="532860" cy="461665"/>
          </a:xfrm>
          <a:prstGeom prst="rect">
            <a:avLst/>
          </a:prstGeom>
          <a:noFill/>
        </p:spPr>
        <p:txBody>
          <a:bodyPr wrap="square" rtlCol="0">
            <a:spAutoFit/>
          </a:bodyPr>
          <a:lstStyle/>
          <a:p>
            <a:r>
              <a:rPr lang="en-US" sz="2400" dirty="0" smtClean="0">
                <a:solidFill>
                  <a:srgbClr val="4F81BD"/>
                </a:solidFill>
              </a:rPr>
              <a:t>29</a:t>
            </a:r>
            <a:endParaRPr lang="en-US" sz="2400" dirty="0">
              <a:solidFill>
                <a:srgbClr val="4F81BD"/>
              </a:solidFill>
            </a:endParaRPr>
          </a:p>
        </p:txBody>
      </p:sp>
      <p:sp>
        <p:nvSpPr>
          <p:cNvPr id="37" name="TextBox 36"/>
          <p:cNvSpPr txBox="1"/>
          <p:nvPr/>
        </p:nvSpPr>
        <p:spPr>
          <a:xfrm>
            <a:off x="2438583" y="4315599"/>
            <a:ext cx="533400" cy="461665"/>
          </a:xfrm>
          <a:prstGeom prst="rect">
            <a:avLst/>
          </a:prstGeom>
          <a:noFill/>
        </p:spPr>
        <p:txBody>
          <a:bodyPr wrap="square" rtlCol="0">
            <a:spAutoFit/>
          </a:bodyPr>
          <a:lstStyle/>
          <a:p>
            <a:r>
              <a:rPr lang="en-US" sz="2400" dirty="0" smtClean="0">
                <a:solidFill>
                  <a:srgbClr val="4F81BD"/>
                </a:solidFill>
              </a:rPr>
              <a:t>67</a:t>
            </a:r>
            <a:endParaRPr lang="en-US" sz="2400" dirty="0">
              <a:solidFill>
                <a:srgbClr val="4F81BD"/>
              </a:solidFill>
            </a:endParaRPr>
          </a:p>
        </p:txBody>
      </p:sp>
      <p:sp>
        <p:nvSpPr>
          <p:cNvPr id="38" name="TextBox 37"/>
          <p:cNvSpPr txBox="1"/>
          <p:nvPr/>
        </p:nvSpPr>
        <p:spPr>
          <a:xfrm>
            <a:off x="2438400" y="4648200"/>
            <a:ext cx="532860" cy="461665"/>
          </a:xfrm>
          <a:prstGeom prst="rect">
            <a:avLst/>
          </a:prstGeom>
          <a:noFill/>
        </p:spPr>
        <p:txBody>
          <a:bodyPr wrap="square" rtlCol="0">
            <a:spAutoFit/>
          </a:bodyPr>
          <a:lstStyle/>
          <a:p>
            <a:r>
              <a:rPr lang="en-US" sz="2400" dirty="0" smtClean="0">
                <a:solidFill>
                  <a:srgbClr val="4F81BD"/>
                </a:solidFill>
              </a:rPr>
              <a:t>17</a:t>
            </a:r>
            <a:endParaRPr lang="en-US" sz="2400" dirty="0">
              <a:solidFill>
                <a:srgbClr val="4F81BD"/>
              </a:solidFill>
            </a:endParaRPr>
          </a:p>
        </p:txBody>
      </p:sp>
      <p:sp>
        <p:nvSpPr>
          <p:cNvPr id="39" name="TextBox 38"/>
          <p:cNvSpPr txBox="1"/>
          <p:nvPr/>
        </p:nvSpPr>
        <p:spPr>
          <a:xfrm>
            <a:off x="2438026" y="5029200"/>
            <a:ext cx="533234" cy="461665"/>
          </a:xfrm>
          <a:prstGeom prst="rect">
            <a:avLst/>
          </a:prstGeom>
          <a:noFill/>
        </p:spPr>
        <p:txBody>
          <a:bodyPr wrap="square" rtlCol="0">
            <a:spAutoFit/>
          </a:bodyPr>
          <a:lstStyle/>
          <a:p>
            <a:r>
              <a:rPr lang="en-US" sz="2400" dirty="0" smtClean="0">
                <a:solidFill>
                  <a:srgbClr val="4F81BD"/>
                </a:solidFill>
              </a:rPr>
              <a:t>15</a:t>
            </a:r>
            <a:endParaRPr lang="en-US" sz="2400" dirty="0">
              <a:solidFill>
                <a:srgbClr val="4F81BD"/>
              </a:solidFill>
            </a:endParaRPr>
          </a:p>
        </p:txBody>
      </p:sp>
      <p:sp>
        <p:nvSpPr>
          <p:cNvPr id="40" name="TextBox 39"/>
          <p:cNvSpPr txBox="1"/>
          <p:nvPr/>
        </p:nvSpPr>
        <p:spPr>
          <a:xfrm>
            <a:off x="2438400" y="5405735"/>
            <a:ext cx="532860" cy="461665"/>
          </a:xfrm>
          <a:prstGeom prst="rect">
            <a:avLst/>
          </a:prstGeom>
          <a:noFill/>
        </p:spPr>
        <p:txBody>
          <a:bodyPr wrap="square" rtlCol="0">
            <a:spAutoFit/>
          </a:bodyPr>
          <a:lstStyle/>
          <a:p>
            <a:r>
              <a:rPr lang="en-US" sz="2400" dirty="0" smtClean="0">
                <a:solidFill>
                  <a:srgbClr val="4F81BD"/>
                </a:solidFill>
              </a:rPr>
              <a:t>38</a:t>
            </a:r>
            <a:endParaRPr lang="en-US" sz="2400" dirty="0">
              <a:solidFill>
                <a:srgbClr val="4F81BD"/>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229600" cy="639763"/>
          </a:xfrm>
        </p:spPr>
        <p:txBody>
          <a:bodyPr/>
          <a:lstStyle/>
          <a:p>
            <a:pPr algn="l"/>
            <a:r>
              <a:rPr lang="en-US" sz="3200" b="1" smtClean="0">
                <a:solidFill>
                  <a:schemeClr val="bg1"/>
                </a:solidFill>
                <a:ea typeface="ＭＳ Ｐゴシック" charset="-128"/>
              </a:rPr>
              <a:t>Explore</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32</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tx1"/>
            </a:solidFill>
            <a:round/>
            <a:headEnd/>
            <a:tailEnd/>
          </a:ln>
        </p:spPr>
        <p:txBody>
          <a:bodyPr wrap="none" anchor="ctr"/>
          <a:lstStyle/>
          <a:p>
            <a:pPr>
              <a:defRPr/>
            </a:pPr>
            <a:endParaRPr lang="en-US" sz="2400" dirty="0">
              <a:solidFill>
                <a:srgbClr val="4F81BD"/>
              </a:solidFill>
            </a:endParaRPr>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639763"/>
            <a:ext cx="8915400" cy="923330"/>
          </a:xfrm>
          <a:prstGeom prst="rect">
            <a:avLst/>
          </a:prstGeom>
          <a:noFill/>
          <a:ln w="9525">
            <a:noFill/>
            <a:miter lim="800000"/>
            <a:headEnd/>
            <a:tailEnd/>
          </a:ln>
        </p:spPr>
        <p:txBody>
          <a:bodyPr wrap="square">
            <a:prstTxWarp prst="textNoShape">
              <a:avLst/>
            </a:prstTxWarp>
            <a:spAutoFit/>
          </a:bodyPr>
          <a:lstStyle/>
          <a:p>
            <a:r>
              <a:rPr lang="en-US" sz="3000" dirty="0" smtClean="0">
                <a:solidFill>
                  <a:srgbClr val="669900"/>
                </a:solidFill>
              </a:rPr>
              <a:t>It is helpful to have the data ordered from...  </a:t>
            </a:r>
            <a:endParaRPr lang="en-US" sz="3000" dirty="0" smtClean="0">
              <a:solidFill>
                <a:srgbClr val="669900"/>
              </a:solidFill>
              <a:hlinkClick r:id="rId7"/>
            </a:endParaRPr>
          </a:p>
          <a:p>
            <a:endParaRPr lang="en-US" sz="2400" u="sng" dirty="0" smtClean="0">
              <a:hlinkClick r:id="rId7"/>
            </a:endParaRPr>
          </a:p>
        </p:txBody>
      </p:sp>
      <p:sp>
        <p:nvSpPr>
          <p:cNvPr id="13" name="TextBox 12"/>
          <p:cNvSpPr txBox="1"/>
          <p:nvPr/>
        </p:nvSpPr>
        <p:spPr>
          <a:xfrm>
            <a:off x="609600" y="1371600"/>
            <a:ext cx="2743200" cy="4524315"/>
          </a:xfrm>
          <a:prstGeom prst="rect">
            <a:avLst/>
          </a:prstGeom>
          <a:noFill/>
          <a:ln>
            <a:solidFill>
              <a:schemeClr val="accent1"/>
            </a:solidFill>
          </a:ln>
        </p:spPr>
        <p:txBody>
          <a:bodyPr wrap="square" rtlCol="0">
            <a:spAutoFit/>
          </a:bodyPr>
          <a:lstStyle/>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a:p>
            <a:r>
              <a:rPr lang="en-US" sz="2400" dirty="0" smtClean="0">
                <a:solidFill>
                  <a:srgbClr val="4F81BD"/>
                </a:solidFill>
              </a:rPr>
              <a:t>		</a:t>
            </a:r>
          </a:p>
        </p:txBody>
      </p:sp>
      <p:sp>
        <p:nvSpPr>
          <p:cNvPr id="14" name="TextBox 13"/>
          <p:cNvSpPr txBox="1"/>
          <p:nvPr/>
        </p:nvSpPr>
        <p:spPr>
          <a:xfrm>
            <a:off x="3581400" y="1563093"/>
            <a:ext cx="1828800" cy="1477328"/>
          </a:xfrm>
          <a:prstGeom prst="rect">
            <a:avLst/>
          </a:prstGeom>
          <a:noFill/>
        </p:spPr>
        <p:txBody>
          <a:bodyPr wrap="square" rtlCol="0">
            <a:spAutoFit/>
          </a:bodyPr>
          <a:lstStyle/>
          <a:p>
            <a:pPr algn="ctr"/>
            <a:r>
              <a:rPr lang="en-US" sz="3000" dirty="0" smtClean="0">
                <a:solidFill>
                  <a:srgbClr val="7011FF"/>
                </a:solidFill>
              </a:rPr>
              <a:t>least </a:t>
            </a:r>
          </a:p>
          <a:p>
            <a:pPr algn="ctr"/>
            <a:r>
              <a:rPr lang="en-US" sz="3000" dirty="0" smtClean="0">
                <a:solidFill>
                  <a:srgbClr val="7011FF"/>
                </a:solidFill>
              </a:rPr>
              <a:t>to </a:t>
            </a:r>
          </a:p>
          <a:p>
            <a:pPr algn="ctr"/>
            <a:r>
              <a:rPr lang="en-US" sz="3000" dirty="0" smtClean="0">
                <a:solidFill>
                  <a:srgbClr val="7011FF"/>
                </a:solidFill>
              </a:rPr>
              <a:t>greatest!</a:t>
            </a:r>
            <a:endParaRPr lang="en-US" sz="3000" dirty="0">
              <a:solidFill>
                <a:srgbClr val="7011FF"/>
              </a:solidFill>
            </a:endParaRPr>
          </a:p>
        </p:txBody>
      </p:sp>
      <p:cxnSp>
        <p:nvCxnSpPr>
          <p:cNvPr id="16" name="Straight Arrow Connector 15"/>
          <p:cNvCxnSpPr/>
          <p:nvPr/>
        </p:nvCxnSpPr>
        <p:spPr>
          <a:xfrm flipV="1">
            <a:off x="3352800" y="3429000"/>
            <a:ext cx="2286000" cy="609600"/>
          </a:xfrm>
          <a:prstGeom prst="straightConnector1">
            <a:avLst/>
          </a:prstGeom>
          <a:ln>
            <a:solidFill>
              <a:srgbClr val="7011FF"/>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85800" y="1367135"/>
            <a:ext cx="533400" cy="461665"/>
          </a:xfrm>
          <a:prstGeom prst="rect">
            <a:avLst/>
          </a:prstGeom>
          <a:noFill/>
        </p:spPr>
        <p:txBody>
          <a:bodyPr wrap="square" rtlCol="0">
            <a:spAutoFit/>
          </a:bodyPr>
          <a:lstStyle/>
          <a:p>
            <a:r>
              <a:rPr lang="en-US" sz="2400" dirty="0" smtClean="0">
                <a:solidFill>
                  <a:srgbClr val="4F81BD"/>
                </a:solidFill>
              </a:rPr>
              <a:t>62</a:t>
            </a:r>
            <a:endParaRPr lang="en-US" sz="2400" dirty="0">
              <a:solidFill>
                <a:srgbClr val="4F81BD"/>
              </a:solidFill>
            </a:endParaRPr>
          </a:p>
        </p:txBody>
      </p:sp>
      <p:sp>
        <p:nvSpPr>
          <p:cNvPr id="5" name="TextBox 4"/>
          <p:cNvSpPr txBox="1"/>
          <p:nvPr/>
        </p:nvSpPr>
        <p:spPr>
          <a:xfrm>
            <a:off x="685800" y="1748135"/>
            <a:ext cx="533400" cy="461665"/>
          </a:xfrm>
          <a:prstGeom prst="rect">
            <a:avLst/>
          </a:prstGeom>
          <a:noFill/>
        </p:spPr>
        <p:txBody>
          <a:bodyPr wrap="square" rtlCol="0">
            <a:spAutoFit/>
          </a:bodyPr>
          <a:lstStyle/>
          <a:p>
            <a:r>
              <a:rPr lang="en-US" sz="2400" dirty="0" smtClean="0">
                <a:solidFill>
                  <a:srgbClr val="4F81BD"/>
                </a:solidFill>
              </a:rPr>
              <a:t>29</a:t>
            </a:r>
            <a:endParaRPr lang="en-US" sz="2400" dirty="0">
              <a:solidFill>
                <a:srgbClr val="4F81BD"/>
              </a:solidFill>
            </a:endParaRPr>
          </a:p>
        </p:txBody>
      </p:sp>
      <p:sp>
        <p:nvSpPr>
          <p:cNvPr id="6" name="TextBox 5"/>
          <p:cNvSpPr txBox="1"/>
          <p:nvPr/>
        </p:nvSpPr>
        <p:spPr>
          <a:xfrm>
            <a:off x="685800" y="2129135"/>
            <a:ext cx="533400" cy="461665"/>
          </a:xfrm>
          <a:prstGeom prst="rect">
            <a:avLst/>
          </a:prstGeom>
          <a:noFill/>
        </p:spPr>
        <p:txBody>
          <a:bodyPr wrap="square" rtlCol="0">
            <a:spAutoFit/>
          </a:bodyPr>
          <a:lstStyle/>
          <a:p>
            <a:r>
              <a:rPr lang="en-US" sz="2400" dirty="0" smtClean="0">
                <a:solidFill>
                  <a:srgbClr val="4F81BD"/>
                </a:solidFill>
              </a:rPr>
              <a:t>55</a:t>
            </a:r>
            <a:endParaRPr lang="en-US" sz="2400" dirty="0">
              <a:solidFill>
                <a:srgbClr val="4F81BD"/>
              </a:solidFill>
            </a:endParaRPr>
          </a:p>
        </p:txBody>
      </p:sp>
      <p:sp>
        <p:nvSpPr>
          <p:cNvPr id="8" name="TextBox 7"/>
          <p:cNvSpPr txBox="1"/>
          <p:nvPr/>
        </p:nvSpPr>
        <p:spPr>
          <a:xfrm>
            <a:off x="685799" y="2510135"/>
            <a:ext cx="533401" cy="461665"/>
          </a:xfrm>
          <a:prstGeom prst="rect">
            <a:avLst/>
          </a:prstGeom>
          <a:noFill/>
        </p:spPr>
        <p:txBody>
          <a:bodyPr wrap="square" rtlCol="0">
            <a:spAutoFit/>
          </a:bodyPr>
          <a:lstStyle/>
          <a:p>
            <a:r>
              <a:rPr lang="en-US" sz="2400" dirty="0" smtClean="0">
                <a:solidFill>
                  <a:srgbClr val="4F81BD"/>
                </a:solidFill>
              </a:rPr>
              <a:t>12</a:t>
            </a:r>
            <a:endParaRPr lang="en-US" sz="2400" dirty="0">
              <a:solidFill>
                <a:srgbClr val="4F81BD"/>
              </a:solidFill>
            </a:endParaRPr>
          </a:p>
        </p:txBody>
      </p:sp>
      <p:sp>
        <p:nvSpPr>
          <p:cNvPr id="9" name="TextBox 8"/>
          <p:cNvSpPr txBox="1"/>
          <p:nvPr/>
        </p:nvSpPr>
        <p:spPr>
          <a:xfrm>
            <a:off x="685800" y="2891135"/>
            <a:ext cx="533400" cy="461665"/>
          </a:xfrm>
          <a:prstGeom prst="rect">
            <a:avLst/>
          </a:prstGeom>
          <a:noFill/>
        </p:spPr>
        <p:txBody>
          <a:bodyPr wrap="square" rtlCol="0">
            <a:spAutoFit/>
          </a:bodyPr>
          <a:lstStyle/>
          <a:p>
            <a:r>
              <a:rPr lang="en-US" sz="2400" dirty="0" smtClean="0">
                <a:solidFill>
                  <a:srgbClr val="4F81BD"/>
                </a:solidFill>
              </a:rPr>
              <a:t>34</a:t>
            </a:r>
            <a:endParaRPr lang="en-US" sz="2400" dirty="0">
              <a:solidFill>
                <a:srgbClr val="4F81BD"/>
              </a:solidFill>
            </a:endParaRPr>
          </a:p>
        </p:txBody>
      </p:sp>
      <p:sp>
        <p:nvSpPr>
          <p:cNvPr id="10" name="TextBox 9"/>
          <p:cNvSpPr txBox="1"/>
          <p:nvPr/>
        </p:nvSpPr>
        <p:spPr>
          <a:xfrm>
            <a:off x="685800" y="3272135"/>
            <a:ext cx="533400" cy="461665"/>
          </a:xfrm>
          <a:prstGeom prst="rect">
            <a:avLst/>
          </a:prstGeom>
          <a:noFill/>
        </p:spPr>
        <p:txBody>
          <a:bodyPr wrap="square" rtlCol="0">
            <a:spAutoFit/>
          </a:bodyPr>
          <a:lstStyle/>
          <a:p>
            <a:r>
              <a:rPr lang="en-US" sz="2400" dirty="0" smtClean="0">
                <a:solidFill>
                  <a:srgbClr val="4F81BD"/>
                </a:solidFill>
              </a:rPr>
              <a:t>20</a:t>
            </a:r>
            <a:endParaRPr lang="en-US" sz="2400" dirty="0">
              <a:solidFill>
                <a:srgbClr val="4F81BD"/>
              </a:solidFill>
            </a:endParaRPr>
          </a:p>
        </p:txBody>
      </p:sp>
      <p:sp>
        <p:nvSpPr>
          <p:cNvPr id="15" name="TextBox 14"/>
          <p:cNvSpPr txBox="1"/>
          <p:nvPr/>
        </p:nvSpPr>
        <p:spPr>
          <a:xfrm>
            <a:off x="685800" y="3576935"/>
            <a:ext cx="533400" cy="461665"/>
          </a:xfrm>
          <a:prstGeom prst="rect">
            <a:avLst/>
          </a:prstGeom>
          <a:noFill/>
        </p:spPr>
        <p:txBody>
          <a:bodyPr wrap="square" rtlCol="0">
            <a:spAutoFit/>
          </a:bodyPr>
          <a:lstStyle/>
          <a:p>
            <a:r>
              <a:rPr lang="en-US" sz="2400" dirty="0" smtClean="0">
                <a:solidFill>
                  <a:srgbClr val="4F81BD"/>
                </a:solidFill>
              </a:rPr>
              <a:t>27</a:t>
            </a:r>
            <a:endParaRPr lang="en-US" sz="2400" dirty="0">
              <a:solidFill>
                <a:srgbClr val="4F81BD"/>
              </a:solidFill>
            </a:endParaRPr>
          </a:p>
        </p:txBody>
      </p:sp>
      <p:sp>
        <p:nvSpPr>
          <p:cNvPr id="17" name="TextBox 16"/>
          <p:cNvSpPr txBox="1"/>
          <p:nvPr/>
        </p:nvSpPr>
        <p:spPr>
          <a:xfrm>
            <a:off x="685800" y="3957935"/>
            <a:ext cx="533400" cy="461665"/>
          </a:xfrm>
          <a:prstGeom prst="rect">
            <a:avLst/>
          </a:prstGeom>
          <a:noFill/>
        </p:spPr>
        <p:txBody>
          <a:bodyPr wrap="square" rtlCol="0">
            <a:spAutoFit/>
          </a:bodyPr>
          <a:lstStyle/>
          <a:p>
            <a:r>
              <a:rPr lang="en-US" sz="2400" dirty="0" smtClean="0">
                <a:solidFill>
                  <a:srgbClr val="4F81BD"/>
                </a:solidFill>
              </a:rPr>
              <a:t>26</a:t>
            </a:r>
            <a:endParaRPr lang="en-US" sz="2400" dirty="0">
              <a:solidFill>
                <a:srgbClr val="4F81BD"/>
              </a:solidFill>
            </a:endParaRPr>
          </a:p>
        </p:txBody>
      </p:sp>
      <p:sp>
        <p:nvSpPr>
          <p:cNvPr id="18" name="TextBox 17"/>
          <p:cNvSpPr txBox="1"/>
          <p:nvPr/>
        </p:nvSpPr>
        <p:spPr>
          <a:xfrm>
            <a:off x="685801" y="4338935"/>
            <a:ext cx="533400" cy="461665"/>
          </a:xfrm>
          <a:prstGeom prst="rect">
            <a:avLst/>
          </a:prstGeom>
          <a:noFill/>
        </p:spPr>
        <p:txBody>
          <a:bodyPr wrap="square" rtlCol="0">
            <a:spAutoFit/>
          </a:bodyPr>
          <a:lstStyle/>
          <a:p>
            <a:r>
              <a:rPr lang="en-US" sz="2400" dirty="0" smtClean="0">
                <a:solidFill>
                  <a:srgbClr val="4F81BD"/>
                </a:solidFill>
              </a:rPr>
              <a:t>30</a:t>
            </a:r>
            <a:endParaRPr lang="en-US" sz="2400" dirty="0">
              <a:solidFill>
                <a:srgbClr val="4F81BD"/>
              </a:solidFill>
            </a:endParaRPr>
          </a:p>
        </p:txBody>
      </p:sp>
      <p:sp>
        <p:nvSpPr>
          <p:cNvPr id="20" name="TextBox 19"/>
          <p:cNvSpPr txBox="1"/>
          <p:nvPr/>
        </p:nvSpPr>
        <p:spPr>
          <a:xfrm>
            <a:off x="685799" y="4719935"/>
            <a:ext cx="533401" cy="461665"/>
          </a:xfrm>
          <a:prstGeom prst="rect">
            <a:avLst/>
          </a:prstGeom>
          <a:noFill/>
        </p:spPr>
        <p:txBody>
          <a:bodyPr wrap="square" rtlCol="0">
            <a:spAutoFit/>
          </a:bodyPr>
          <a:lstStyle/>
          <a:p>
            <a:r>
              <a:rPr lang="en-US" sz="2400" dirty="0" smtClean="0">
                <a:solidFill>
                  <a:srgbClr val="4F81BD"/>
                </a:solidFill>
              </a:rPr>
              <a:t>12</a:t>
            </a:r>
            <a:endParaRPr lang="en-US" sz="2400" dirty="0">
              <a:solidFill>
                <a:srgbClr val="4F81BD"/>
              </a:solidFill>
            </a:endParaRPr>
          </a:p>
        </p:txBody>
      </p:sp>
      <p:sp>
        <p:nvSpPr>
          <p:cNvPr id="21" name="TextBox 20"/>
          <p:cNvSpPr txBox="1"/>
          <p:nvPr/>
        </p:nvSpPr>
        <p:spPr>
          <a:xfrm>
            <a:off x="685800" y="5105400"/>
            <a:ext cx="533401" cy="457200"/>
          </a:xfrm>
          <a:prstGeom prst="rect">
            <a:avLst/>
          </a:prstGeom>
          <a:noFill/>
        </p:spPr>
        <p:txBody>
          <a:bodyPr wrap="square" rtlCol="0">
            <a:spAutoFit/>
          </a:bodyPr>
          <a:lstStyle/>
          <a:p>
            <a:r>
              <a:rPr lang="en-US" sz="2400" dirty="0" smtClean="0">
                <a:solidFill>
                  <a:srgbClr val="4F81BD"/>
                </a:solidFill>
              </a:rPr>
              <a:t>39</a:t>
            </a:r>
            <a:endParaRPr lang="en-US" sz="2400" dirty="0">
              <a:solidFill>
                <a:srgbClr val="4F81BD"/>
              </a:solidFill>
            </a:endParaRPr>
          </a:p>
        </p:txBody>
      </p:sp>
      <p:sp>
        <p:nvSpPr>
          <p:cNvPr id="22" name="TextBox 21"/>
          <p:cNvSpPr txBox="1"/>
          <p:nvPr/>
        </p:nvSpPr>
        <p:spPr>
          <a:xfrm>
            <a:off x="685800" y="5405735"/>
            <a:ext cx="304800" cy="461665"/>
          </a:xfrm>
          <a:prstGeom prst="rect">
            <a:avLst/>
          </a:prstGeom>
          <a:noFill/>
        </p:spPr>
        <p:txBody>
          <a:bodyPr wrap="square" rtlCol="0">
            <a:spAutoFit/>
          </a:bodyPr>
          <a:lstStyle/>
          <a:p>
            <a:r>
              <a:rPr lang="en-US" sz="2400" dirty="0" smtClean="0">
                <a:solidFill>
                  <a:srgbClr val="4F81BD"/>
                </a:solidFill>
              </a:rPr>
              <a:t>6</a:t>
            </a:r>
            <a:endParaRPr lang="en-US" sz="2400" dirty="0">
              <a:solidFill>
                <a:srgbClr val="4F81BD"/>
              </a:solidFill>
            </a:endParaRPr>
          </a:p>
        </p:txBody>
      </p:sp>
      <p:sp>
        <p:nvSpPr>
          <p:cNvPr id="23" name="TextBox 22"/>
          <p:cNvSpPr txBox="1"/>
          <p:nvPr/>
        </p:nvSpPr>
        <p:spPr>
          <a:xfrm>
            <a:off x="2438399" y="1371600"/>
            <a:ext cx="381001" cy="461665"/>
          </a:xfrm>
          <a:prstGeom prst="rect">
            <a:avLst/>
          </a:prstGeom>
          <a:noFill/>
        </p:spPr>
        <p:txBody>
          <a:bodyPr wrap="square" rtlCol="0">
            <a:spAutoFit/>
          </a:bodyPr>
          <a:lstStyle/>
          <a:p>
            <a:r>
              <a:rPr lang="en-US" sz="2400" dirty="0" smtClean="0">
                <a:solidFill>
                  <a:srgbClr val="4F81BD"/>
                </a:solidFill>
              </a:rPr>
              <a:t>4</a:t>
            </a:r>
            <a:endParaRPr lang="en-US" sz="2400" dirty="0">
              <a:solidFill>
                <a:srgbClr val="4F81BD"/>
              </a:solidFill>
            </a:endParaRPr>
          </a:p>
        </p:txBody>
      </p:sp>
      <p:sp>
        <p:nvSpPr>
          <p:cNvPr id="24" name="TextBox 23"/>
          <p:cNvSpPr txBox="1"/>
          <p:nvPr/>
        </p:nvSpPr>
        <p:spPr>
          <a:xfrm>
            <a:off x="2438401" y="1752600"/>
            <a:ext cx="381000" cy="461665"/>
          </a:xfrm>
          <a:prstGeom prst="rect">
            <a:avLst/>
          </a:prstGeom>
          <a:noFill/>
          <a:ln>
            <a:noFill/>
          </a:ln>
        </p:spPr>
        <p:txBody>
          <a:bodyPr wrap="square" rtlCol="0">
            <a:spAutoFit/>
          </a:bodyPr>
          <a:lstStyle/>
          <a:p>
            <a:r>
              <a:rPr lang="en-US" sz="2400" dirty="0" smtClean="0">
                <a:solidFill>
                  <a:srgbClr val="4F81BD"/>
                </a:solidFill>
              </a:rPr>
              <a:t>8</a:t>
            </a:r>
            <a:endParaRPr lang="en-US" sz="2400" dirty="0">
              <a:solidFill>
                <a:srgbClr val="4F81BD"/>
              </a:solidFill>
            </a:endParaRPr>
          </a:p>
        </p:txBody>
      </p:sp>
      <p:sp>
        <p:nvSpPr>
          <p:cNvPr id="25" name="TextBox 24"/>
          <p:cNvSpPr txBox="1"/>
          <p:nvPr/>
        </p:nvSpPr>
        <p:spPr>
          <a:xfrm>
            <a:off x="2438400" y="2057400"/>
            <a:ext cx="533400" cy="461665"/>
          </a:xfrm>
          <a:prstGeom prst="rect">
            <a:avLst/>
          </a:prstGeom>
          <a:noFill/>
          <a:ln>
            <a:noFill/>
          </a:ln>
        </p:spPr>
        <p:txBody>
          <a:bodyPr wrap="square" rtlCol="0">
            <a:spAutoFit/>
          </a:bodyPr>
          <a:lstStyle/>
          <a:p>
            <a:r>
              <a:rPr lang="en-US" sz="2400" dirty="0" smtClean="0">
                <a:solidFill>
                  <a:srgbClr val="4F81BD"/>
                </a:solidFill>
              </a:rPr>
              <a:t>30</a:t>
            </a:r>
            <a:endParaRPr lang="en-US" sz="2400" dirty="0">
              <a:solidFill>
                <a:srgbClr val="4F81BD"/>
              </a:solidFill>
            </a:endParaRPr>
          </a:p>
        </p:txBody>
      </p:sp>
      <p:sp>
        <p:nvSpPr>
          <p:cNvPr id="26" name="TextBox 25"/>
          <p:cNvSpPr txBox="1"/>
          <p:nvPr/>
        </p:nvSpPr>
        <p:spPr>
          <a:xfrm>
            <a:off x="2438400" y="2438400"/>
            <a:ext cx="533400" cy="461665"/>
          </a:xfrm>
          <a:prstGeom prst="rect">
            <a:avLst/>
          </a:prstGeom>
          <a:noFill/>
          <a:ln>
            <a:noFill/>
          </a:ln>
        </p:spPr>
        <p:txBody>
          <a:bodyPr wrap="square" rtlCol="0">
            <a:spAutoFit/>
          </a:bodyPr>
          <a:lstStyle/>
          <a:p>
            <a:r>
              <a:rPr lang="en-US" sz="2400" dirty="0" smtClean="0">
                <a:solidFill>
                  <a:srgbClr val="4F81BD"/>
                </a:solidFill>
              </a:rPr>
              <a:t>31</a:t>
            </a:r>
            <a:endParaRPr lang="en-US" sz="2400" dirty="0">
              <a:solidFill>
                <a:srgbClr val="4F81BD"/>
              </a:solidFill>
            </a:endParaRPr>
          </a:p>
        </p:txBody>
      </p:sp>
      <p:sp>
        <p:nvSpPr>
          <p:cNvPr id="27" name="TextBox 26"/>
          <p:cNvSpPr txBox="1"/>
          <p:nvPr/>
        </p:nvSpPr>
        <p:spPr>
          <a:xfrm>
            <a:off x="2438400" y="2819400"/>
            <a:ext cx="533400" cy="461665"/>
          </a:xfrm>
          <a:prstGeom prst="rect">
            <a:avLst/>
          </a:prstGeom>
          <a:noFill/>
          <a:ln>
            <a:noFill/>
          </a:ln>
        </p:spPr>
        <p:txBody>
          <a:bodyPr wrap="square" rtlCol="0">
            <a:spAutoFit/>
          </a:bodyPr>
          <a:lstStyle/>
          <a:p>
            <a:r>
              <a:rPr lang="en-US" sz="2400" dirty="0" smtClean="0">
                <a:solidFill>
                  <a:srgbClr val="4F81BD"/>
                </a:solidFill>
              </a:rPr>
              <a:t>36</a:t>
            </a:r>
            <a:endParaRPr lang="en-US" sz="2400" dirty="0">
              <a:solidFill>
                <a:srgbClr val="4F81BD"/>
              </a:solidFill>
            </a:endParaRPr>
          </a:p>
        </p:txBody>
      </p:sp>
      <p:sp>
        <p:nvSpPr>
          <p:cNvPr id="28" name="TextBox 27"/>
          <p:cNvSpPr txBox="1"/>
          <p:nvPr/>
        </p:nvSpPr>
        <p:spPr>
          <a:xfrm>
            <a:off x="2438400" y="3200400"/>
            <a:ext cx="533400" cy="461665"/>
          </a:xfrm>
          <a:prstGeom prst="rect">
            <a:avLst/>
          </a:prstGeom>
          <a:noFill/>
          <a:ln>
            <a:noFill/>
          </a:ln>
        </p:spPr>
        <p:txBody>
          <a:bodyPr wrap="square" rtlCol="0">
            <a:spAutoFit/>
          </a:bodyPr>
          <a:lstStyle/>
          <a:p>
            <a:r>
              <a:rPr lang="en-US" sz="2400" dirty="0" smtClean="0">
                <a:solidFill>
                  <a:srgbClr val="4F81BD"/>
                </a:solidFill>
              </a:rPr>
              <a:t>30</a:t>
            </a:r>
            <a:endParaRPr lang="en-US" sz="2400" dirty="0">
              <a:solidFill>
                <a:srgbClr val="4F81BD"/>
              </a:solidFill>
            </a:endParaRPr>
          </a:p>
        </p:txBody>
      </p:sp>
      <p:sp>
        <p:nvSpPr>
          <p:cNvPr id="29" name="TextBox 28"/>
          <p:cNvSpPr txBox="1"/>
          <p:nvPr/>
        </p:nvSpPr>
        <p:spPr>
          <a:xfrm>
            <a:off x="2438400" y="3571964"/>
            <a:ext cx="533400" cy="461665"/>
          </a:xfrm>
          <a:prstGeom prst="rect">
            <a:avLst/>
          </a:prstGeom>
          <a:noFill/>
        </p:spPr>
        <p:txBody>
          <a:bodyPr wrap="square" rtlCol="0">
            <a:spAutoFit/>
          </a:bodyPr>
          <a:lstStyle/>
          <a:p>
            <a:r>
              <a:rPr lang="en-US" sz="2400" dirty="0" smtClean="0">
                <a:solidFill>
                  <a:srgbClr val="4F81BD"/>
                </a:solidFill>
              </a:rPr>
              <a:t>25</a:t>
            </a:r>
            <a:endParaRPr lang="en-US" sz="2400" dirty="0">
              <a:solidFill>
                <a:srgbClr val="4F81BD"/>
              </a:solidFill>
            </a:endParaRPr>
          </a:p>
        </p:txBody>
      </p:sp>
      <p:sp>
        <p:nvSpPr>
          <p:cNvPr id="30" name="TextBox 29"/>
          <p:cNvSpPr txBox="1"/>
          <p:nvPr/>
        </p:nvSpPr>
        <p:spPr>
          <a:xfrm>
            <a:off x="2438400" y="3957935"/>
            <a:ext cx="532860" cy="461665"/>
          </a:xfrm>
          <a:prstGeom prst="rect">
            <a:avLst/>
          </a:prstGeom>
          <a:noFill/>
        </p:spPr>
        <p:txBody>
          <a:bodyPr wrap="square" rtlCol="0">
            <a:spAutoFit/>
          </a:bodyPr>
          <a:lstStyle/>
          <a:p>
            <a:r>
              <a:rPr lang="en-US" sz="2400" dirty="0" smtClean="0">
                <a:solidFill>
                  <a:srgbClr val="4F81BD"/>
                </a:solidFill>
              </a:rPr>
              <a:t>29</a:t>
            </a:r>
            <a:endParaRPr lang="en-US" sz="2400" dirty="0">
              <a:solidFill>
                <a:srgbClr val="4F81BD"/>
              </a:solidFill>
            </a:endParaRPr>
          </a:p>
        </p:txBody>
      </p:sp>
      <p:sp>
        <p:nvSpPr>
          <p:cNvPr id="31" name="TextBox 30"/>
          <p:cNvSpPr txBox="1"/>
          <p:nvPr/>
        </p:nvSpPr>
        <p:spPr>
          <a:xfrm>
            <a:off x="2438583" y="4315599"/>
            <a:ext cx="533400" cy="461665"/>
          </a:xfrm>
          <a:prstGeom prst="rect">
            <a:avLst/>
          </a:prstGeom>
          <a:noFill/>
        </p:spPr>
        <p:txBody>
          <a:bodyPr wrap="square" rtlCol="0">
            <a:spAutoFit/>
          </a:bodyPr>
          <a:lstStyle/>
          <a:p>
            <a:r>
              <a:rPr lang="en-US" sz="2400" dirty="0" smtClean="0">
                <a:solidFill>
                  <a:srgbClr val="4F81BD"/>
                </a:solidFill>
              </a:rPr>
              <a:t>67</a:t>
            </a:r>
            <a:endParaRPr lang="en-US" sz="2400" dirty="0">
              <a:solidFill>
                <a:srgbClr val="4F81BD"/>
              </a:solidFill>
            </a:endParaRPr>
          </a:p>
        </p:txBody>
      </p:sp>
      <p:sp>
        <p:nvSpPr>
          <p:cNvPr id="23552" name="TextBox 23551"/>
          <p:cNvSpPr txBox="1"/>
          <p:nvPr/>
        </p:nvSpPr>
        <p:spPr>
          <a:xfrm>
            <a:off x="2438400" y="4648200"/>
            <a:ext cx="532860" cy="461665"/>
          </a:xfrm>
          <a:prstGeom prst="rect">
            <a:avLst/>
          </a:prstGeom>
          <a:noFill/>
        </p:spPr>
        <p:txBody>
          <a:bodyPr wrap="square" rtlCol="0">
            <a:spAutoFit/>
          </a:bodyPr>
          <a:lstStyle/>
          <a:p>
            <a:r>
              <a:rPr lang="en-US" sz="2400" dirty="0" smtClean="0">
                <a:solidFill>
                  <a:srgbClr val="4F81BD"/>
                </a:solidFill>
              </a:rPr>
              <a:t>17</a:t>
            </a:r>
            <a:endParaRPr lang="en-US" sz="2400" dirty="0">
              <a:solidFill>
                <a:srgbClr val="4F81BD"/>
              </a:solidFill>
            </a:endParaRPr>
          </a:p>
        </p:txBody>
      </p:sp>
      <p:sp>
        <p:nvSpPr>
          <p:cNvPr id="23553" name="TextBox 23552"/>
          <p:cNvSpPr txBox="1"/>
          <p:nvPr/>
        </p:nvSpPr>
        <p:spPr>
          <a:xfrm>
            <a:off x="2438026" y="5029200"/>
            <a:ext cx="533234" cy="461665"/>
          </a:xfrm>
          <a:prstGeom prst="rect">
            <a:avLst/>
          </a:prstGeom>
          <a:noFill/>
        </p:spPr>
        <p:txBody>
          <a:bodyPr wrap="square" rtlCol="0">
            <a:spAutoFit/>
          </a:bodyPr>
          <a:lstStyle/>
          <a:p>
            <a:r>
              <a:rPr lang="en-US" sz="2400" dirty="0" smtClean="0">
                <a:solidFill>
                  <a:srgbClr val="4F81BD"/>
                </a:solidFill>
              </a:rPr>
              <a:t>15</a:t>
            </a:r>
            <a:endParaRPr lang="en-US" sz="2400" dirty="0">
              <a:solidFill>
                <a:srgbClr val="4F81BD"/>
              </a:solidFill>
            </a:endParaRPr>
          </a:p>
        </p:txBody>
      </p:sp>
      <p:sp>
        <p:nvSpPr>
          <p:cNvPr id="23556" name="TextBox 23555"/>
          <p:cNvSpPr txBox="1"/>
          <p:nvPr/>
        </p:nvSpPr>
        <p:spPr>
          <a:xfrm>
            <a:off x="2438400" y="5405735"/>
            <a:ext cx="532860" cy="461665"/>
          </a:xfrm>
          <a:prstGeom prst="rect">
            <a:avLst/>
          </a:prstGeom>
          <a:noFill/>
        </p:spPr>
        <p:txBody>
          <a:bodyPr wrap="square" rtlCol="0">
            <a:spAutoFit/>
          </a:bodyPr>
          <a:lstStyle/>
          <a:p>
            <a:r>
              <a:rPr lang="en-US" sz="2400" dirty="0" smtClean="0">
                <a:solidFill>
                  <a:srgbClr val="4F81BD"/>
                </a:solidFill>
              </a:rPr>
              <a:t>38</a:t>
            </a:r>
            <a:endParaRPr lang="en-US" sz="2400" dirty="0">
              <a:solidFill>
                <a:srgbClr val="4F81BD"/>
              </a:solidFill>
            </a:endParaRPr>
          </a:p>
        </p:txBody>
      </p:sp>
      <p:sp>
        <p:nvSpPr>
          <p:cNvPr id="23557" name="TextBox 23556"/>
          <p:cNvSpPr txBox="1"/>
          <p:nvPr/>
        </p:nvSpPr>
        <p:spPr>
          <a:xfrm>
            <a:off x="5689600" y="1371600"/>
            <a:ext cx="2730500" cy="4524315"/>
          </a:xfrm>
          <a:prstGeom prst="rect">
            <a:avLst/>
          </a:prstGeom>
          <a:noFill/>
          <a:ln>
            <a:solidFill>
              <a:schemeClr val="accent1"/>
            </a:solidFill>
          </a:ln>
        </p:spPr>
        <p:txBody>
          <a:bodyPr wrap="square" rtlCol="0">
            <a:spAutoFit/>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spTree>
    <p:extLst>
      <p:ext uri="{BB962C8B-B14F-4D97-AF65-F5344CB8AC3E}">
        <p14:creationId xmlns:p14="http://schemas.microsoft.com/office/powerpoint/2010/main" val="389046611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3557"/>
                                        </p:tgtEl>
                                        <p:attrNameLst>
                                          <p:attrName>style.visibility</p:attrName>
                                        </p:attrNameLst>
                                      </p:cBhvr>
                                      <p:to>
                                        <p:strVal val="visible"/>
                                      </p:to>
                                    </p:set>
                                  </p:childTnLst>
                                </p:cTn>
                              </p:par>
                            </p:childTnLst>
                          </p:cTn>
                        </p:par>
                        <p:par>
                          <p:cTn id="21" fill="hold">
                            <p:stCondLst>
                              <p:cond delay="500"/>
                            </p:stCondLst>
                            <p:childTnLst>
                              <p:par>
                                <p:cTn id="22" presetID="42" presetClass="path" presetSubtype="0" accel="50000" decel="50000" fill="hold" grpId="0" nodeType="afterEffect">
                                  <p:stCondLst>
                                    <p:cond delay="0"/>
                                  </p:stCondLst>
                                  <p:childTnLst>
                                    <p:animMotion origin="layout" path="M 0 -4.81481E-6 L 0.39219 0.01112 " pathEditMode="relative" rAng="0" ptsTypes="AA">
                                      <p:cBhvr>
                                        <p:cTn id="23" dur="2000" fill="hold"/>
                                        <p:tgtEl>
                                          <p:spTgt spid="23"/>
                                        </p:tgtEl>
                                        <p:attrNameLst>
                                          <p:attrName>ppt_x</p:attrName>
                                          <p:attrName>ppt_y</p:attrName>
                                        </p:attrNameLst>
                                      </p:cBhvr>
                                      <p:rCtr x="19601" y="556"/>
                                    </p:animMotion>
                                  </p:childTnLst>
                                </p:cTn>
                              </p:par>
                            </p:childTnLst>
                          </p:cTn>
                        </p:par>
                        <p:par>
                          <p:cTn id="24" fill="hold">
                            <p:stCondLst>
                              <p:cond delay="2500"/>
                            </p:stCondLst>
                            <p:childTnLst>
                              <p:par>
                                <p:cTn id="25" presetID="0" presetClass="path" presetSubtype="0" accel="50000" decel="50000" fill="hold" grpId="0" nodeType="afterEffect">
                                  <p:stCondLst>
                                    <p:cond delay="0"/>
                                  </p:stCondLst>
                                  <p:childTnLst>
                                    <p:animMotion origin="layout" path="M 3.33333E-6 7.40741E-7 L 0.58368 -0.53264 " pathEditMode="relative" rAng="0" ptsTypes="AA">
                                      <p:cBhvr>
                                        <p:cTn id="26" dur="2000" fill="hold"/>
                                        <p:tgtEl>
                                          <p:spTgt spid="22"/>
                                        </p:tgtEl>
                                        <p:attrNameLst>
                                          <p:attrName>ppt_x</p:attrName>
                                          <p:attrName>ppt_y</p:attrName>
                                        </p:attrNameLst>
                                      </p:cBhvr>
                                      <p:rCtr x="29184" y="-26644"/>
                                    </p:animMotion>
                                  </p:childTnLst>
                                </p:cTn>
                              </p:par>
                            </p:childTnLst>
                          </p:cTn>
                        </p:par>
                        <p:par>
                          <p:cTn id="27" fill="hold">
                            <p:stCondLst>
                              <p:cond delay="4500"/>
                            </p:stCondLst>
                            <p:childTnLst>
                              <p:par>
                                <p:cTn id="28" presetID="0" presetClass="path" presetSubtype="0" accel="50000" decel="50000" fill="hold" grpId="0" nodeType="afterEffect">
                                  <p:stCondLst>
                                    <p:cond delay="0"/>
                                  </p:stCondLst>
                                  <p:childTnLst>
                                    <p:animMotion origin="layout" path="M 0 -3.7037E-7 L 0.39201 0.05579 " pathEditMode="relative" rAng="0" ptsTypes="AA">
                                      <p:cBhvr>
                                        <p:cTn id="29" dur="1000" fill="hold"/>
                                        <p:tgtEl>
                                          <p:spTgt spid="24"/>
                                        </p:tgtEl>
                                        <p:attrNameLst>
                                          <p:attrName>ppt_x</p:attrName>
                                          <p:attrName>ppt_y</p:attrName>
                                        </p:attrNameLst>
                                      </p:cBhvr>
                                      <p:rCtr x="19601" y="2778"/>
                                    </p:animMotion>
                                  </p:childTnLst>
                                </p:cTn>
                              </p:par>
                            </p:childTnLst>
                          </p:cTn>
                        </p:par>
                        <p:par>
                          <p:cTn id="30" fill="hold">
                            <p:stCondLst>
                              <p:cond delay="5500"/>
                            </p:stCondLst>
                            <p:childTnLst>
                              <p:par>
                                <p:cTn id="31" presetID="0" presetClass="path" presetSubtype="0" accel="50000" decel="50000" fill="hold" grpId="0" nodeType="afterEffect">
                                  <p:stCondLst>
                                    <p:cond delay="0"/>
                                  </p:stCondLst>
                                  <p:childTnLst>
                                    <p:animMotion origin="layout" path="M -3.33333E-6 -7.40741E-6 L 0.57517 -7.40741E-6 " pathEditMode="relative" ptsTypes="AA">
                                      <p:cBhvr>
                                        <p:cTn id="32" dur="1000" fill="hold"/>
                                        <p:tgtEl>
                                          <p:spTgt spid="8"/>
                                        </p:tgtEl>
                                        <p:attrNameLst>
                                          <p:attrName>ppt_x</p:attrName>
                                          <p:attrName>ppt_y</p:attrName>
                                        </p:attrNameLst>
                                      </p:cBhvr>
                                    </p:animMotion>
                                  </p:childTnLst>
                                </p:cTn>
                              </p:par>
                            </p:childTnLst>
                          </p:cTn>
                        </p:par>
                        <p:par>
                          <p:cTn id="33" fill="hold">
                            <p:stCondLst>
                              <p:cond delay="6500"/>
                            </p:stCondLst>
                            <p:childTnLst>
                              <p:par>
                                <p:cTn id="34" presetID="0" presetClass="path" presetSubtype="0" accel="50000" decel="50000" fill="hold" grpId="0" nodeType="afterEffect">
                                  <p:stCondLst>
                                    <p:cond delay="0"/>
                                  </p:stCondLst>
                                  <p:childTnLst>
                                    <p:animMotion origin="layout" path="M -3.33333E-6 -4.44444E-6 L 0.57517 -0.26736 " pathEditMode="relative" ptsTypes="AA">
                                      <p:cBhvr>
                                        <p:cTn id="35" dur="1000" fill="hold"/>
                                        <p:tgtEl>
                                          <p:spTgt spid="20"/>
                                        </p:tgtEl>
                                        <p:attrNameLst>
                                          <p:attrName>ppt_x</p:attrName>
                                          <p:attrName>ppt_y</p:attrName>
                                        </p:attrNameLst>
                                      </p:cBhvr>
                                    </p:animMotion>
                                  </p:childTnLst>
                                </p:cTn>
                              </p:par>
                            </p:childTnLst>
                          </p:cTn>
                        </p:par>
                        <p:par>
                          <p:cTn id="36" fill="hold">
                            <p:stCondLst>
                              <p:cond delay="7500"/>
                            </p:stCondLst>
                            <p:childTnLst>
                              <p:par>
                                <p:cTn id="37" presetID="0" presetClass="path" presetSubtype="0" accel="50000" decel="50000" fill="hold" grpId="0" nodeType="afterEffect">
                                  <p:stCondLst>
                                    <p:cond delay="0"/>
                                  </p:stCondLst>
                                  <p:childTnLst>
                                    <p:animMotion origin="layout" path="M -3.33333E-6 1.85185E-6 L 0.37952 -0.25625 " pathEditMode="relative" rAng="0" ptsTypes="AA">
                                      <p:cBhvr>
                                        <p:cTn id="38" dur="1000" fill="hold"/>
                                        <p:tgtEl>
                                          <p:spTgt spid="23553"/>
                                        </p:tgtEl>
                                        <p:attrNameLst>
                                          <p:attrName>ppt_x</p:attrName>
                                          <p:attrName>ppt_y</p:attrName>
                                        </p:attrNameLst>
                                      </p:cBhvr>
                                      <p:rCtr x="18976" y="-12824"/>
                                    </p:animMotion>
                                  </p:childTnLst>
                                </p:cTn>
                              </p:par>
                            </p:childTnLst>
                          </p:cTn>
                        </p:par>
                        <p:par>
                          <p:cTn id="39" fill="hold">
                            <p:stCondLst>
                              <p:cond delay="8500"/>
                            </p:stCondLst>
                            <p:childTnLst>
                              <p:par>
                                <p:cTn id="40" presetID="0" presetClass="path" presetSubtype="0" accel="50000" decel="50000" fill="hold" grpId="0" nodeType="afterEffect">
                                  <p:stCondLst>
                                    <p:cond delay="0"/>
                                  </p:stCondLst>
                                  <p:childTnLst>
                                    <p:animMotion origin="layout" path="M -3.33333E-6 -2.59259E-6 L 0.37934 -0.15694 " pathEditMode="relative" rAng="0" ptsTypes="AA">
                                      <p:cBhvr>
                                        <p:cTn id="41" dur="500" fill="hold"/>
                                        <p:tgtEl>
                                          <p:spTgt spid="23552"/>
                                        </p:tgtEl>
                                        <p:attrNameLst>
                                          <p:attrName>ppt_x</p:attrName>
                                          <p:attrName>ppt_y</p:attrName>
                                        </p:attrNameLst>
                                      </p:cBhvr>
                                      <p:rCtr x="18958" y="-7847"/>
                                    </p:animMotion>
                                  </p:childTnLst>
                                </p:cTn>
                              </p:par>
                            </p:childTnLst>
                          </p:cTn>
                        </p:par>
                        <p:par>
                          <p:cTn id="42" fill="hold">
                            <p:stCondLst>
                              <p:cond delay="9000"/>
                            </p:stCondLst>
                            <p:childTnLst>
                              <p:par>
                                <p:cTn id="43" presetID="0" presetClass="path" presetSubtype="0" accel="50000" decel="50000" fill="hold" grpId="0" nodeType="afterEffect">
                                  <p:stCondLst>
                                    <p:cond delay="0"/>
                                  </p:stCondLst>
                                  <p:childTnLst>
                                    <p:animMotion origin="layout" path="M 3.33333E-6 1.85185E-6 L 0.571 0.09745 " pathEditMode="relative" rAng="0" ptsTypes="AA">
                                      <p:cBhvr>
                                        <p:cTn id="44" dur="500" fill="hold"/>
                                        <p:tgtEl>
                                          <p:spTgt spid="10"/>
                                        </p:tgtEl>
                                        <p:attrNameLst>
                                          <p:attrName>ppt_x</p:attrName>
                                          <p:attrName>ppt_y</p:attrName>
                                        </p:attrNameLst>
                                      </p:cBhvr>
                                      <p:rCtr x="28542" y="4861"/>
                                    </p:animMotion>
                                  </p:childTnLst>
                                </p:cTn>
                              </p:par>
                            </p:childTnLst>
                          </p:cTn>
                        </p:par>
                        <p:par>
                          <p:cTn id="45" fill="hold">
                            <p:stCondLst>
                              <p:cond delay="9500"/>
                            </p:stCondLst>
                            <p:childTnLst>
                              <p:par>
                                <p:cTn id="46" presetID="0" presetClass="path" presetSubtype="0" accel="50000" decel="50000" fill="hold" grpId="0" nodeType="afterEffect">
                                  <p:stCondLst>
                                    <p:cond delay="0"/>
                                  </p:stCondLst>
                                  <p:childTnLst>
                                    <p:animMotion origin="layout" path="M -3.33333E-6 1.85185E-6 L 0.37986 0.10694 " pathEditMode="relative" rAng="0" ptsTypes="AA">
                                      <p:cBhvr>
                                        <p:cTn id="47" dur="500" fill="hold"/>
                                        <p:tgtEl>
                                          <p:spTgt spid="29"/>
                                        </p:tgtEl>
                                        <p:attrNameLst>
                                          <p:attrName>ppt_x</p:attrName>
                                          <p:attrName>ppt_y</p:attrName>
                                        </p:attrNameLst>
                                      </p:cBhvr>
                                      <p:rCtr x="18993" y="5347"/>
                                    </p:animMotion>
                                  </p:childTnLst>
                                </p:cTn>
                              </p:par>
                            </p:childTnLst>
                          </p:cTn>
                        </p:par>
                        <p:par>
                          <p:cTn id="48" fill="hold">
                            <p:stCondLst>
                              <p:cond delay="10000"/>
                            </p:stCondLst>
                            <p:childTnLst>
                              <p:par>
                                <p:cTn id="49" presetID="0" presetClass="path" presetSubtype="0" accel="50000" decel="50000" fill="hold" grpId="0" nodeType="afterEffect">
                                  <p:stCondLst>
                                    <p:cond delay="0"/>
                                  </p:stCondLst>
                                  <p:childTnLst>
                                    <p:animMotion origin="layout" path="M 3.33333E-6 1.85185E-6 L 0.571 0.10092 " pathEditMode="relative" rAng="0" ptsTypes="AA">
                                      <p:cBhvr>
                                        <p:cTn id="50" dur="500" fill="hold"/>
                                        <p:tgtEl>
                                          <p:spTgt spid="17"/>
                                        </p:tgtEl>
                                        <p:attrNameLst>
                                          <p:attrName>ppt_x</p:attrName>
                                          <p:attrName>ppt_y</p:attrName>
                                        </p:attrNameLst>
                                      </p:cBhvr>
                                      <p:rCtr x="28542" y="5046"/>
                                    </p:animMotion>
                                  </p:childTnLst>
                                </p:cTn>
                              </p:par>
                            </p:childTnLst>
                          </p:cTn>
                        </p:par>
                        <p:par>
                          <p:cTn id="51" fill="hold">
                            <p:stCondLst>
                              <p:cond delay="10500"/>
                            </p:stCondLst>
                            <p:childTnLst>
                              <p:par>
                                <p:cTn id="52" presetID="0" presetClass="path" presetSubtype="0" accel="50000" decel="50000" fill="hold" grpId="0" nodeType="afterEffect">
                                  <p:stCondLst>
                                    <p:cond delay="0"/>
                                  </p:stCondLst>
                                  <p:childTnLst>
                                    <p:animMotion origin="layout" path="M 3.33333E-6 -2.59259E-6 L 0.571 0.21204 " pathEditMode="relative" rAng="0" ptsTypes="AA">
                                      <p:cBhvr>
                                        <p:cTn id="53" dur="500" fill="hold"/>
                                        <p:tgtEl>
                                          <p:spTgt spid="15"/>
                                        </p:tgtEl>
                                        <p:attrNameLst>
                                          <p:attrName>ppt_x</p:attrName>
                                          <p:attrName>ppt_y</p:attrName>
                                        </p:attrNameLst>
                                      </p:cBhvr>
                                      <p:rCtr x="28542" y="10602"/>
                                    </p:animMotion>
                                  </p:childTnLst>
                                </p:cTn>
                              </p:par>
                            </p:childTnLst>
                          </p:cTn>
                        </p:par>
                        <p:par>
                          <p:cTn id="54" fill="hold">
                            <p:stCondLst>
                              <p:cond delay="11000"/>
                            </p:stCondLst>
                            <p:childTnLst>
                              <p:par>
                                <p:cTn id="55" presetID="0" presetClass="path" presetSubtype="0" accel="50000" decel="50000" fill="hold" grpId="0" nodeType="afterEffect">
                                  <p:stCondLst>
                                    <p:cond delay="0"/>
                                  </p:stCondLst>
                                  <p:childTnLst>
                                    <p:animMotion origin="layout" path="M 3.33333E-6 0.00069 L 0.571 0.53356 " pathEditMode="relative" rAng="0" ptsTypes="AA">
                                      <p:cBhvr>
                                        <p:cTn id="56" dur="500" fill="hold"/>
                                        <p:tgtEl>
                                          <p:spTgt spid="5"/>
                                        </p:tgtEl>
                                        <p:attrNameLst>
                                          <p:attrName>ppt_x</p:attrName>
                                          <p:attrName>ppt_y</p:attrName>
                                        </p:attrNameLst>
                                      </p:cBhvr>
                                      <p:rCtr x="28542" y="26644"/>
                                    </p:animMotion>
                                  </p:childTnLst>
                                </p:cTn>
                              </p:par>
                            </p:childTnLst>
                          </p:cTn>
                        </p:par>
                        <p:par>
                          <p:cTn id="57" fill="hold">
                            <p:stCondLst>
                              <p:cond delay="11500"/>
                            </p:stCondLst>
                            <p:childTnLst>
                              <p:par>
                                <p:cTn id="58" presetID="0" presetClass="path" presetSubtype="0" accel="50000" decel="50000" fill="hold" grpId="0" nodeType="afterEffect">
                                  <p:stCondLst>
                                    <p:cond delay="0"/>
                                  </p:stCondLst>
                                  <p:childTnLst>
                                    <p:animMotion origin="layout" path="M -3.33333E-6 1.85185E-6 L 0.56702 -0.36597 " pathEditMode="relative" rAng="0" ptsTypes="AA">
                                      <p:cBhvr>
                                        <p:cTn id="59" dur="500" fill="hold"/>
                                        <p:tgtEl>
                                          <p:spTgt spid="30"/>
                                        </p:tgtEl>
                                        <p:attrNameLst>
                                          <p:attrName>ppt_x</p:attrName>
                                          <p:attrName>ppt_y</p:attrName>
                                        </p:attrNameLst>
                                      </p:cBhvr>
                                      <p:rCtr x="28351" y="-18310"/>
                                    </p:animMotion>
                                  </p:childTnLst>
                                </p:cTn>
                              </p:par>
                            </p:childTnLst>
                          </p:cTn>
                        </p:par>
                        <p:par>
                          <p:cTn id="60" fill="hold">
                            <p:stCondLst>
                              <p:cond delay="12000"/>
                            </p:stCondLst>
                            <p:childTnLst>
                              <p:par>
                                <p:cTn id="61" presetID="0" presetClass="path" presetSubtype="0" accel="50000" decel="50000" fill="hold" grpId="0" nodeType="afterEffect">
                                  <p:stCondLst>
                                    <p:cond delay="0"/>
                                  </p:stCondLst>
                                  <p:childTnLst>
                                    <p:animMotion origin="layout" path="M -3.33333E-6 -3.7037E-7 L 0.75851 -0.37245 " pathEditMode="relative" ptsTypes="AA">
                                      <p:cBhvr>
                                        <p:cTn id="62" dur="500" fill="hold"/>
                                        <p:tgtEl>
                                          <p:spTgt spid="18"/>
                                        </p:tgtEl>
                                        <p:attrNameLst>
                                          <p:attrName>ppt_x</p:attrName>
                                          <p:attrName>ppt_y</p:attrName>
                                        </p:attrNameLst>
                                      </p:cBhvr>
                                    </p:animMotion>
                                  </p:childTnLst>
                                </p:cTn>
                              </p:par>
                            </p:childTnLst>
                          </p:cTn>
                        </p:par>
                        <p:par>
                          <p:cTn id="63" fill="hold">
                            <p:stCondLst>
                              <p:cond delay="12500"/>
                            </p:stCondLst>
                            <p:childTnLst>
                              <p:par>
                                <p:cTn id="64" presetID="0" presetClass="path" presetSubtype="0" accel="50000" decel="50000" fill="hold" grpId="0" nodeType="afterEffect">
                                  <p:stCondLst>
                                    <p:cond delay="0"/>
                                  </p:stCondLst>
                                  <p:childTnLst>
                                    <p:animMotion origin="layout" path="M -3.33333E-6 -4.81481E-6 L 0.56702 0.02223 " pathEditMode="relative" rAng="0" ptsTypes="AA">
                                      <p:cBhvr>
                                        <p:cTn id="65" dur="500" fill="hold"/>
                                        <p:tgtEl>
                                          <p:spTgt spid="25"/>
                                        </p:tgtEl>
                                        <p:attrNameLst>
                                          <p:attrName>ppt_x</p:attrName>
                                          <p:attrName>ppt_y</p:attrName>
                                        </p:attrNameLst>
                                      </p:cBhvr>
                                      <p:rCtr x="28351" y="1111"/>
                                    </p:animMotion>
                                  </p:childTnLst>
                                </p:cTn>
                              </p:par>
                            </p:childTnLst>
                          </p:cTn>
                        </p:par>
                        <p:par>
                          <p:cTn id="66" fill="hold">
                            <p:stCondLst>
                              <p:cond delay="13000"/>
                            </p:stCondLst>
                            <p:childTnLst>
                              <p:par>
                                <p:cTn id="67" presetID="0" presetClass="path" presetSubtype="0" accel="50000" decel="50000" fill="hold" grpId="0" nodeType="afterEffect">
                                  <p:stCondLst>
                                    <p:cond delay="0"/>
                                  </p:stCondLst>
                                  <p:childTnLst>
                                    <p:animMotion origin="layout" path="M 6.66667E-6 3.33333E-6 L 0.56685 -0.09954 " pathEditMode="relative" ptsTypes="AA">
                                      <p:cBhvr>
                                        <p:cTn id="68" dur="500" fill="hold"/>
                                        <p:tgtEl>
                                          <p:spTgt spid="28"/>
                                        </p:tgtEl>
                                        <p:attrNameLst>
                                          <p:attrName>ppt_x</p:attrName>
                                          <p:attrName>ppt_y</p:attrName>
                                        </p:attrNameLst>
                                      </p:cBhvr>
                                    </p:animMotion>
                                  </p:childTnLst>
                                </p:cTn>
                              </p:par>
                            </p:childTnLst>
                          </p:cTn>
                        </p:par>
                        <p:par>
                          <p:cTn id="69" fill="hold">
                            <p:stCondLst>
                              <p:cond delay="13500"/>
                            </p:stCondLst>
                            <p:childTnLst>
                              <p:par>
                                <p:cTn id="70" presetID="0" presetClass="path" presetSubtype="0" accel="50000" decel="50000" fill="hold" grpId="0" nodeType="afterEffect">
                                  <p:stCondLst>
                                    <p:cond delay="0"/>
                                  </p:stCondLst>
                                  <p:childTnLst>
                                    <p:animMotion origin="layout" path="M -3.33333E-6 -3.7037E-7 L 0.56702 0.06157 " pathEditMode="relative" rAng="0" ptsTypes="AA">
                                      <p:cBhvr>
                                        <p:cTn id="71" dur="500" fill="hold"/>
                                        <p:tgtEl>
                                          <p:spTgt spid="26"/>
                                        </p:tgtEl>
                                        <p:attrNameLst>
                                          <p:attrName>ppt_x</p:attrName>
                                          <p:attrName>ppt_y</p:attrName>
                                        </p:attrNameLst>
                                      </p:cBhvr>
                                      <p:rCtr x="28351" y="3079"/>
                                    </p:animMotion>
                                  </p:childTnLst>
                                </p:cTn>
                              </p:par>
                            </p:childTnLst>
                          </p:cTn>
                        </p:par>
                        <p:par>
                          <p:cTn id="72" fill="hold">
                            <p:stCondLst>
                              <p:cond delay="14000"/>
                            </p:stCondLst>
                            <p:childTnLst>
                              <p:par>
                                <p:cTn id="73" presetID="0" presetClass="path" presetSubtype="0" accel="50000" decel="50000" fill="hold" grpId="0" nodeType="afterEffect">
                                  <p:stCondLst>
                                    <p:cond delay="0"/>
                                  </p:stCondLst>
                                  <p:childTnLst>
                                    <p:animMotion origin="layout" path="M 3.33333E-6 -2.59259E-6 L 0.75868 0.04537 " pathEditMode="relative" rAng="0" ptsTypes="AA">
                                      <p:cBhvr>
                                        <p:cTn id="74" dur="500" fill="hold"/>
                                        <p:tgtEl>
                                          <p:spTgt spid="9"/>
                                        </p:tgtEl>
                                        <p:attrNameLst>
                                          <p:attrName>ppt_x</p:attrName>
                                          <p:attrName>ppt_y</p:attrName>
                                        </p:attrNameLst>
                                      </p:cBhvr>
                                      <p:rCtr x="37934" y="2269"/>
                                    </p:animMotion>
                                  </p:childTnLst>
                                </p:cTn>
                              </p:par>
                            </p:childTnLst>
                          </p:cTn>
                        </p:par>
                        <p:par>
                          <p:cTn id="75" fill="hold">
                            <p:stCondLst>
                              <p:cond delay="14500"/>
                            </p:stCondLst>
                            <p:childTnLst>
                              <p:par>
                                <p:cTn id="76" presetID="0" presetClass="path" presetSubtype="0" accel="50000" decel="50000" fill="hold" grpId="0" nodeType="afterEffect">
                                  <p:stCondLst>
                                    <p:cond delay="0"/>
                                  </p:stCondLst>
                                  <p:childTnLst>
                                    <p:animMotion origin="layout" path="M -3.33333E-6 4.07407E-6 L 0.56719 0.10972 " pathEditMode="relative" rAng="0" ptsTypes="AA">
                                      <p:cBhvr>
                                        <p:cTn id="77" dur="500" fill="hold"/>
                                        <p:tgtEl>
                                          <p:spTgt spid="27"/>
                                        </p:tgtEl>
                                        <p:attrNameLst>
                                          <p:attrName>ppt_x</p:attrName>
                                          <p:attrName>ppt_y</p:attrName>
                                        </p:attrNameLst>
                                      </p:cBhvr>
                                      <p:rCtr x="28351" y="5486"/>
                                    </p:animMotion>
                                  </p:childTnLst>
                                </p:cTn>
                              </p:par>
                            </p:childTnLst>
                          </p:cTn>
                        </p:par>
                        <p:par>
                          <p:cTn id="78" fill="hold">
                            <p:stCondLst>
                              <p:cond delay="15000"/>
                            </p:stCondLst>
                            <p:childTnLst>
                              <p:par>
                                <p:cTn id="79" presetID="0" presetClass="path" presetSubtype="0" accel="50000" decel="50000" fill="hold" grpId="0" nodeType="afterEffect">
                                  <p:stCondLst>
                                    <p:cond delay="0"/>
                                  </p:stCondLst>
                                  <p:childTnLst>
                                    <p:animMotion origin="layout" path="M -3.33333E-6 0.00023 L 0.56702 -0.21366 " pathEditMode="relative" rAng="0" ptsTypes="AA">
                                      <p:cBhvr>
                                        <p:cTn id="80" dur="500" fill="hold"/>
                                        <p:tgtEl>
                                          <p:spTgt spid="23556"/>
                                        </p:tgtEl>
                                        <p:attrNameLst>
                                          <p:attrName>ppt_x</p:attrName>
                                          <p:attrName>ppt_y</p:attrName>
                                        </p:attrNameLst>
                                      </p:cBhvr>
                                      <p:rCtr x="28351" y="-10694"/>
                                    </p:animMotion>
                                  </p:childTnLst>
                                </p:cTn>
                              </p:par>
                            </p:childTnLst>
                          </p:cTn>
                        </p:par>
                        <p:par>
                          <p:cTn id="81" fill="hold">
                            <p:stCondLst>
                              <p:cond delay="15500"/>
                            </p:stCondLst>
                            <p:childTnLst>
                              <p:par>
                                <p:cTn id="82" presetID="0" presetClass="path" presetSubtype="0" accel="50000" decel="50000" fill="hold" grpId="0" nodeType="afterEffect">
                                  <p:stCondLst>
                                    <p:cond delay="0"/>
                                  </p:stCondLst>
                                  <p:childTnLst>
                                    <p:animMotion origin="layout" path="M 3.33333E-6 2.22222E-6 L 0.75868 -0.11134 " pathEditMode="relative" rAng="0" ptsTypes="AA">
                                      <p:cBhvr>
                                        <p:cTn id="83" dur="500" fill="hold"/>
                                        <p:tgtEl>
                                          <p:spTgt spid="21"/>
                                        </p:tgtEl>
                                        <p:attrNameLst>
                                          <p:attrName>ppt_x</p:attrName>
                                          <p:attrName>ppt_y</p:attrName>
                                        </p:attrNameLst>
                                      </p:cBhvr>
                                      <p:rCtr x="37934" y="-5579"/>
                                    </p:animMotion>
                                  </p:childTnLst>
                                </p:cTn>
                              </p:par>
                            </p:childTnLst>
                          </p:cTn>
                        </p:par>
                        <p:par>
                          <p:cTn id="84" fill="hold">
                            <p:stCondLst>
                              <p:cond delay="16000"/>
                            </p:stCondLst>
                            <p:childTnLst>
                              <p:par>
                                <p:cTn id="85" presetID="0" presetClass="path" presetSubtype="0" accel="50000" decel="50000" fill="hold" grpId="0" nodeType="afterEffect">
                                  <p:stCondLst>
                                    <p:cond delay="0"/>
                                  </p:stCondLst>
                                  <p:childTnLst>
                                    <p:animMotion origin="layout" path="M 3.33333E-6 0.00093 L 0.75902 0.37824 " pathEditMode="relative" rAng="0" ptsTypes="AA">
                                      <p:cBhvr>
                                        <p:cTn id="86" dur="500" fill="hold"/>
                                        <p:tgtEl>
                                          <p:spTgt spid="6"/>
                                        </p:tgtEl>
                                        <p:attrNameLst>
                                          <p:attrName>ppt_x</p:attrName>
                                          <p:attrName>ppt_y</p:attrName>
                                        </p:attrNameLst>
                                      </p:cBhvr>
                                      <p:rCtr x="37951" y="18866"/>
                                    </p:animMotion>
                                  </p:childTnLst>
                                </p:cTn>
                              </p:par>
                            </p:childTnLst>
                          </p:cTn>
                        </p:par>
                        <p:par>
                          <p:cTn id="87" fill="hold">
                            <p:stCondLst>
                              <p:cond delay="16500"/>
                            </p:stCondLst>
                            <p:childTnLst>
                              <p:par>
                                <p:cTn id="88" presetID="0" presetClass="path" presetSubtype="0" accel="50000" decel="50000" fill="hold" grpId="0" nodeType="afterEffect">
                                  <p:stCondLst>
                                    <p:cond delay="0"/>
                                  </p:stCondLst>
                                  <p:childTnLst>
                                    <p:animMotion origin="layout" path="M 3.33333E-6 0.00046 L 0.75868 0.54514 " pathEditMode="relative" rAng="0" ptsTypes="AA">
                                      <p:cBhvr>
                                        <p:cTn id="89" dur="500" fill="hold"/>
                                        <p:tgtEl>
                                          <p:spTgt spid="4"/>
                                        </p:tgtEl>
                                        <p:attrNameLst>
                                          <p:attrName>ppt_x</p:attrName>
                                          <p:attrName>ppt_y</p:attrName>
                                        </p:attrNameLst>
                                      </p:cBhvr>
                                      <p:rCtr x="37934" y="27222"/>
                                    </p:animMotion>
                                  </p:childTnLst>
                                </p:cTn>
                              </p:par>
                            </p:childTnLst>
                          </p:cTn>
                        </p:par>
                        <p:par>
                          <p:cTn id="90" fill="hold">
                            <p:stCondLst>
                              <p:cond delay="17000"/>
                            </p:stCondLst>
                            <p:childTnLst>
                              <p:par>
                                <p:cTn id="91" presetID="0" presetClass="path" presetSubtype="0" accel="50000" decel="50000" fill="hold" grpId="0" nodeType="afterEffect">
                                  <p:stCondLst>
                                    <p:cond delay="0"/>
                                  </p:stCondLst>
                                  <p:childTnLst>
                                    <p:animMotion origin="layout" path="M -3.33333E-6 -1.48148E-6 L 0.56754 0.15926 " pathEditMode="relative" rAng="0" ptsTypes="AA">
                                      <p:cBhvr>
                                        <p:cTn id="92" dur="500" fill="hold"/>
                                        <p:tgtEl>
                                          <p:spTgt spid="31"/>
                                        </p:tgtEl>
                                        <p:attrNameLst>
                                          <p:attrName>ppt_x</p:attrName>
                                          <p:attrName>ppt_y</p:attrName>
                                        </p:attrNameLst>
                                      </p:cBhvr>
                                      <p:rCtr x="28368" y="7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4" grpId="0"/>
      <p:bldP spid="5" grpId="0"/>
      <p:bldP spid="6" grpId="0"/>
      <p:bldP spid="8" grpId="0"/>
      <p:bldP spid="9" grpId="0"/>
      <p:bldP spid="10" grpId="0"/>
      <p:bldP spid="15" grpId="0"/>
      <p:bldP spid="17" grpId="0"/>
      <p:bldP spid="18" grpId="0"/>
      <p:bldP spid="20" grpId="0"/>
      <p:bldP spid="21" grpId="0"/>
      <p:bldP spid="22" grpId="0"/>
      <p:bldP spid="23" grpId="0"/>
      <p:bldP spid="24" grpId="0"/>
      <p:bldP spid="25" grpId="0"/>
      <p:bldP spid="26" grpId="0"/>
      <p:bldP spid="27" grpId="0"/>
      <p:bldP spid="28" grpId="0"/>
      <p:bldP spid="29" grpId="0"/>
      <p:bldP spid="30" grpId="0"/>
      <p:bldP spid="31" grpId="0"/>
      <p:bldP spid="23552" grpId="0"/>
      <p:bldP spid="23553" grpId="0"/>
      <p:bldP spid="23556" grpId="0"/>
      <p:bldP spid="235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229600" cy="639763"/>
          </a:xfrm>
        </p:spPr>
        <p:txBody>
          <a:bodyPr/>
          <a:lstStyle/>
          <a:p>
            <a:pPr algn="l"/>
            <a:r>
              <a:rPr lang="en-US" sz="3200" b="1" smtClean="0">
                <a:solidFill>
                  <a:schemeClr val="bg1"/>
                </a:solidFill>
                <a:ea typeface="ＭＳ Ｐゴシック" charset="-128"/>
              </a:rPr>
              <a:t>Explore</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33</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762000"/>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Now we use our organized set of data to create a </a:t>
            </a:r>
            <a:r>
              <a:rPr lang="en-US" sz="2400" dirty="0" smtClean="0">
                <a:solidFill>
                  <a:srgbClr val="FF0000"/>
                </a:solidFill>
              </a:rPr>
              <a:t>frequency table</a:t>
            </a:r>
            <a:r>
              <a:rPr lang="en-US" sz="2400" dirty="0" smtClean="0">
                <a:solidFill>
                  <a:srgbClr val="3366FF"/>
                </a:solidFill>
              </a:rPr>
              <a:t>.</a:t>
            </a:r>
            <a:endParaRPr lang="en-US" sz="2400" dirty="0" smtClean="0">
              <a:solidFill>
                <a:srgbClr val="3366FF"/>
              </a:solidFill>
              <a:hlinkClick r:id="rId7"/>
            </a:endParaRPr>
          </a:p>
          <a:p>
            <a:endParaRPr lang="en-US" sz="2400" u="sng" dirty="0" smtClean="0">
              <a:hlinkClick r:id="rId7"/>
            </a:endParaRPr>
          </a:p>
        </p:txBody>
      </p:sp>
      <p:graphicFrame>
        <p:nvGraphicFramePr>
          <p:cNvPr id="13" name="Table 12"/>
          <p:cNvGraphicFramePr>
            <a:graphicFrameLocks noGrp="1"/>
          </p:cNvGraphicFramePr>
          <p:nvPr/>
        </p:nvGraphicFramePr>
        <p:xfrm>
          <a:off x="3734340" y="1371596"/>
          <a:ext cx="4876800" cy="4524318"/>
        </p:xfrm>
        <a:graphic>
          <a:graphicData uri="http://schemas.openxmlformats.org/drawingml/2006/table">
            <a:tbl>
              <a:tblPr firstRow="1" bandRow="1" bandCol="1">
                <a:tableStyleId>{912C8C85-51F0-491E-9774-3900AFEF0FD7}</a:tableStyleId>
              </a:tblPr>
              <a:tblGrid>
                <a:gridCol w="1625600"/>
                <a:gridCol w="1625600"/>
                <a:gridCol w="1625600"/>
              </a:tblGrid>
              <a:tr h="502702">
                <a:tc gridSpan="3">
                  <a:txBody>
                    <a:bodyPr/>
                    <a:lstStyle/>
                    <a:p>
                      <a:pPr algn="ctr"/>
                      <a:r>
                        <a:rPr lang="en-US" sz="2200" dirty="0" smtClean="0"/>
                        <a:t>Age of People Attending a Movie</a:t>
                      </a:r>
                      <a:endParaRPr lang="en-US" sz="22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2200" dirty="0" smtClean="0">
                          <a:solidFill>
                            <a:schemeClr val="bg1"/>
                          </a:solidFill>
                        </a:rPr>
                        <a:t>Age Ranges</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Tally</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Frequency</a:t>
                      </a:r>
                      <a:endParaRPr lang="en-US" sz="2200" dirty="0">
                        <a:solidFill>
                          <a:schemeClr val="bg1"/>
                        </a:solidFill>
                      </a:endParaRPr>
                    </a:p>
                  </a:txBody>
                  <a:tcPr>
                    <a:solidFill>
                      <a:schemeClr val="accent6">
                        <a:lumMod val="60000"/>
                        <a:lumOff val="40000"/>
                      </a:schemeClr>
                    </a:solidFill>
                  </a:tcPr>
                </a:tc>
              </a:tr>
              <a:tr h="502702">
                <a:tc>
                  <a:txBody>
                    <a:bodyPr/>
                    <a:lstStyle/>
                    <a:p>
                      <a:endParaRPr lang="en-US" dirty="0"/>
                    </a:p>
                  </a:txBody>
                  <a:tcPr/>
                </a:tc>
                <a:tc>
                  <a:txBody>
                    <a:bodyPr/>
                    <a:lstStyle/>
                    <a:p>
                      <a:endParaRPr lang="en-US" dirty="0"/>
                    </a:p>
                  </a:txBody>
                  <a:tcPr/>
                </a:tc>
                <a:tc>
                  <a:txBody>
                    <a:bodyPr/>
                    <a:lstStyle/>
                    <a:p>
                      <a:endParaRPr lang="en-US" dirty="0"/>
                    </a:p>
                  </a:txBody>
                  <a:tcPr/>
                </a:tc>
              </a:tr>
              <a:tr h="502702">
                <a:tc>
                  <a:txBody>
                    <a:bodyPr/>
                    <a:lstStyle/>
                    <a:p>
                      <a:endParaRPr lang="en-US"/>
                    </a:p>
                  </a:txBody>
                  <a:tcPr/>
                </a:tc>
                <a:tc>
                  <a:txBody>
                    <a:bodyPr/>
                    <a:lstStyle/>
                    <a:p>
                      <a:endParaRPr lang="en-US"/>
                    </a:p>
                  </a:txBody>
                  <a:tcPr/>
                </a:tc>
                <a:tc>
                  <a:txBody>
                    <a:bodyPr/>
                    <a:lstStyle/>
                    <a:p>
                      <a:endParaRPr lang="en-US"/>
                    </a:p>
                  </a:txBody>
                  <a:tcPr/>
                </a:tc>
              </a:tr>
              <a:tr h="502702">
                <a:tc>
                  <a:txBody>
                    <a:bodyPr/>
                    <a:lstStyle/>
                    <a:p>
                      <a:endParaRPr lang="en-US"/>
                    </a:p>
                  </a:txBody>
                  <a:tcPr/>
                </a:tc>
                <a:tc>
                  <a:txBody>
                    <a:bodyPr/>
                    <a:lstStyle/>
                    <a:p>
                      <a:endParaRPr lang="en-US"/>
                    </a:p>
                  </a:txBody>
                  <a:tcPr/>
                </a:tc>
                <a:tc>
                  <a:txBody>
                    <a:bodyPr/>
                    <a:lstStyle/>
                    <a:p>
                      <a:endParaRPr lang="en-US" dirty="0"/>
                    </a:p>
                  </a:txBody>
                  <a:tcPr/>
                </a:tc>
              </a:tr>
              <a:tr h="502702">
                <a:tc>
                  <a:txBody>
                    <a:bodyPr/>
                    <a:lstStyle/>
                    <a:p>
                      <a:endParaRPr lang="en-US"/>
                    </a:p>
                  </a:txBody>
                  <a:tcPr/>
                </a:tc>
                <a:tc>
                  <a:txBody>
                    <a:bodyPr/>
                    <a:lstStyle/>
                    <a:p>
                      <a:endParaRPr lang="en-US"/>
                    </a:p>
                  </a:txBody>
                  <a:tcPr/>
                </a:tc>
                <a:tc>
                  <a:txBody>
                    <a:bodyPr/>
                    <a:lstStyle/>
                    <a:p>
                      <a:endParaRPr lang="en-US" dirty="0"/>
                    </a:p>
                  </a:txBody>
                  <a:tcPr/>
                </a:tc>
              </a:tr>
              <a:tr h="502702">
                <a:tc>
                  <a:txBody>
                    <a:bodyPr/>
                    <a:lstStyle/>
                    <a:p>
                      <a:endParaRPr lang="en-US"/>
                    </a:p>
                  </a:txBody>
                  <a:tcPr/>
                </a:tc>
                <a:tc>
                  <a:txBody>
                    <a:bodyPr/>
                    <a:lstStyle/>
                    <a:p>
                      <a:endParaRPr lang="en-US" dirty="0"/>
                    </a:p>
                  </a:txBody>
                  <a:tcPr/>
                </a:tc>
                <a:tc>
                  <a:txBody>
                    <a:bodyPr/>
                    <a:lstStyle/>
                    <a:p>
                      <a:endParaRPr lang="en-US"/>
                    </a:p>
                  </a:txBody>
                  <a:tcPr/>
                </a:tc>
              </a:tr>
              <a:tr h="502702">
                <a:tc>
                  <a:txBody>
                    <a:bodyPr/>
                    <a:lstStyle/>
                    <a:p>
                      <a:endParaRPr lang="en-US"/>
                    </a:p>
                  </a:txBody>
                  <a:tcPr/>
                </a:tc>
                <a:tc>
                  <a:txBody>
                    <a:bodyPr/>
                    <a:lstStyle/>
                    <a:p>
                      <a:endParaRPr lang="en-US" dirty="0"/>
                    </a:p>
                  </a:txBody>
                  <a:tcPr/>
                </a:tc>
                <a:tc>
                  <a:txBody>
                    <a:bodyPr/>
                    <a:lstStyle/>
                    <a:p>
                      <a:endParaRPr lang="en-US"/>
                    </a:p>
                  </a:txBody>
                  <a:tcPr/>
                </a:tc>
              </a:tr>
              <a:tr h="502702">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15" name="Agenda Link">
            <a:hlinkClick r:id="rId8" action="ppaction://hlinksldjump"/>
          </p:cNvPr>
          <p:cNvSpPr txBox="1"/>
          <p:nvPr/>
        </p:nvSpPr>
        <p:spPr>
          <a:xfrm>
            <a:off x="2628900" y="6019800"/>
            <a:ext cx="12573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Definition</a:t>
            </a:r>
            <a:endParaRPr lang="en-US" b="1" dirty="0">
              <a:solidFill>
                <a:srgbClr val="000000"/>
              </a:solidFill>
              <a:latin typeface="Perpetua" pitchFamily="18" charset="0"/>
              <a:ea typeface="+mj-ea"/>
              <a:cs typeface="+mj-cs"/>
            </a:endParaRPr>
          </a:p>
        </p:txBody>
      </p:sp>
      <p:sp>
        <p:nvSpPr>
          <p:cNvPr id="12" name="TextBox 11"/>
          <p:cNvSpPr txBox="1"/>
          <p:nvPr/>
        </p:nvSpPr>
        <p:spPr>
          <a:xfrm>
            <a:off x="5867400" y="1371600"/>
            <a:ext cx="2743200" cy="4524315"/>
          </a:xfrm>
          <a:prstGeom prst="rect">
            <a:avLst/>
          </a:prstGeom>
          <a:noFill/>
          <a:ln>
            <a:solidFill>
              <a:schemeClr val="accent1"/>
            </a:solidFill>
          </a:ln>
        </p:spPr>
        <p:txBody>
          <a:bodyPr wrap="square" rtlCol="0">
            <a:spAutoFit/>
          </a:bodyPr>
          <a:lstStyle/>
          <a:p>
            <a:pPr marL="457200" indent="-457200">
              <a:buAutoNum type="arabicPlain" startAt="4"/>
            </a:pPr>
            <a:r>
              <a:rPr lang="en-US" sz="2400" dirty="0" smtClean="0">
                <a:solidFill>
                  <a:srgbClr val="4F81BD"/>
                </a:solidFill>
              </a:rPr>
              <a:t> 		29 </a:t>
            </a:r>
          </a:p>
          <a:p>
            <a:pPr marL="457200" indent="-457200">
              <a:buAutoNum type="arabicPlain" startAt="6"/>
            </a:pPr>
            <a:r>
              <a:rPr lang="en-US" sz="2400" dirty="0" smtClean="0">
                <a:solidFill>
                  <a:srgbClr val="4F81BD"/>
                </a:solidFill>
              </a:rPr>
              <a:t> 		30 </a:t>
            </a:r>
          </a:p>
          <a:p>
            <a:pPr marL="457200" indent="-457200"/>
            <a:r>
              <a:rPr lang="en-US" sz="2400" dirty="0" smtClean="0">
                <a:solidFill>
                  <a:srgbClr val="4F81BD"/>
                </a:solidFill>
              </a:rPr>
              <a:t>8			30 </a:t>
            </a:r>
          </a:p>
          <a:p>
            <a:r>
              <a:rPr lang="en-US" sz="2400" dirty="0" smtClean="0">
                <a:solidFill>
                  <a:srgbClr val="4F81BD"/>
                </a:solidFill>
              </a:rPr>
              <a:t>12		30 </a:t>
            </a:r>
          </a:p>
          <a:p>
            <a:pPr marL="457200" indent="-457200">
              <a:buAutoNum type="arabicPlain" startAt="12"/>
            </a:pPr>
            <a:r>
              <a:rPr lang="en-US" sz="2400" dirty="0" smtClean="0">
                <a:solidFill>
                  <a:srgbClr val="4F81BD"/>
                </a:solidFill>
              </a:rPr>
              <a:t> 		31 </a:t>
            </a:r>
          </a:p>
          <a:p>
            <a:pPr marL="457200" indent="-457200">
              <a:buAutoNum type="arabicPlain" startAt="15"/>
            </a:pPr>
            <a:r>
              <a:rPr lang="en-US" sz="2400" dirty="0" smtClean="0">
                <a:solidFill>
                  <a:srgbClr val="4F81BD"/>
                </a:solidFill>
              </a:rPr>
              <a:t> 		34</a:t>
            </a:r>
          </a:p>
          <a:p>
            <a:pPr marL="457200" indent="-457200">
              <a:buAutoNum type="arabicPlain" startAt="17"/>
            </a:pPr>
            <a:r>
              <a:rPr lang="en-US" sz="2400" dirty="0" smtClean="0">
                <a:solidFill>
                  <a:srgbClr val="4F81BD"/>
                </a:solidFill>
              </a:rPr>
              <a:t> 		36 </a:t>
            </a:r>
          </a:p>
          <a:p>
            <a:pPr marL="457200" indent="-457200"/>
            <a:r>
              <a:rPr lang="en-US" sz="2400" dirty="0" smtClean="0">
                <a:solidFill>
                  <a:srgbClr val="4F81BD"/>
                </a:solidFill>
              </a:rPr>
              <a:t>20	  		38 </a:t>
            </a:r>
          </a:p>
          <a:p>
            <a:pPr marL="457200" indent="-457200">
              <a:buAutoNum type="arabicPlain" startAt="25"/>
            </a:pPr>
            <a:r>
              <a:rPr lang="en-US" sz="2400" dirty="0" smtClean="0">
                <a:solidFill>
                  <a:srgbClr val="4F81BD"/>
                </a:solidFill>
              </a:rPr>
              <a:t> 		39 </a:t>
            </a:r>
          </a:p>
          <a:p>
            <a:pPr marL="457200" indent="-457200">
              <a:buAutoNum type="arabicPlain" startAt="25"/>
            </a:pPr>
            <a:r>
              <a:rPr lang="en-US" sz="2400" dirty="0" smtClean="0">
                <a:solidFill>
                  <a:srgbClr val="4F81BD"/>
                </a:solidFill>
              </a:rPr>
              <a:t>		55 </a:t>
            </a:r>
          </a:p>
          <a:p>
            <a:pPr marL="457200" indent="-457200">
              <a:buAutoNum type="arabicPlain" startAt="27"/>
            </a:pPr>
            <a:r>
              <a:rPr lang="en-US" sz="2400" dirty="0" smtClean="0">
                <a:solidFill>
                  <a:srgbClr val="4F81BD"/>
                </a:solidFill>
              </a:rPr>
              <a:t>  		62 </a:t>
            </a:r>
          </a:p>
          <a:p>
            <a:pPr marL="457200" indent="-457200"/>
            <a:r>
              <a:rPr lang="en-US" sz="2400" dirty="0" smtClean="0">
                <a:solidFill>
                  <a:srgbClr val="4F81BD"/>
                </a:solidFill>
              </a:rPr>
              <a:t>29		 	67</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0" presetClass="path" presetSubtype="0" accel="50000" decel="50000" fill="hold" grpId="0" nodeType="withEffect">
                                  <p:stCondLst>
                                    <p:cond delay="0"/>
                                  </p:stCondLst>
                                  <p:childTnLst>
                                    <p:animMotion origin="layout" path="M 3.33333E-6 -1.11111E-6 L -0.56667 0.00347 " pathEditMode="relative" rAng="0" ptsTypes="AA">
                                      <p:cBhvr>
                                        <p:cTn id="9" dur="2000" fill="hold"/>
                                        <p:tgtEl>
                                          <p:spTgt spid="12"/>
                                        </p:tgtEl>
                                        <p:attrNameLst>
                                          <p:attrName>ppt_x</p:attrName>
                                          <p:attrName>ppt_y</p:attrName>
                                        </p:attrNameLst>
                                      </p:cBhvr>
                                      <p:rCtr x="-28333" y="162"/>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229600" cy="639763"/>
          </a:xfrm>
        </p:spPr>
        <p:txBody>
          <a:bodyPr/>
          <a:lstStyle/>
          <a:p>
            <a:pPr algn="l"/>
            <a:r>
              <a:rPr lang="en-US" sz="3200" b="1" smtClean="0">
                <a:solidFill>
                  <a:schemeClr val="bg1"/>
                </a:solidFill>
                <a:ea typeface="ＭＳ Ｐゴシック" charset="-128"/>
              </a:rPr>
              <a:t>Explore</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34</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762000"/>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Now we use our organized set of data to create a </a:t>
            </a:r>
            <a:r>
              <a:rPr lang="en-US" sz="2400" dirty="0" smtClean="0">
                <a:solidFill>
                  <a:srgbClr val="FF0000"/>
                </a:solidFill>
              </a:rPr>
              <a:t>frequency table</a:t>
            </a:r>
            <a:r>
              <a:rPr lang="en-US" sz="2400" dirty="0" smtClean="0">
                <a:solidFill>
                  <a:srgbClr val="3366FF"/>
                </a:solidFill>
              </a:rPr>
              <a:t>.</a:t>
            </a:r>
            <a:endParaRPr lang="en-US" sz="2400" dirty="0" smtClean="0">
              <a:solidFill>
                <a:srgbClr val="3366FF"/>
              </a:solidFill>
              <a:hlinkClick r:id="rId7"/>
            </a:endParaRPr>
          </a:p>
          <a:p>
            <a:endParaRPr lang="en-US" sz="2400" u="sng" dirty="0" smtClean="0">
              <a:hlinkClick r:id="rId7"/>
            </a:endParaRPr>
          </a:p>
        </p:txBody>
      </p:sp>
      <p:sp>
        <p:nvSpPr>
          <p:cNvPr id="12" name="TextBox 11"/>
          <p:cNvSpPr txBox="1"/>
          <p:nvPr/>
        </p:nvSpPr>
        <p:spPr>
          <a:xfrm>
            <a:off x="609600" y="1371600"/>
            <a:ext cx="2743200" cy="4524315"/>
          </a:xfrm>
          <a:prstGeom prst="rect">
            <a:avLst/>
          </a:prstGeom>
          <a:noFill/>
          <a:ln>
            <a:solidFill>
              <a:schemeClr val="accent1"/>
            </a:solidFill>
          </a:ln>
        </p:spPr>
        <p:txBody>
          <a:bodyPr wrap="square" rtlCol="0">
            <a:spAutoFit/>
          </a:bodyPr>
          <a:lstStyle/>
          <a:p>
            <a:pPr marL="457200" indent="-457200">
              <a:buAutoNum type="arabicPlain" startAt="4"/>
            </a:pPr>
            <a:r>
              <a:rPr lang="en-US" sz="2400" dirty="0" smtClean="0">
                <a:solidFill>
                  <a:srgbClr val="4F81BD"/>
                </a:solidFill>
              </a:rPr>
              <a:t> 		29 </a:t>
            </a:r>
          </a:p>
          <a:p>
            <a:pPr marL="457200" indent="-457200">
              <a:buAutoNum type="arabicPlain" startAt="6"/>
            </a:pPr>
            <a:r>
              <a:rPr lang="en-US" sz="2400" dirty="0" smtClean="0">
                <a:solidFill>
                  <a:srgbClr val="4F81BD"/>
                </a:solidFill>
              </a:rPr>
              <a:t> 		30 </a:t>
            </a:r>
          </a:p>
          <a:p>
            <a:pPr marL="457200" indent="-457200"/>
            <a:r>
              <a:rPr lang="en-US" sz="2400" dirty="0" smtClean="0">
                <a:solidFill>
                  <a:srgbClr val="4F81BD"/>
                </a:solidFill>
              </a:rPr>
              <a:t>8			30 </a:t>
            </a:r>
          </a:p>
          <a:p>
            <a:r>
              <a:rPr lang="en-US" sz="2400" dirty="0" smtClean="0">
                <a:solidFill>
                  <a:srgbClr val="4F81BD"/>
                </a:solidFill>
              </a:rPr>
              <a:t>12		30 </a:t>
            </a:r>
          </a:p>
          <a:p>
            <a:pPr marL="457200" indent="-457200">
              <a:buAutoNum type="arabicPlain" startAt="12"/>
            </a:pPr>
            <a:r>
              <a:rPr lang="en-US" sz="2400" dirty="0" smtClean="0">
                <a:solidFill>
                  <a:srgbClr val="4F81BD"/>
                </a:solidFill>
              </a:rPr>
              <a:t> 		31 </a:t>
            </a:r>
          </a:p>
          <a:p>
            <a:pPr marL="457200" indent="-457200">
              <a:buAutoNum type="arabicPlain" startAt="15"/>
            </a:pPr>
            <a:r>
              <a:rPr lang="en-US" sz="2400" dirty="0" smtClean="0">
                <a:solidFill>
                  <a:srgbClr val="4F81BD"/>
                </a:solidFill>
              </a:rPr>
              <a:t> 		34</a:t>
            </a:r>
          </a:p>
          <a:p>
            <a:pPr marL="457200" indent="-457200">
              <a:buAutoNum type="arabicPlain" startAt="17"/>
            </a:pPr>
            <a:r>
              <a:rPr lang="en-US" sz="2400" dirty="0" smtClean="0">
                <a:solidFill>
                  <a:srgbClr val="4F81BD"/>
                </a:solidFill>
              </a:rPr>
              <a:t> 		36 </a:t>
            </a:r>
          </a:p>
          <a:p>
            <a:pPr marL="457200" indent="-457200"/>
            <a:r>
              <a:rPr lang="en-US" sz="2400" dirty="0" smtClean="0">
                <a:solidFill>
                  <a:srgbClr val="4F81BD"/>
                </a:solidFill>
              </a:rPr>
              <a:t>20	  		38 </a:t>
            </a:r>
          </a:p>
          <a:p>
            <a:pPr marL="457200" indent="-457200">
              <a:buAutoNum type="arabicPlain" startAt="25"/>
            </a:pPr>
            <a:r>
              <a:rPr lang="en-US" sz="2400" dirty="0" smtClean="0">
                <a:solidFill>
                  <a:srgbClr val="4F81BD"/>
                </a:solidFill>
              </a:rPr>
              <a:t> 		39 </a:t>
            </a:r>
          </a:p>
          <a:p>
            <a:pPr marL="457200" indent="-457200">
              <a:buAutoNum type="arabicPlain" startAt="25"/>
            </a:pPr>
            <a:r>
              <a:rPr lang="en-US" sz="2400" dirty="0" smtClean="0">
                <a:solidFill>
                  <a:srgbClr val="4F81BD"/>
                </a:solidFill>
              </a:rPr>
              <a:t>		55 </a:t>
            </a:r>
          </a:p>
          <a:p>
            <a:pPr marL="457200" indent="-457200">
              <a:buAutoNum type="arabicPlain" startAt="27"/>
            </a:pPr>
            <a:r>
              <a:rPr lang="en-US" sz="2400" dirty="0" smtClean="0">
                <a:solidFill>
                  <a:srgbClr val="4F81BD"/>
                </a:solidFill>
              </a:rPr>
              <a:t>  		62 </a:t>
            </a:r>
          </a:p>
          <a:p>
            <a:pPr marL="457200" indent="-457200"/>
            <a:r>
              <a:rPr lang="en-US" sz="2400" dirty="0" smtClean="0">
                <a:solidFill>
                  <a:srgbClr val="4F81BD"/>
                </a:solidFill>
              </a:rPr>
              <a:t>29		 	67</a:t>
            </a:r>
          </a:p>
        </p:txBody>
      </p:sp>
      <p:graphicFrame>
        <p:nvGraphicFramePr>
          <p:cNvPr id="13" name="Table 12"/>
          <p:cNvGraphicFramePr>
            <a:graphicFrameLocks noGrp="1"/>
          </p:cNvGraphicFramePr>
          <p:nvPr/>
        </p:nvGraphicFramePr>
        <p:xfrm>
          <a:off x="3734340" y="1371596"/>
          <a:ext cx="4876800" cy="4524318"/>
        </p:xfrm>
        <a:graphic>
          <a:graphicData uri="http://schemas.openxmlformats.org/drawingml/2006/table">
            <a:tbl>
              <a:tblPr firstRow="1" bandRow="1" bandCol="1">
                <a:tableStyleId>{912C8C85-51F0-491E-9774-3900AFEF0FD7}</a:tableStyleId>
              </a:tblPr>
              <a:tblGrid>
                <a:gridCol w="1625600"/>
                <a:gridCol w="1625600"/>
                <a:gridCol w="1625600"/>
              </a:tblGrid>
              <a:tr h="502702">
                <a:tc gridSpan="3">
                  <a:txBody>
                    <a:bodyPr/>
                    <a:lstStyle/>
                    <a:p>
                      <a:pPr algn="ctr"/>
                      <a:r>
                        <a:rPr lang="en-US" sz="2200" dirty="0" smtClean="0"/>
                        <a:t>Age of People Attending a Movie</a:t>
                      </a:r>
                      <a:endParaRPr lang="en-US" sz="22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2200" dirty="0" smtClean="0">
                          <a:solidFill>
                            <a:schemeClr val="bg1"/>
                          </a:solidFill>
                        </a:rPr>
                        <a:t>Age Ranges</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Tally</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Frequency</a:t>
                      </a:r>
                      <a:endParaRPr lang="en-US" sz="2200" dirty="0">
                        <a:solidFill>
                          <a:schemeClr val="bg1"/>
                        </a:solidFill>
                      </a:endParaRPr>
                    </a:p>
                  </a:txBody>
                  <a:tcPr>
                    <a:solidFill>
                      <a:schemeClr val="accent6">
                        <a:lumMod val="60000"/>
                        <a:lumOff val="40000"/>
                      </a:schemeClr>
                    </a:solidFill>
                  </a:tcPr>
                </a:tc>
              </a:tr>
              <a:tr h="502702">
                <a:tc>
                  <a:txBody>
                    <a:bodyPr/>
                    <a:lstStyle/>
                    <a:p>
                      <a:endParaRPr lang="en-US" dirty="0"/>
                    </a:p>
                  </a:txBody>
                  <a:tcPr/>
                </a:tc>
                <a:tc>
                  <a:txBody>
                    <a:bodyPr/>
                    <a:lstStyle/>
                    <a:p>
                      <a:endParaRPr lang="en-US" dirty="0"/>
                    </a:p>
                  </a:txBody>
                  <a:tcPr/>
                </a:tc>
                <a:tc>
                  <a:txBody>
                    <a:bodyPr/>
                    <a:lstStyle/>
                    <a:p>
                      <a:endParaRPr lang="en-US" dirty="0"/>
                    </a:p>
                  </a:txBody>
                  <a:tcPr/>
                </a:tc>
              </a:tr>
              <a:tr h="502702">
                <a:tc>
                  <a:txBody>
                    <a:bodyPr/>
                    <a:lstStyle/>
                    <a:p>
                      <a:endParaRPr lang="en-US"/>
                    </a:p>
                  </a:txBody>
                  <a:tcPr/>
                </a:tc>
                <a:tc>
                  <a:txBody>
                    <a:bodyPr/>
                    <a:lstStyle/>
                    <a:p>
                      <a:endParaRPr lang="en-US"/>
                    </a:p>
                  </a:txBody>
                  <a:tcPr/>
                </a:tc>
                <a:tc>
                  <a:txBody>
                    <a:bodyPr/>
                    <a:lstStyle/>
                    <a:p>
                      <a:endParaRPr lang="en-US"/>
                    </a:p>
                  </a:txBody>
                  <a:tcPr/>
                </a:tc>
              </a:tr>
              <a:tr h="502702">
                <a:tc>
                  <a:txBody>
                    <a:bodyPr/>
                    <a:lstStyle/>
                    <a:p>
                      <a:endParaRPr lang="en-US"/>
                    </a:p>
                  </a:txBody>
                  <a:tcPr/>
                </a:tc>
                <a:tc>
                  <a:txBody>
                    <a:bodyPr/>
                    <a:lstStyle/>
                    <a:p>
                      <a:endParaRPr lang="en-US"/>
                    </a:p>
                  </a:txBody>
                  <a:tcPr/>
                </a:tc>
                <a:tc>
                  <a:txBody>
                    <a:bodyPr/>
                    <a:lstStyle/>
                    <a:p>
                      <a:endParaRPr lang="en-US" dirty="0"/>
                    </a:p>
                  </a:txBody>
                  <a:tcPr/>
                </a:tc>
              </a:tr>
              <a:tr h="502702">
                <a:tc>
                  <a:txBody>
                    <a:bodyPr/>
                    <a:lstStyle/>
                    <a:p>
                      <a:endParaRPr lang="en-US"/>
                    </a:p>
                  </a:txBody>
                  <a:tcPr/>
                </a:tc>
                <a:tc>
                  <a:txBody>
                    <a:bodyPr/>
                    <a:lstStyle/>
                    <a:p>
                      <a:endParaRPr lang="en-US"/>
                    </a:p>
                  </a:txBody>
                  <a:tcPr/>
                </a:tc>
                <a:tc>
                  <a:txBody>
                    <a:bodyPr/>
                    <a:lstStyle/>
                    <a:p>
                      <a:endParaRPr lang="en-US" dirty="0"/>
                    </a:p>
                  </a:txBody>
                  <a:tcPr/>
                </a:tc>
              </a:tr>
              <a:tr h="502702">
                <a:tc>
                  <a:txBody>
                    <a:bodyPr/>
                    <a:lstStyle/>
                    <a:p>
                      <a:endParaRPr lang="en-US"/>
                    </a:p>
                  </a:txBody>
                  <a:tcPr/>
                </a:tc>
                <a:tc>
                  <a:txBody>
                    <a:bodyPr/>
                    <a:lstStyle/>
                    <a:p>
                      <a:endParaRPr lang="en-US" dirty="0"/>
                    </a:p>
                  </a:txBody>
                  <a:tcPr/>
                </a:tc>
                <a:tc>
                  <a:txBody>
                    <a:bodyPr/>
                    <a:lstStyle/>
                    <a:p>
                      <a:endParaRPr lang="en-US"/>
                    </a:p>
                  </a:txBody>
                  <a:tcPr/>
                </a:tc>
              </a:tr>
              <a:tr h="502702">
                <a:tc>
                  <a:txBody>
                    <a:bodyPr/>
                    <a:lstStyle/>
                    <a:p>
                      <a:endParaRPr lang="en-US"/>
                    </a:p>
                  </a:txBody>
                  <a:tcPr/>
                </a:tc>
                <a:tc>
                  <a:txBody>
                    <a:bodyPr/>
                    <a:lstStyle/>
                    <a:p>
                      <a:endParaRPr lang="en-US"/>
                    </a:p>
                  </a:txBody>
                  <a:tcPr/>
                </a:tc>
                <a:tc>
                  <a:txBody>
                    <a:bodyPr/>
                    <a:lstStyle/>
                    <a:p>
                      <a:endParaRPr lang="en-US"/>
                    </a:p>
                  </a:txBody>
                  <a:tcPr/>
                </a:tc>
              </a:tr>
              <a:tr h="502702">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14" name="TextBox 13"/>
          <p:cNvSpPr txBox="1"/>
          <p:nvPr/>
        </p:nvSpPr>
        <p:spPr>
          <a:xfrm>
            <a:off x="3734340" y="3200400"/>
            <a:ext cx="4876800" cy="1200328"/>
          </a:xfrm>
          <a:prstGeom prst="rect">
            <a:avLst/>
          </a:prstGeom>
          <a:solidFill>
            <a:srgbClr val="0BD2FF"/>
          </a:solidFill>
          <a:ln>
            <a:solidFill>
              <a:schemeClr val="tx1"/>
            </a:solidFill>
          </a:ln>
        </p:spPr>
        <p:txBody>
          <a:bodyPr wrap="square" rtlCol="0">
            <a:spAutoFit/>
          </a:bodyPr>
          <a:lstStyle/>
          <a:p>
            <a:r>
              <a:rPr lang="en-US" sz="2400" dirty="0" smtClean="0">
                <a:solidFill>
                  <a:srgbClr val="FF0000"/>
                </a:solidFill>
              </a:rPr>
              <a:t>Frequency Table:</a:t>
            </a:r>
          </a:p>
          <a:p>
            <a:r>
              <a:rPr lang="en-US" sz="2400" dirty="0" smtClean="0">
                <a:solidFill>
                  <a:schemeClr val="bg1"/>
                </a:solidFill>
              </a:rPr>
              <a:t>A table that is used to </a:t>
            </a:r>
            <a:r>
              <a:rPr lang="en-US" sz="2400" b="1" dirty="0" smtClean="0">
                <a:solidFill>
                  <a:schemeClr val="bg1"/>
                </a:solidFill>
              </a:rPr>
              <a:t>group </a:t>
            </a:r>
            <a:r>
              <a:rPr lang="en-US" sz="2400" dirty="0" smtClean="0">
                <a:solidFill>
                  <a:schemeClr val="bg1"/>
                </a:solidFill>
              </a:rPr>
              <a:t>data values into </a:t>
            </a:r>
            <a:r>
              <a:rPr lang="en-US" sz="2400" b="1" dirty="0" smtClean="0">
                <a:solidFill>
                  <a:schemeClr val="bg1"/>
                </a:solidFill>
              </a:rPr>
              <a:t>intervals</a:t>
            </a:r>
            <a:endParaRPr lang="en-US" sz="2400" dirty="0">
              <a:solidFill>
                <a:schemeClr val="bg1"/>
              </a:solidFill>
            </a:endParaRPr>
          </a:p>
        </p:txBody>
      </p:sp>
    </p:spTree>
    <p:extLst>
      <p:ext uri="{BB962C8B-B14F-4D97-AF65-F5344CB8AC3E}">
        <p14:creationId xmlns:p14="http://schemas.microsoft.com/office/powerpoint/2010/main" val="31964182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Turn-and-talk</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35</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762000"/>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What should we use for our </a:t>
            </a:r>
            <a:r>
              <a:rPr lang="en-US" sz="2400" dirty="0" smtClean="0">
                <a:solidFill>
                  <a:srgbClr val="FF0000"/>
                </a:solidFill>
              </a:rPr>
              <a:t>intervals</a:t>
            </a:r>
            <a:r>
              <a:rPr lang="en-US" sz="2400" dirty="0" smtClean="0">
                <a:solidFill>
                  <a:srgbClr val="669900"/>
                </a:solidFill>
              </a:rPr>
              <a:t>, or our age ranges?</a:t>
            </a:r>
            <a:endParaRPr lang="en-US" sz="2400" dirty="0" smtClean="0">
              <a:solidFill>
                <a:srgbClr val="669900"/>
              </a:solidFill>
              <a:hlinkClick r:id="rId7"/>
            </a:endParaRPr>
          </a:p>
          <a:p>
            <a:endParaRPr lang="en-US" sz="2400" u="sng" dirty="0" smtClean="0">
              <a:hlinkClick r:id="rId7"/>
            </a:endParaRPr>
          </a:p>
        </p:txBody>
      </p:sp>
      <p:sp>
        <p:nvSpPr>
          <p:cNvPr id="12" name="TextBox 11"/>
          <p:cNvSpPr txBox="1"/>
          <p:nvPr/>
        </p:nvSpPr>
        <p:spPr>
          <a:xfrm>
            <a:off x="609600" y="1371600"/>
            <a:ext cx="2743200" cy="4524315"/>
          </a:xfrm>
          <a:prstGeom prst="rect">
            <a:avLst/>
          </a:prstGeom>
          <a:noFill/>
          <a:ln>
            <a:solidFill>
              <a:schemeClr val="accent1"/>
            </a:solidFill>
          </a:ln>
        </p:spPr>
        <p:txBody>
          <a:bodyPr wrap="square" rtlCol="0">
            <a:spAutoFit/>
          </a:bodyPr>
          <a:lstStyle/>
          <a:p>
            <a:pPr marL="457200" indent="-457200">
              <a:buAutoNum type="arabicPlain" startAt="4"/>
            </a:pPr>
            <a:r>
              <a:rPr lang="en-US" sz="2400" dirty="0" smtClean="0">
                <a:solidFill>
                  <a:srgbClr val="4F81BD"/>
                </a:solidFill>
              </a:rPr>
              <a:t> 		29 </a:t>
            </a:r>
          </a:p>
          <a:p>
            <a:pPr marL="457200" indent="-457200">
              <a:buAutoNum type="arabicPlain" startAt="6"/>
            </a:pPr>
            <a:r>
              <a:rPr lang="en-US" sz="2400" dirty="0" smtClean="0">
                <a:solidFill>
                  <a:srgbClr val="4F81BD"/>
                </a:solidFill>
              </a:rPr>
              <a:t> 		30 </a:t>
            </a:r>
          </a:p>
          <a:p>
            <a:pPr marL="457200" indent="-457200"/>
            <a:r>
              <a:rPr lang="en-US" sz="2400" dirty="0" smtClean="0">
                <a:solidFill>
                  <a:srgbClr val="4F81BD"/>
                </a:solidFill>
              </a:rPr>
              <a:t>8			30 </a:t>
            </a:r>
          </a:p>
          <a:p>
            <a:r>
              <a:rPr lang="en-US" sz="2400" dirty="0" smtClean="0">
                <a:solidFill>
                  <a:srgbClr val="4F81BD"/>
                </a:solidFill>
              </a:rPr>
              <a:t>12		30 </a:t>
            </a:r>
          </a:p>
          <a:p>
            <a:pPr marL="457200" indent="-457200">
              <a:buAutoNum type="arabicPlain" startAt="12"/>
            </a:pPr>
            <a:r>
              <a:rPr lang="en-US" sz="2400" dirty="0" smtClean="0">
                <a:solidFill>
                  <a:srgbClr val="4F81BD"/>
                </a:solidFill>
              </a:rPr>
              <a:t> 		31 </a:t>
            </a:r>
          </a:p>
          <a:p>
            <a:pPr marL="457200" indent="-457200">
              <a:buAutoNum type="arabicPlain" startAt="15"/>
            </a:pPr>
            <a:r>
              <a:rPr lang="en-US" sz="2400" dirty="0" smtClean="0">
                <a:solidFill>
                  <a:srgbClr val="4F81BD"/>
                </a:solidFill>
              </a:rPr>
              <a:t> 		34</a:t>
            </a:r>
          </a:p>
          <a:p>
            <a:pPr marL="457200" indent="-457200">
              <a:buAutoNum type="arabicPlain" startAt="17"/>
            </a:pPr>
            <a:r>
              <a:rPr lang="en-US" sz="2400" dirty="0" smtClean="0">
                <a:solidFill>
                  <a:srgbClr val="4F81BD"/>
                </a:solidFill>
              </a:rPr>
              <a:t> 		36 </a:t>
            </a:r>
          </a:p>
          <a:p>
            <a:pPr marL="457200" indent="-457200"/>
            <a:r>
              <a:rPr lang="en-US" sz="2400" dirty="0" smtClean="0">
                <a:solidFill>
                  <a:srgbClr val="4F81BD"/>
                </a:solidFill>
              </a:rPr>
              <a:t>20	  		38 </a:t>
            </a:r>
          </a:p>
          <a:p>
            <a:pPr marL="457200" indent="-457200">
              <a:buAutoNum type="arabicPlain" startAt="25"/>
            </a:pPr>
            <a:r>
              <a:rPr lang="en-US" sz="2400" dirty="0" smtClean="0">
                <a:solidFill>
                  <a:srgbClr val="4F81BD"/>
                </a:solidFill>
              </a:rPr>
              <a:t> 		39 </a:t>
            </a:r>
          </a:p>
          <a:p>
            <a:pPr marL="457200" indent="-457200">
              <a:buAutoNum type="arabicPlain" startAt="25"/>
            </a:pPr>
            <a:r>
              <a:rPr lang="en-US" sz="2400" dirty="0" smtClean="0">
                <a:solidFill>
                  <a:srgbClr val="4F81BD"/>
                </a:solidFill>
              </a:rPr>
              <a:t>		55 </a:t>
            </a:r>
          </a:p>
          <a:p>
            <a:pPr marL="457200" indent="-457200">
              <a:buAutoNum type="arabicPlain" startAt="27"/>
            </a:pPr>
            <a:r>
              <a:rPr lang="en-US" sz="2400" dirty="0" smtClean="0">
                <a:solidFill>
                  <a:srgbClr val="4F81BD"/>
                </a:solidFill>
              </a:rPr>
              <a:t>  		62 </a:t>
            </a:r>
          </a:p>
          <a:p>
            <a:pPr marL="457200" indent="-457200"/>
            <a:r>
              <a:rPr lang="en-US" sz="2400" dirty="0" smtClean="0">
                <a:solidFill>
                  <a:srgbClr val="4F81BD"/>
                </a:solidFill>
              </a:rPr>
              <a:t>29		 	67</a:t>
            </a:r>
          </a:p>
        </p:txBody>
      </p:sp>
      <p:graphicFrame>
        <p:nvGraphicFramePr>
          <p:cNvPr id="13" name="Table 12"/>
          <p:cNvGraphicFramePr>
            <a:graphicFrameLocks noGrp="1"/>
          </p:cNvGraphicFramePr>
          <p:nvPr/>
        </p:nvGraphicFramePr>
        <p:xfrm>
          <a:off x="3734340" y="1371596"/>
          <a:ext cx="4876800" cy="4524318"/>
        </p:xfrm>
        <a:graphic>
          <a:graphicData uri="http://schemas.openxmlformats.org/drawingml/2006/table">
            <a:tbl>
              <a:tblPr firstRow="1" bandRow="1" bandCol="1">
                <a:tableStyleId>{912C8C85-51F0-491E-9774-3900AFEF0FD7}</a:tableStyleId>
              </a:tblPr>
              <a:tblGrid>
                <a:gridCol w="1625600"/>
                <a:gridCol w="1625600"/>
                <a:gridCol w="1625600"/>
              </a:tblGrid>
              <a:tr h="502702">
                <a:tc gridSpan="3">
                  <a:txBody>
                    <a:bodyPr/>
                    <a:lstStyle/>
                    <a:p>
                      <a:pPr algn="ctr"/>
                      <a:r>
                        <a:rPr lang="en-US" sz="2200" dirty="0" smtClean="0"/>
                        <a:t>Age of People Attending a Movie</a:t>
                      </a:r>
                      <a:endParaRPr lang="en-US" sz="22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2200" dirty="0" smtClean="0">
                          <a:solidFill>
                            <a:schemeClr val="bg1"/>
                          </a:solidFill>
                        </a:rPr>
                        <a:t>Age Ranges</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Tally</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Frequency</a:t>
                      </a:r>
                      <a:endParaRPr lang="en-US" sz="2200" dirty="0">
                        <a:solidFill>
                          <a:schemeClr val="bg1"/>
                        </a:solidFill>
                      </a:endParaRPr>
                    </a:p>
                  </a:txBody>
                  <a:tcPr>
                    <a:solidFill>
                      <a:schemeClr val="accent6">
                        <a:lumMod val="60000"/>
                        <a:lumOff val="40000"/>
                      </a:schemeClr>
                    </a:solidFill>
                  </a:tcPr>
                </a:tc>
              </a:tr>
              <a:tr h="502702">
                <a:tc>
                  <a:txBody>
                    <a:bodyPr/>
                    <a:lstStyle/>
                    <a:p>
                      <a:endParaRPr lang="en-US" dirty="0"/>
                    </a:p>
                  </a:txBody>
                  <a:tcPr/>
                </a:tc>
                <a:tc>
                  <a:txBody>
                    <a:bodyPr/>
                    <a:lstStyle/>
                    <a:p>
                      <a:endParaRPr lang="en-US" dirty="0"/>
                    </a:p>
                  </a:txBody>
                  <a:tcPr/>
                </a:tc>
                <a:tc>
                  <a:txBody>
                    <a:bodyPr/>
                    <a:lstStyle/>
                    <a:p>
                      <a:endParaRPr lang="en-US" dirty="0"/>
                    </a:p>
                  </a:txBody>
                  <a:tcPr/>
                </a:tc>
              </a:tr>
              <a:tr h="502702">
                <a:tc>
                  <a:txBody>
                    <a:bodyPr/>
                    <a:lstStyle/>
                    <a:p>
                      <a:endParaRPr lang="en-US"/>
                    </a:p>
                  </a:txBody>
                  <a:tcPr/>
                </a:tc>
                <a:tc>
                  <a:txBody>
                    <a:bodyPr/>
                    <a:lstStyle/>
                    <a:p>
                      <a:endParaRPr lang="en-US"/>
                    </a:p>
                  </a:txBody>
                  <a:tcPr/>
                </a:tc>
                <a:tc>
                  <a:txBody>
                    <a:bodyPr/>
                    <a:lstStyle/>
                    <a:p>
                      <a:endParaRPr lang="en-US"/>
                    </a:p>
                  </a:txBody>
                  <a:tcPr/>
                </a:tc>
              </a:tr>
              <a:tr h="502702">
                <a:tc>
                  <a:txBody>
                    <a:bodyPr/>
                    <a:lstStyle/>
                    <a:p>
                      <a:endParaRPr lang="en-US"/>
                    </a:p>
                  </a:txBody>
                  <a:tcPr/>
                </a:tc>
                <a:tc>
                  <a:txBody>
                    <a:bodyPr/>
                    <a:lstStyle/>
                    <a:p>
                      <a:endParaRPr lang="en-US"/>
                    </a:p>
                  </a:txBody>
                  <a:tcPr/>
                </a:tc>
                <a:tc>
                  <a:txBody>
                    <a:bodyPr/>
                    <a:lstStyle/>
                    <a:p>
                      <a:endParaRPr lang="en-US" dirty="0"/>
                    </a:p>
                  </a:txBody>
                  <a:tcPr/>
                </a:tc>
              </a:tr>
              <a:tr h="502702">
                <a:tc>
                  <a:txBody>
                    <a:bodyPr/>
                    <a:lstStyle/>
                    <a:p>
                      <a:endParaRPr lang="en-US"/>
                    </a:p>
                  </a:txBody>
                  <a:tcPr/>
                </a:tc>
                <a:tc>
                  <a:txBody>
                    <a:bodyPr/>
                    <a:lstStyle/>
                    <a:p>
                      <a:endParaRPr lang="en-US"/>
                    </a:p>
                  </a:txBody>
                  <a:tcPr/>
                </a:tc>
                <a:tc>
                  <a:txBody>
                    <a:bodyPr/>
                    <a:lstStyle/>
                    <a:p>
                      <a:endParaRPr lang="en-US" dirty="0"/>
                    </a:p>
                  </a:txBody>
                  <a:tcPr/>
                </a:tc>
              </a:tr>
              <a:tr h="502702">
                <a:tc>
                  <a:txBody>
                    <a:bodyPr/>
                    <a:lstStyle/>
                    <a:p>
                      <a:endParaRPr lang="en-US"/>
                    </a:p>
                  </a:txBody>
                  <a:tcPr/>
                </a:tc>
                <a:tc>
                  <a:txBody>
                    <a:bodyPr/>
                    <a:lstStyle/>
                    <a:p>
                      <a:endParaRPr lang="en-US"/>
                    </a:p>
                  </a:txBody>
                  <a:tcPr/>
                </a:tc>
                <a:tc>
                  <a:txBody>
                    <a:bodyPr/>
                    <a:lstStyle/>
                    <a:p>
                      <a:endParaRPr lang="en-US"/>
                    </a:p>
                  </a:txBody>
                  <a:tcPr/>
                </a:tc>
              </a:tr>
              <a:tr h="502702">
                <a:tc>
                  <a:txBody>
                    <a:bodyPr/>
                    <a:lstStyle/>
                    <a:p>
                      <a:endParaRPr lang="en-US"/>
                    </a:p>
                  </a:txBody>
                  <a:tcPr/>
                </a:tc>
                <a:tc>
                  <a:txBody>
                    <a:bodyPr/>
                    <a:lstStyle/>
                    <a:p>
                      <a:endParaRPr lang="en-US"/>
                    </a:p>
                  </a:txBody>
                  <a:tcPr/>
                </a:tc>
                <a:tc>
                  <a:txBody>
                    <a:bodyPr/>
                    <a:lstStyle/>
                    <a:p>
                      <a:endParaRPr lang="en-US"/>
                    </a:p>
                  </a:txBody>
                  <a:tcPr/>
                </a:tc>
              </a:tr>
              <a:tr h="502702">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16" name="Agenda Link">
            <a:hlinkClick r:id="rId8" action="ppaction://hlinksldjump"/>
          </p:cNvPr>
          <p:cNvSpPr txBox="1"/>
          <p:nvPr/>
        </p:nvSpPr>
        <p:spPr>
          <a:xfrm>
            <a:off x="2628900" y="6019800"/>
            <a:ext cx="12573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Scaffolding</a:t>
            </a:r>
            <a:endParaRPr lang="en-US" b="1" dirty="0">
              <a:solidFill>
                <a:srgbClr val="000000"/>
              </a:solidFill>
              <a:latin typeface="Perpetua" pitchFamily="18" charset="0"/>
              <a:ea typeface="+mj-ea"/>
              <a:cs typeface="+mj-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Turn-and-talk</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36</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762000"/>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What should we use for our </a:t>
            </a:r>
            <a:r>
              <a:rPr lang="en-US" sz="2400" dirty="0" smtClean="0">
                <a:solidFill>
                  <a:srgbClr val="FF0000"/>
                </a:solidFill>
              </a:rPr>
              <a:t>intervals</a:t>
            </a:r>
            <a:r>
              <a:rPr lang="en-US" sz="2400" dirty="0" smtClean="0">
                <a:solidFill>
                  <a:srgbClr val="669900"/>
                </a:solidFill>
              </a:rPr>
              <a:t>, or our age ranges?</a:t>
            </a:r>
            <a:endParaRPr lang="en-US" sz="2400" dirty="0" smtClean="0">
              <a:solidFill>
                <a:srgbClr val="669900"/>
              </a:solidFill>
              <a:hlinkClick r:id="rId7"/>
            </a:endParaRPr>
          </a:p>
          <a:p>
            <a:endParaRPr lang="en-US" sz="2400" u="sng" dirty="0" smtClean="0">
              <a:hlinkClick r:id="rId7"/>
            </a:endParaRPr>
          </a:p>
        </p:txBody>
      </p:sp>
      <p:sp>
        <p:nvSpPr>
          <p:cNvPr id="12" name="TextBox 11"/>
          <p:cNvSpPr txBox="1"/>
          <p:nvPr/>
        </p:nvSpPr>
        <p:spPr>
          <a:xfrm>
            <a:off x="609600" y="1371600"/>
            <a:ext cx="2743200" cy="4524315"/>
          </a:xfrm>
          <a:prstGeom prst="rect">
            <a:avLst/>
          </a:prstGeom>
          <a:noFill/>
          <a:ln>
            <a:solidFill>
              <a:schemeClr val="accent1"/>
            </a:solidFill>
          </a:ln>
        </p:spPr>
        <p:txBody>
          <a:bodyPr wrap="square" rtlCol="0">
            <a:spAutoFit/>
          </a:bodyPr>
          <a:lstStyle/>
          <a:p>
            <a:pPr marL="457200" indent="-457200">
              <a:buAutoNum type="arabicPlain" startAt="4"/>
            </a:pPr>
            <a:r>
              <a:rPr lang="en-US" sz="2400" dirty="0" smtClean="0">
                <a:solidFill>
                  <a:srgbClr val="4F81BD"/>
                </a:solidFill>
              </a:rPr>
              <a:t> 		29 </a:t>
            </a:r>
          </a:p>
          <a:p>
            <a:pPr marL="457200" indent="-457200">
              <a:buAutoNum type="arabicPlain" startAt="6"/>
            </a:pPr>
            <a:r>
              <a:rPr lang="en-US" sz="2400" dirty="0" smtClean="0">
                <a:solidFill>
                  <a:srgbClr val="4F81BD"/>
                </a:solidFill>
              </a:rPr>
              <a:t> 		30 </a:t>
            </a:r>
          </a:p>
          <a:p>
            <a:pPr marL="457200" indent="-457200"/>
            <a:r>
              <a:rPr lang="en-US" sz="2400" dirty="0" smtClean="0">
                <a:solidFill>
                  <a:srgbClr val="4F81BD"/>
                </a:solidFill>
              </a:rPr>
              <a:t>8			30 </a:t>
            </a:r>
          </a:p>
          <a:p>
            <a:r>
              <a:rPr lang="en-US" sz="2400" dirty="0" smtClean="0">
                <a:solidFill>
                  <a:srgbClr val="4F81BD"/>
                </a:solidFill>
              </a:rPr>
              <a:t>12		30 </a:t>
            </a:r>
          </a:p>
          <a:p>
            <a:pPr marL="457200" indent="-457200">
              <a:buAutoNum type="arabicPlain" startAt="12"/>
            </a:pPr>
            <a:r>
              <a:rPr lang="en-US" sz="2400" dirty="0" smtClean="0">
                <a:solidFill>
                  <a:srgbClr val="4F81BD"/>
                </a:solidFill>
              </a:rPr>
              <a:t> 		31 </a:t>
            </a:r>
          </a:p>
          <a:p>
            <a:pPr marL="457200" indent="-457200">
              <a:buAutoNum type="arabicPlain" startAt="15"/>
            </a:pPr>
            <a:r>
              <a:rPr lang="en-US" sz="2400" dirty="0" smtClean="0">
                <a:solidFill>
                  <a:srgbClr val="4F81BD"/>
                </a:solidFill>
              </a:rPr>
              <a:t> 		34</a:t>
            </a:r>
          </a:p>
          <a:p>
            <a:pPr marL="457200" indent="-457200">
              <a:buAutoNum type="arabicPlain" startAt="17"/>
            </a:pPr>
            <a:r>
              <a:rPr lang="en-US" sz="2400" dirty="0" smtClean="0">
                <a:solidFill>
                  <a:srgbClr val="4F81BD"/>
                </a:solidFill>
              </a:rPr>
              <a:t> 		36 </a:t>
            </a:r>
          </a:p>
          <a:p>
            <a:pPr marL="457200" indent="-457200"/>
            <a:r>
              <a:rPr lang="en-US" sz="2400" dirty="0" smtClean="0">
                <a:solidFill>
                  <a:srgbClr val="4F81BD"/>
                </a:solidFill>
              </a:rPr>
              <a:t>20	  		38 </a:t>
            </a:r>
          </a:p>
          <a:p>
            <a:pPr marL="457200" indent="-457200">
              <a:buAutoNum type="arabicPlain" startAt="25"/>
            </a:pPr>
            <a:r>
              <a:rPr lang="en-US" sz="2400" dirty="0" smtClean="0">
                <a:solidFill>
                  <a:srgbClr val="4F81BD"/>
                </a:solidFill>
              </a:rPr>
              <a:t> 		39 </a:t>
            </a:r>
          </a:p>
          <a:p>
            <a:pPr marL="457200" indent="-457200">
              <a:buAutoNum type="arabicPlain" startAt="25"/>
            </a:pPr>
            <a:r>
              <a:rPr lang="en-US" sz="2400" dirty="0" smtClean="0">
                <a:solidFill>
                  <a:srgbClr val="4F81BD"/>
                </a:solidFill>
              </a:rPr>
              <a:t>		55 </a:t>
            </a:r>
          </a:p>
          <a:p>
            <a:pPr marL="457200" indent="-457200">
              <a:buAutoNum type="arabicPlain" startAt="27"/>
            </a:pPr>
            <a:r>
              <a:rPr lang="en-US" sz="2400" dirty="0" smtClean="0">
                <a:solidFill>
                  <a:srgbClr val="4F81BD"/>
                </a:solidFill>
              </a:rPr>
              <a:t>  		62 </a:t>
            </a:r>
          </a:p>
          <a:p>
            <a:pPr marL="457200" indent="-457200"/>
            <a:r>
              <a:rPr lang="en-US" sz="2400" dirty="0" smtClean="0">
                <a:solidFill>
                  <a:srgbClr val="4F81BD"/>
                </a:solidFill>
              </a:rPr>
              <a:t>29		 	67</a:t>
            </a:r>
          </a:p>
        </p:txBody>
      </p:sp>
      <p:graphicFrame>
        <p:nvGraphicFramePr>
          <p:cNvPr id="13" name="Table 12"/>
          <p:cNvGraphicFramePr>
            <a:graphicFrameLocks noGrp="1"/>
          </p:cNvGraphicFramePr>
          <p:nvPr/>
        </p:nvGraphicFramePr>
        <p:xfrm>
          <a:off x="3734340" y="1371596"/>
          <a:ext cx="4876800" cy="4524318"/>
        </p:xfrm>
        <a:graphic>
          <a:graphicData uri="http://schemas.openxmlformats.org/drawingml/2006/table">
            <a:tbl>
              <a:tblPr firstRow="1" bandRow="1" bandCol="1">
                <a:tableStyleId>{912C8C85-51F0-491E-9774-3900AFEF0FD7}</a:tableStyleId>
              </a:tblPr>
              <a:tblGrid>
                <a:gridCol w="1625600"/>
                <a:gridCol w="1625600"/>
                <a:gridCol w="1625600"/>
              </a:tblGrid>
              <a:tr h="502702">
                <a:tc gridSpan="3">
                  <a:txBody>
                    <a:bodyPr/>
                    <a:lstStyle/>
                    <a:p>
                      <a:pPr algn="ctr"/>
                      <a:r>
                        <a:rPr lang="en-US" sz="2200" dirty="0" smtClean="0"/>
                        <a:t>Age of People Attending a Movie</a:t>
                      </a:r>
                      <a:endParaRPr lang="en-US" sz="22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2200" dirty="0" smtClean="0">
                          <a:solidFill>
                            <a:schemeClr val="bg1"/>
                          </a:solidFill>
                        </a:rPr>
                        <a:t>Age Ranges</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Tally</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Frequency</a:t>
                      </a:r>
                      <a:endParaRPr lang="en-US" sz="2200" dirty="0">
                        <a:solidFill>
                          <a:schemeClr val="bg1"/>
                        </a:solidFill>
                      </a:endParaRPr>
                    </a:p>
                  </a:txBody>
                  <a:tcPr>
                    <a:solidFill>
                      <a:schemeClr val="accent6">
                        <a:lumMod val="60000"/>
                        <a:lumOff val="40000"/>
                      </a:schemeClr>
                    </a:solidFill>
                  </a:tcPr>
                </a:tc>
              </a:tr>
              <a:tr h="502702">
                <a:tc>
                  <a:txBody>
                    <a:bodyPr/>
                    <a:lstStyle/>
                    <a:p>
                      <a:endParaRPr lang="en-US" dirty="0"/>
                    </a:p>
                  </a:txBody>
                  <a:tcPr/>
                </a:tc>
                <a:tc>
                  <a:txBody>
                    <a:bodyPr/>
                    <a:lstStyle/>
                    <a:p>
                      <a:endParaRPr lang="en-US" dirty="0"/>
                    </a:p>
                  </a:txBody>
                  <a:tcPr/>
                </a:tc>
                <a:tc>
                  <a:txBody>
                    <a:bodyPr/>
                    <a:lstStyle/>
                    <a:p>
                      <a:endParaRPr lang="en-US" dirty="0"/>
                    </a:p>
                  </a:txBody>
                  <a:tcPr/>
                </a:tc>
              </a:tr>
              <a:tr h="502702">
                <a:tc>
                  <a:txBody>
                    <a:bodyPr/>
                    <a:lstStyle/>
                    <a:p>
                      <a:endParaRPr lang="en-US"/>
                    </a:p>
                  </a:txBody>
                  <a:tcPr/>
                </a:tc>
                <a:tc>
                  <a:txBody>
                    <a:bodyPr/>
                    <a:lstStyle/>
                    <a:p>
                      <a:endParaRPr lang="en-US"/>
                    </a:p>
                  </a:txBody>
                  <a:tcPr/>
                </a:tc>
                <a:tc>
                  <a:txBody>
                    <a:bodyPr/>
                    <a:lstStyle/>
                    <a:p>
                      <a:endParaRPr lang="en-US"/>
                    </a:p>
                  </a:txBody>
                  <a:tcPr/>
                </a:tc>
              </a:tr>
              <a:tr h="502702">
                <a:tc>
                  <a:txBody>
                    <a:bodyPr/>
                    <a:lstStyle/>
                    <a:p>
                      <a:endParaRPr lang="en-US"/>
                    </a:p>
                  </a:txBody>
                  <a:tcPr/>
                </a:tc>
                <a:tc>
                  <a:txBody>
                    <a:bodyPr/>
                    <a:lstStyle/>
                    <a:p>
                      <a:endParaRPr lang="en-US"/>
                    </a:p>
                  </a:txBody>
                  <a:tcPr/>
                </a:tc>
                <a:tc>
                  <a:txBody>
                    <a:bodyPr/>
                    <a:lstStyle/>
                    <a:p>
                      <a:endParaRPr lang="en-US" dirty="0"/>
                    </a:p>
                  </a:txBody>
                  <a:tcPr/>
                </a:tc>
              </a:tr>
              <a:tr h="502702">
                <a:tc>
                  <a:txBody>
                    <a:bodyPr/>
                    <a:lstStyle/>
                    <a:p>
                      <a:endParaRPr lang="en-US"/>
                    </a:p>
                  </a:txBody>
                  <a:tcPr/>
                </a:tc>
                <a:tc>
                  <a:txBody>
                    <a:bodyPr/>
                    <a:lstStyle/>
                    <a:p>
                      <a:endParaRPr lang="en-US"/>
                    </a:p>
                  </a:txBody>
                  <a:tcPr/>
                </a:tc>
                <a:tc>
                  <a:txBody>
                    <a:bodyPr/>
                    <a:lstStyle/>
                    <a:p>
                      <a:endParaRPr lang="en-US" dirty="0"/>
                    </a:p>
                  </a:txBody>
                  <a:tcPr/>
                </a:tc>
              </a:tr>
              <a:tr h="502702">
                <a:tc>
                  <a:txBody>
                    <a:bodyPr/>
                    <a:lstStyle/>
                    <a:p>
                      <a:endParaRPr lang="en-US"/>
                    </a:p>
                  </a:txBody>
                  <a:tcPr/>
                </a:tc>
                <a:tc>
                  <a:txBody>
                    <a:bodyPr/>
                    <a:lstStyle/>
                    <a:p>
                      <a:endParaRPr lang="en-US"/>
                    </a:p>
                  </a:txBody>
                  <a:tcPr/>
                </a:tc>
                <a:tc>
                  <a:txBody>
                    <a:bodyPr/>
                    <a:lstStyle/>
                    <a:p>
                      <a:endParaRPr lang="en-US"/>
                    </a:p>
                  </a:txBody>
                  <a:tcPr/>
                </a:tc>
              </a:tr>
              <a:tr h="502702">
                <a:tc>
                  <a:txBody>
                    <a:bodyPr/>
                    <a:lstStyle/>
                    <a:p>
                      <a:endParaRPr lang="en-US"/>
                    </a:p>
                  </a:txBody>
                  <a:tcPr/>
                </a:tc>
                <a:tc>
                  <a:txBody>
                    <a:bodyPr/>
                    <a:lstStyle/>
                    <a:p>
                      <a:endParaRPr lang="en-US"/>
                    </a:p>
                  </a:txBody>
                  <a:tcPr/>
                </a:tc>
                <a:tc>
                  <a:txBody>
                    <a:bodyPr/>
                    <a:lstStyle/>
                    <a:p>
                      <a:endParaRPr lang="en-US"/>
                    </a:p>
                  </a:txBody>
                  <a:tcPr/>
                </a:tc>
              </a:tr>
              <a:tr h="502702">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15" name="TextBox 14"/>
          <p:cNvSpPr txBox="1"/>
          <p:nvPr/>
        </p:nvSpPr>
        <p:spPr>
          <a:xfrm>
            <a:off x="4343774" y="2667000"/>
            <a:ext cx="3809626" cy="2123658"/>
          </a:xfrm>
          <a:prstGeom prst="rect">
            <a:avLst/>
          </a:prstGeom>
          <a:solidFill>
            <a:srgbClr val="0BD2FF"/>
          </a:solidFill>
          <a:ln>
            <a:solidFill>
              <a:schemeClr val="tx1"/>
            </a:solidFill>
          </a:ln>
        </p:spPr>
        <p:txBody>
          <a:bodyPr wrap="square" rtlCol="0">
            <a:spAutoFit/>
          </a:bodyPr>
          <a:lstStyle/>
          <a:p>
            <a:r>
              <a:rPr lang="en-US" sz="2200" dirty="0" smtClean="0"/>
              <a:t>Important things to remember!</a:t>
            </a:r>
          </a:p>
          <a:p>
            <a:pPr marL="342900" indent="-342900">
              <a:buFont typeface="+mj-lt"/>
              <a:buAutoNum type="arabicPeriod"/>
            </a:pPr>
            <a:r>
              <a:rPr lang="en-US" sz="2200" dirty="0" smtClean="0"/>
              <a:t>Each interval needs to be equal (count by 3’s, 5’s, etc.)</a:t>
            </a:r>
          </a:p>
          <a:p>
            <a:pPr marL="342900" indent="-342900">
              <a:buFont typeface="+mj-lt"/>
              <a:buAutoNum type="arabicPeriod"/>
            </a:pPr>
            <a:r>
              <a:rPr lang="en-US" sz="2200" dirty="0" smtClean="0"/>
              <a:t>Your intervals cannot overlap or exclude any values.</a:t>
            </a:r>
          </a:p>
        </p:txBody>
      </p:sp>
    </p:spTree>
    <p:extLst>
      <p:ext uri="{BB962C8B-B14F-4D97-AF65-F5344CB8AC3E}">
        <p14:creationId xmlns:p14="http://schemas.microsoft.com/office/powerpoint/2010/main" val="68161728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
            </a:r>
            <a:br>
              <a:rPr lang="en-US" sz="3200" b="1" dirty="0" smtClean="0">
                <a:solidFill>
                  <a:schemeClr val="bg1"/>
                </a:solidFill>
                <a:ea typeface="ＭＳ Ｐゴシック" charset="-128"/>
              </a:rPr>
            </a:br>
            <a:r>
              <a:rPr lang="en-US" sz="3200" b="1" dirty="0" smtClean="0">
                <a:solidFill>
                  <a:schemeClr val="bg1"/>
                </a:solidFill>
                <a:ea typeface="ＭＳ Ｐゴシック" charset="-128"/>
              </a:rPr>
              <a:t>Explore					        Turn-and-talk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37</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762000"/>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What should we use for our </a:t>
            </a:r>
            <a:r>
              <a:rPr lang="en-US" sz="2400" dirty="0" smtClean="0">
                <a:solidFill>
                  <a:srgbClr val="FF0000"/>
                </a:solidFill>
              </a:rPr>
              <a:t>intervals</a:t>
            </a:r>
            <a:r>
              <a:rPr lang="en-US" sz="2400" dirty="0" smtClean="0">
                <a:solidFill>
                  <a:srgbClr val="669900"/>
                </a:solidFill>
              </a:rPr>
              <a:t>, or our age ranges?</a:t>
            </a:r>
            <a:endParaRPr lang="en-US" sz="2400" dirty="0" smtClean="0">
              <a:solidFill>
                <a:srgbClr val="669900"/>
              </a:solidFill>
              <a:hlinkClick r:id="rId7"/>
            </a:endParaRPr>
          </a:p>
          <a:p>
            <a:endParaRPr lang="en-US" sz="2400" u="sng" dirty="0" smtClean="0">
              <a:hlinkClick r:id="rId7"/>
            </a:endParaRPr>
          </a:p>
        </p:txBody>
      </p:sp>
      <p:sp>
        <p:nvSpPr>
          <p:cNvPr id="12" name="TextBox 11"/>
          <p:cNvSpPr txBox="1"/>
          <p:nvPr/>
        </p:nvSpPr>
        <p:spPr>
          <a:xfrm>
            <a:off x="609600" y="1371600"/>
            <a:ext cx="2743200" cy="4524315"/>
          </a:xfrm>
          <a:prstGeom prst="rect">
            <a:avLst/>
          </a:prstGeom>
          <a:noFill/>
          <a:ln>
            <a:solidFill>
              <a:schemeClr val="accent1"/>
            </a:solidFill>
          </a:ln>
        </p:spPr>
        <p:txBody>
          <a:bodyPr wrap="square" rtlCol="0">
            <a:spAutoFit/>
          </a:bodyPr>
          <a:lstStyle/>
          <a:p>
            <a:pPr marL="457200" indent="-457200">
              <a:buAutoNum type="arabicPlain" startAt="4"/>
            </a:pPr>
            <a:r>
              <a:rPr lang="en-US" sz="2400" dirty="0" smtClean="0">
                <a:solidFill>
                  <a:srgbClr val="4F81BD"/>
                </a:solidFill>
              </a:rPr>
              <a:t> 		29 </a:t>
            </a:r>
          </a:p>
          <a:p>
            <a:pPr marL="457200" indent="-457200">
              <a:buAutoNum type="arabicPlain" startAt="6"/>
            </a:pPr>
            <a:r>
              <a:rPr lang="en-US" sz="2400" dirty="0" smtClean="0">
                <a:solidFill>
                  <a:srgbClr val="4F81BD"/>
                </a:solidFill>
              </a:rPr>
              <a:t> 		30 </a:t>
            </a:r>
          </a:p>
          <a:p>
            <a:pPr marL="457200" indent="-457200"/>
            <a:r>
              <a:rPr lang="en-US" sz="2400" dirty="0" smtClean="0">
                <a:solidFill>
                  <a:srgbClr val="4F81BD"/>
                </a:solidFill>
              </a:rPr>
              <a:t>8			30 </a:t>
            </a:r>
          </a:p>
          <a:p>
            <a:r>
              <a:rPr lang="en-US" sz="2400" dirty="0" smtClean="0">
                <a:solidFill>
                  <a:srgbClr val="4F81BD"/>
                </a:solidFill>
              </a:rPr>
              <a:t>12		30 </a:t>
            </a:r>
          </a:p>
          <a:p>
            <a:pPr marL="457200" indent="-457200">
              <a:buAutoNum type="arabicPlain" startAt="12"/>
            </a:pPr>
            <a:r>
              <a:rPr lang="en-US" sz="2400" dirty="0" smtClean="0">
                <a:solidFill>
                  <a:srgbClr val="4F81BD"/>
                </a:solidFill>
              </a:rPr>
              <a:t> 		31 </a:t>
            </a:r>
          </a:p>
          <a:p>
            <a:pPr marL="457200" indent="-457200">
              <a:buAutoNum type="arabicPlain" startAt="15"/>
            </a:pPr>
            <a:r>
              <a:rPr lang="en-US" sz="2400" dirty="0" smtClean="0">
                <a:solidFill>
                  <a:srgbClr val="4F81BD"/>
                </a:solidFill>
              </a:rPr>
              <a:t> 		34</a:t>
            </a:r>
          </a:p>
          <a:p>
            <a:pPr marL="457200" indent="-457200">
              <a:buAutoNum type="arabicPlain" startAt="17"/>
            </a:pPr>
            <a:r>
              <a:rPr lang="en-US" sz="2400" dirty="0" smtClean="0">
                <a:solidFill>
                  <a:srgbClr val="4F81BD"/>
                </a:solidFill>
              </a:rPr>
              <a:t> 		36 </a:t>
            </a:r>
          </a:p>
          <a:p>
            <a:pPr marL="457200" indent="-457200"/>
            <a:r>
              <a:rPr lang="en-US" sz="2400" dirty="0" smtClean="0">
                <a:solidFill>
                  <a:srgbClr val="4F81BD"/>
                </a:solidFill>
              </a:rPr>
              <a:t>20	  		38 </a:t>
            </a:r>
          </a:p>
          <a:p>
            <a:pPr marL="457200" indent="-457200">
              <a:buAutoNum type="arabicPlain" startAt="25"/>
            </a:pPr>
            <a:r>
              <a:rPr lang="en-US" sz="2400" dirty="0" smtClean="0">
                <a:solidFill>
                  <a:srgbClr val="4F81BD"/>
                </a:solidFill>
              </a:rPr>
              <a:t> 		39 </a:t>
            </a:r>
          </a:p>
          <a:p>
            <a:pPr marL="457200" indent="-457200">
              <a:buAutoNum type="arabicPlain" startAt="25"/>
            </a:pPr>
            <a:r>
              <a:rPr lang="en-US" sz="2400" dirty="0" smtClean="0">
                <a:solidFill>
                  <a:srgbClr val="4F81BD"/>
                </a:solidFill>
              </a:rPr>
              <a:t>		55 </a:t>
            </a:r>
          </a:p>
          <a:p>
            <a:pPr marL="457200" indent="-457200">
              <a:buAutoNum type="arabicPlain" startAt="27"/>
            </a:pPr>
            <a:r>
              <a:rPr lang="en-US" sz="2400" dirty="0" smtClean="0">
                <a:solidFill>
                  <a:srgbClr val="4F81BD"/>
                </a:solidFill>
              </a:rPr>
              <a:t>  		62 </a:t>
            </a:r>
          </a:p>
          <a:p>
            <a:pPr marL="457200" indent="-457200"/>
            <a:r>
              <a:rPr lang="en-US" sz="2400" dirty="0" smtClean="0">
                <a:solidFill>
                  <a:srgbClr val="4F81BD"/>
                </a:solidFill>
              </a:rPr>
              <a:t>29		 	67</a:t>
            </a:r>
          </a:p>
        </p:txBody>
      </p:sp>
      <p:graphicFrame>
        <p:nvGraphicFramePr>
          <p:cNvPr id="13" name="Table 12"/>
          <p:cNvGraphicFramePr>
            <a:graphicFrameLocks noGrp="1"/>
          </p:cNvGraphicFramePr>
          <p:nvPr>
            <p:extLst>
              <p:ext uri="{D42A27DB-BD31-4B8C-83A1-F6EECF244321}">
                <p14:modId xmlns:p14="http://schemas.microsoft.com/office/powerpoint/2010/main" val="3784764696"/>
              </p:ext>
            </p:extLst>
          </p:nvPr>
        </p:nvGraphicFramePr>
        <p:xfrm>
          <a:off x="3734340" y="1371596"/>
          <a:ext cx="4876800" cy="4524318"/>
        </p:xfrm>
        <a:graphic>
          <a:graphicData uri="http://schemas.openxmlformats.org/drawingml/2006/table">
            <a:tbl>
              <a:tblPr firstRow="1" bandRow="1" bandCol="1">
                <a:tableStyleId>{912C8C85-51F0-491E-9774-3900AFEF0FD7}</a:tableStyleId>
              </a:tblPr>
              <a:tblGrid>
                <a:gridCol w="1625600"/>
                <a:gridCol w="1625600"/>
                <a:gridCol w="1625600"/>
              </a:tblGrid>
              <a:tr h="502702">
                <a:tc gridSpan="3">
                  <a:txBody>
                    <a:bodyPr/>
                    <a:lstStyle/>
                    <a:p>
                      <a:pPr algn="ctr"/>
                      <a:r>
                        <a:rPr lang="en-US" sz="2200" dirty="0" smtClean="0"/>
                        <a:t>Age of People Attending a Movie</a:t>
                      </a:r>
                      <a:endParaRPr lang="en-US" sz="22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2200" dirty="0" smtClean="0">
                          <a:solidFill>
                            <a:schemeClr val="bg1"/>
                          </a:solidFill>
                        </a:rPr>
                        <a:t>Age Ranges</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Tally</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Frequency</a:t>
                      </a:r>
                      <a:endParaRPr lang="en-US" sz="2200" dirty="0">
                        <a:solidFill>
                          <a:schemeClr val="bg1"/>
                        </a:solidFill>
                      </a:endParaRPr>
                    </a:p>
                  </a:txBody>
                  <a:tcPr>
                    <a:solidFill>
                      <a:schemeClr val="accent6">
                        <a:lumMod val="60000"/>
                        <a:lumOff val="40000"/>
                      </a:schemeClr>
                    </a:solidFill>
                  </a:tcPr>
                </a:tc>
              </a:tr>
              <a:tr h="502702">
                <a:tc>
                  <a:txBody>
                    <a:bodyPr/>
                    <a:lstStyle/>
                    <a:p>
                      <a:pPr algn="ctr"/>
                      <a:endParaRPr lang="en-US" dirty="0"/>
                    </a:p>
                  </a:txBody>
                  <a:tcPr/>
                </a:tc>
                <a:tc>
                  <a:txBody>
                    <a:bodyPr/>
                    <a:lstStyle/>
                    <a:p>
                      <a:endParaRPr lang="en-US" dirty="0"/>
                    </a:p>
                  </a:txBody>
                  <a:tcPr/>
                </a:tc>
                <a:tc>
                  <a:txBody>
                    <a:bodyPr/>
                    <a:lstStyle/>
                    <a:p>
                      <a:endParaRPr lang="en-US" dirty="0"/>
                    </a:p>
                  </a:txBody>
                  <a:tcPr/>
                </a:tc>
              </a:tr>
              <a:tr h="502702">
                <a:tc>
                  <a:txBody>
                    <a:bodyPr/>
                    <a:lstStyle/>
                    <a:p>
                      <a:pPr algn="ctr"/>
                      <a:endParaRPr lang="en-US" dirty="0" smtClean="0"/>
                    </a:p>
                  </a:txBody>
                  <a:tcPr/>
                </a:tc>
                <a:tc>
                  <a:txBody>
                    <a:bodyPr/>
                    <a:lstStyle/>
                    <a:p>
                      <a:endParaRPr lang="en-US"/>
                    </a:p>
                  </a:txBody>
                  <a:tcPr/>
                </a:tc>
                <a:tc>
                  <a:txBody>
                    <a:bodyPr/>
                    <a:lstStyle/>
                    <a:p>
                      <a:endParaRPr lang="en-US"/>
                    </a:p>
                  </a:txBody>
                  <a:tcPr/>
                </a:tc>
              </a:tr>
              <a:tr h="502702">
                <a:tc>
                  <a:txBody>
                    <a:bodyPr/>
                    <a:lstStyle/>
                    <a:p>
                      <a:pPr algn="ctr"/>
                      <a:endParaRPr lang="en-US" dirty="0" smtClean="0"/>
                    </a:p>
                  </a:txBody>
                  <a:tcPr/>
                </a:tc>
                <a:tc>
                  <a:txBody>
                    <a:bodyPr/>
                    <a:lstStyle/>
                    <a:p>
                      <a:endParaRPr lang="en-US"/>
                    </a:p>
                  </a:txBody>
                  <a:tcPr/>
                </a:tc>
                <a:tc>
                  <a:txBody>
                    <a:bodyPr/>
                    <a:lstStyle/>
                    <a:p>
                      <a:endParaRPr lang="en-US" dirty="0"/>
                    </a:p>
                  </a:txBody>
                  <a:tcPr/>
                </a:tc>
              </a:tr>
              <a:tr h="502702">
                <a:tc>
                  <a:txBody>
                    <a:bodyPr/>
                    <a:lstStyle/>
                    <a:p>
                      <a:pPr algn="ctr"/>
                      <a:endParaRPr lang="en-US" dirty="0" smtClean="0"/>
                    </a:p>
                  </a:txBody>
                  <a:tcPr/>
                </a:tc>
                <a:tc>
                  <a:txBody>
                    <a:bodyPr/>
                    <a:lstStyle/>
                    <a:p>
                      <a:endParaRPr lang="en-US"/>
                    </a:p>
                  </a:txBody>
                  <a:tcPr/>
                </a:tc>
                <a:tc>
                  <a:txBody>
                    <a:bodyPr/>
                    <a:lstStyle/>
                    <a:p>
                      <a:endParaRPr lang="en-US" dirty="0"/>
                    </a:p>
                  </a:txBody>
                  <a:tcPr/>
                </a:tc>
              </a:tr>
              <a:tr h="502702">
                <a:tc>
                  <a:txBody>
                    <a:bodyPr/>
                    <a:lstStyle/>
                    <a:p>
                      <a:pPr algn="ctr"/>
                      <a:endParaRPr lang="en-US" dirty="0" smtClean="0"/>
                    </a:p>
                  </a:txBody>
                  <a:tcPr/>
                </a:tc>
                <a:tc>
                  <a:txBody>
                    <a:bodyPr/>
                    <a:lstStyle/>
                    <a:p>
                      <a:endParaRPr lang="en-US"/>
                    </a:p>
                  </a:txBody>
                  <a:tcPr/>
                </a:tc>
                <a:tc>
                  <a:txBody>
                    <a:bodyPr/>
                    <a:lstStyle/>
                    <a:p>
                      <a:endParaRPr lang="en-US"/>
                    </a:p>
                  </a:txBody>
                  <a:tcPr/>
                </a:tc>
              </a:tr>
              <a:tr h="502702">
                <a:tc>
                  <a:txBody>
                    <a:bodyPr/>
                    <a:lstStyle/>
                    <a:p>
                      <a:pPr algn="ctr"/>
                      <a:endParaRPr lang="en-US" dirty="0" smtClean="0"/>
                    </a:p>
                  </a:txBody>
                  <a:tcPr/>
                </a:tc>
                <a:tc>
                  <a:txBody>
                    <a:bodyPr/>
                    <a:lstStyle/>
                    <a:p>
                      <a:endParaRPr lang="en-US" dirty="0"/>
                    </a:p>
                  </a:txBody>
                  <a:tcPr/>
                </a:tc>
                <a:tc>
                  <a:txBody>
                    <a:bodyPr/>
                    <a:lstStyle/>
                    <a:p>
                      <a:endParaRPr lang="en-US"/>
                    </a:p>
                  </a:txBody>
                  <a:tcPr/>
                </a:tc>
              </a:tr>
              <a:tr h="502702">
                <a:tc>
                  <a:txBody>
                    <a:bodyPr/>
                    <a:lstStyle/>
                    <a:p>
                      <a:pPr algn="ctr"/>
                      <a:endParaRPr lang="en-US" dirty="0"/>
                    </a:p>
                  </a:txBody>
                  <a:tcPr/>
                </a:tc>
                <a:tc>
                  <a:txBody>
                    <a:bodyPr/>
                    <a:lstStyle/>
                    <a:p>
                      <a:endParaRPr lang="en-US"/>
                    </a:p>
                  </a:txBody>
                  <a:tcPr/>
                </a:tc>
                <a:tc>
                  <a:txBody>
                    <a:bodyPr/>
                    <a:lstStyle/>
                    <a:p>
                      <a:endParaRPr lang="en-US" dirty="0"/>
                    </a:p>
                  </a:txBody>
                  <a:tcPr/>
                </a:tc>
              </a:tr>
            </a:tbl>
          </a:graphicData>
        </a:graphic>
      </p:graphicFrame>
      <p:sp>
        <p:nvSpPr>
          <p:cNvPr id="3" name="TextBox 2"/>
          <p:cNvSpPr txBox="1"/>
          <p:nvPr/>
        </p:nvSpPr>
        <p:spPr>
          <a:xfrm>
            <a:off x="4267200" y="2438400"/>
            <a:ext cx="686357" cy="381000"/>
          </a:xfrm>
          <a:prstGeom prst="rect">
            <a:avLst/>
          </a:prstGeom>
          <a:noFill/>
        </p:spPr>
        <p:txBody>
          <a:bodyPr wrap="square" rtlCol="0">
            <a:spAutoFit/>
          </a:bodyPr>
          <a:lstStyle/>
          <a:p>
            <a:r>
              <a:rPr lang="en-US" dirty="0" smtClean="0"/>
              <a:t>0 - 9</a:t>
            </a:r>
            <a:endParaRPr lang="en-US" dirty="0"/>
          </a:p>
        </p:txBody>
      </p:sp>
      <p:sp>
        <p:nvSpPr>
          <p:cNvPr id="14" name="TextBox 13"/>
          <p:cNvSpPr txBox="1"/>
          <p:nvPr/>
        </p:nvSpPr>
        <p:spPr>
          <a:xfrm>
            <a:off x="4114800" y="2936875"/>
            <a:ext cx="1066800" cy="369332"/>
          </a:xfrm>
          <a:prstGeom prst="rect">
            <a:avLst/>
          </a:prstGeom>
          <a:noFill/>
        </p:spPr>
        <p:txBody>
          <a:bodyPr wrap="square" rtlCol="0">
            <a:spAutoFit/>
          </a:bodyPr>
          <a:lstStyle/>
          <a:p>
            <a:r>
              <a:rPr lang="en-US" dirty="0" smtClean="0"/>
              <a:t>10 - 19</a:t>
            </a:r>
            <a:endParaRPr lang="en-US" dirty="0"/>
          </a:p>
        </p:txBody>
      </p:sp>
      <p:sp>
        <p:nvSpPr>
          <p:cNvPr id="15" name="TextBox 14"/>
          <p:cNvSpPr txBox="1"/>
          <p:nvPr/>
        </p:nvSpPr>
        <p:spPr>
          <a:xfrm>
            <a:off x="4114800" y="3440607"/>
            <a:ext cx="1066800" cy="369332"/>
          </a:xfrm>
          <a:prstGeom prst="rect">
            <a:avLst/>
          </a:prstGeom>
          <a:noFill/>
        </p:spPr>
        <p:txBody>
          <a:bodyPr wrap="square" rtlCol="0">
            <a:spAutoFit/>
          </a:bodyPr>
          <a:lstStyle/>
          <a:p>
            <a:r>
              <a:rPr lang="en-US" dirty="0"/>
              <a:t>2</a:t>
            </a:r>
            <a:r>
              <a:rPr lang="en-US" dirty="0" smtClean="0"/>
              <a:t>0 - 29</a:t>
            </a:r>
            <a:endParaRPr lang="en-US" dirty="0"/>
          </a:p>
        </p:txBody>
      </p:sp>
      <p:sp>
        <p:nvSpPr>
          <p:cNvPr id="16" name="TextBox 15"/>
          <p:cNvSpPr txBox="1"/>
          <p:nvPr/>
        </p:nvSpPr>
        <p:spPr>
          <a:xfrm>
            <a:off x="4114800" y="3962400"/>
            <a:ext cx="1066800" cy="369332"/>
          </a:xfrm>
          <a:prstGeom prst="rect">
            <a:avLst/>
          </a:prstGeom>
          <a:noFill/>
        </p:spPr>
        <p:txBody>
          <a:bodyPr wrap="square" rtlCol="0">
            <a:spAutoFit/>
          </a:bodyPr>
          <a:lstStyle/>
          <a:p>
            <a:r>
              <a:rPr lang="en-US" dirty="0" smtClean="0"/>
              <a:t>30 - 39</a:t>
            </a:r>
            <a:endParaRPr lang="en-US" dirty="0"/>
          </a:p>
        </p:txBody>
      </p:sp>
      <p:sp>
        <p:nvSpPr>
          <p:cNvPr id="17" name="TextBox 16"/>
          <p:cNvSpPr txBox="1"/>
          <p:nvPr/>
        </p:nvSpPr>
        <p:spPr>
          <a:xfrm>
            <a:off x="4114800" y="4419600"/>
            <a:ext cx="1066800" cy="369332"/>
          </a:xfrm>
          <a:prstGeom prst="rect">
            <a:avLst/>
          </a:prstGeom>
          <a:noFill/>
        </p:spPr>
        <p:txBody>
          <a:bodyPr wrap="square" rtlCol="0">
            <a:spAutoFit/>
          </a:bodyPr>
          <a:lstStyle/>
          <a:p>
            <a:r>
              <a:rPr lang="en-US" dirty="0" smtClean="0"/>
              <a:t>40 - 49</a:t>
            </a:r>
            <a:endParaRPr lang="en-US" dirty="0"/>
          </a:p>
        </p:txBody>
      </p:sp>
      <p:sp>
        <p:nvSpPr>
          <p:cNvPr id="18" name="TextBox 17"/>
          <p:cNvSpPr txBox="1"/>
          <p:nvPr/>
        </p:nvSpPr>
        <p:spPr>
          <a:xfrm>
            <a:off x="4114800" y="4962525"/>
            <a:ext cx="1066800" cy="369332"/>
          </a:xfrm>
          <a:prstGeom prst="rect">
            <a:avLst/>
          </a:prstGeom>
          <a:noFill/>
        </p:spPr>
        <p:txBody>
          <a:bodyPr wrap="square" rtlCol="0">
            <a:spAutoFit/>
          </a:bodyPr>
          <a:lstStyle/>
          <a:p>
            <a:r>
              <a:rPr lang="en-US" dirty="0" smtClean="0"/>
              <a:t>50 - 59</a:t>
            </a:r>
            <a:endParaRPr lang="en-US" dirty="0"/>
          </a:p>
        </p:txBody>
      </p:sp>
      <p:sp>
        <p:nvSpPr>
          <p:cNvPr id="20" name="TextBox 19"/>
          <p:cNvSpPr txBox="1"/>
          <p:nvPr/>
        </p:nvSpPr>
        <p:spPr>
          <a:xfrm>
            <a:off x="4114800" y="5486400"/>
            <a:ext cx="1066800" cy="369332"/>
          </a:xfrm>
          <a:prstGeom prst="rect">
            <a:avLst/>
          </a:prstGeom>
          <a:noFill/>
        </p:spPr>
        <p:txBody>
          <a:bodyPr wrap="square" rtlCol="0">
            <a:spAutoFit/>
          </a:bodyPr>
          <a:lstStyle/>
          <a:p>
            <a:r>
              <a:rPr lang="en-US" dirty="0" smtClean="0"/>
              <a:t>60 - 69</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P spid="18"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38</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762000"/>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What strategy should we use to </a:t>
            </a:r>
            <a:r>
              <a:rPr lang="en-US" sz="2400" dirty="0" smtClean="0">
                <a:solidFill>
                  <a:srgbClr val="FF0000"/>
                </a:solidFill>
              </a:rPr>
              <a:t>tally </a:t>
            </a:r>
            <a:r>
              <a:rPr lang="en-US" sz="2400" dirty="0" smtClean="0">
                <a:solidFill>
                  <a:srgbClr val="669900"/>
                </a:solidFill>
              </a:rPr>
              <a:t>our data?</a:t>
            </a:r>
            <a:endParaRPr lang="en-US" sz="2400" dirty="0" smtClean="0">
              <a:solidFill>
                <a:srgbClr val="669900"/>
              </a:solidFill>
              <a:hlinkClick r:id="rId7"/>
            </a:endParaRPr>
          </a:p>
          <a:p>
            <a:endParaRPr lang="en-US" sz="2400" u="sng" dirty="0" smtClean="0">
              <a:hlinkClick r:id="rId7"/>
            </a:endParaRPr>
          </a:p>
        </p:txBody>
      </p:sp>
      <p:sp>
        <p:nvSpPr>
          <p:cNvPr id="12" name="TextBox 11"/>
          <p:cNvSpPr txBox="1"/>
          <p:nvPr/>
        </p:nvSpPr>
        <p:spPr>
          <a:xfrm>
            <a:off x="609600" y="1371600"/>
            <a:ext cx="2743200" cy="4524315"/>
          </a:xfrm>
          <a:prstGeom prst="rect">
            <a:avLst/>
          </a:prstGeom>
          <a:noFill/>
          <a:ln>
            <a:solidFill>
              <a:schemeClr val="accent1"/>
            </a:solidFill>
          </a:ln>
        </p:spPr>
        <p:txBody>
          <a:bodyPr wrap="square" rtlCol="0">
            <a:spAutoFit/>
          </a:bodyPr>
          <a:lstStyle/>
          <a:p>
            <a:pPr marL="457200" indent="-457200">
              <a:buAutoNum type="arabicPlain" startAt="4"/>
            </a:pPr>
            <a:r>
              <a:rPr lang="en-US" sz="2400" dirty="0" smtClean="0">
                <a:solidFill>
                  <a:srgbClr val="4F81BD"/>
                </a:solidFill>
              </a:rPr>
              <a:t> 		29 </a:t>
            </a:r>
          </a:p>
          <a:p>
            <a:pPr marL="457200" indent="-457200">
              <a:buAutoNum type="arabicPlain" startAt="6"/>
            </a:pPr>
            <a:r>
              <a:rPr lang="en-US" sz="2400" dirty="0" smtClean="0">
                <a:solidFill>
                  <a:srgbClr val="4F81BD"/>
                </a:solidFill>
              </a:rPr>
              <a:t> 		30 </a:t>
            </a:r>
          </a:p>
          <a:p>
            <a:pPr marL="457200" indent="-457200"/>
            <a:r>
              <a:rPr lang="en-US" sz="2400" dirty="0" smtClean="0">
                <a:solidFill>
                  <a:srgbClr val="4F81BD"/>
                </a:solidFill>
              </a:rPr>
              <a:t>8			30 </a:t>
            </a:r>
          </a:p>
          <a:p>
            <a:r>
              <a:rPr lang="en-US" sz="2400" dirty="0" smtClean="0">
                <a:solidFill>
                  <a:srgbClr val="4F81BD"/>
                </a:solidFill>
              </a:rPr>
              <a:t>12		30 </a:t>
            </a:r>
          </a:p>
          <a:p>
            <a:pPr marL="457200" indent="-457200">
              <a:buAutoNum type="arabicPlain" startAt="12"/>
            </a:pPr>
            <a:r>
              <a:rPr lang="en-US" sz="2400" dirty="0" smtClean="0">
                <a:solidFill>
                  <a:srgbClr val="4F81BD"/>
                </a:solidFill>
              </a:rPr>
              <a:t> 		31 </a:t>
            </a:r>
          </a:p>
          <a:p>
            <a:pPr marL="457200" indent="-457200">
              <a:buAutoNum type="arabicPlain" startAt="15"/>
            </a:pPr>
            <a:r>
              <a:rPr lang="en-US" sz="2400" dirty="0" smtClean="0">
                <a:solidFill>
                  <a:srgbClr val="4F81BD"/>
                </a:solidFill>
              </a:rPr>
              <a:t> 		34</a:t>
            </a:r>
          </a:p>
          <a:p>
            <a:pPr marL="457200" indent="-457200">
              <a:buAutoNum type="arabicPlain" startAt="17"/>
            </a:pPr>
            <a:r>
              <a:rPr lang="en-US" sz="2400" dirty="0" smtClean="0">
                <a:solidFill>
                  <a:srgbClr val="4F81BD"/>
                </a:solidFill>
              </a:rPr>
              <a:t> 		36 </a:t>
            </a:r>
          </a:p>
          <a:p>
            <a:pPr marL="457200" indent="-457200"/>
            <a:r>
              <a:rPr lang="en-US" sz="2400" dirty="0" smtClean="0">
                <a:solidFill>
                  <a:srgbClr val="4F81BD"/>
                </a:solidFill>
              </a:rPr>
              <a:t>20	  		38 </a:t>
            </a:r>
          </a:p>
          <a:p>
            <a:pPr marL="457200" indent="-457200">
              <a:buAutoNum type="arabicPlain" startAt="25"/>
            </a:pPr>
            <a:r>
              <a:rPr lang="en-US" sz="2400" dirty="0" smtClean="0">
                <a:solidFill>
                  <a:srgbClr val="4F81BD"/>
                </a:solidFill>
              </a:rPr>
              <a:t> 		39 </a:t>
            </a:r>
          </a:p>
          <a:p>
            <a:pPr marL="457200" indent="-457200">
              <a:buAutoNum type="arabicPlain" startAt="25"/>
            </a:pPr>
            <a:r>
              <a:rPr lang="en-US" sz="2400" dirty="0" smtClean="0">
                <a:solidFill>
                  <a:srgbClr val="4F81BD"/>
                </a:solidFill>
              </a:rPr>
              <a:t>		55 </a:t>
            </a:r>
          </a:p>
          <a:p>
            <a:pPr marL="457200" indent="-457200">
              <a:buAutoNum type="arabicPlain" startAt="27"/>
            </a:pPr>
            <a:r>
              <a:rPr lang="en-US" sz="2400" dirty="0" smtClean="0">
                <a:solidFill>
                  <a:srgbClr val="4F81BD"/>
                </a:solidFill>
              </a:rPr>
              <a:t>  		62 </a:t>
            </a:r>
          </a:p>
          <a:p>
            <a:pPr marL="457200" indent="-457200"/>
            <a:r>
              <a:rPr lang="en-US" sz="2400" dirty="0" smtClean="0">
                <a:solidFill>
                  <a:srgbClr val="4F81BD"/>
                </a:solidFill>
              </a:rPr>
              <a:t>29		 	67</a:t>
            </a:r>
          </a:p>
        </p:txBody>
      </p:sp>
      <p:graphicFrame>
        <p:nvGraphicFramePr>
          <p:cNvPr id="13" name="Table 12"/>
          <p:cNvGraphicFramePr>
            <a:graphicFrameLocks noGrp="1"/>
          </p:cNvGraphicFramePr>
          <p:nvPr>
            <p:extLst>
              <p:ext uri="{D42A27DB-BD31-4B8C-83A1-F6EECF244321}">
                <p14:modId xmlns:p14="http://schemas.microsoft.com/office/powerpoint/2010/main" val="2858753967"/>
              </p:ext>
            </p:extLst>
          </p:nvPr>
        </p:nvGraphicFramePr>
        <p:xfrm>
          <a:off x="3734340" y="1371596"/>
          <a:ext cx="4876800" cy="4524318"/>
        </p:xfrm>
        <a:graphic>
          <a:graphicData uri="http://schemas.openxmlformats.org/drawingml/2006/table">
            <a:tbl>
              <a:tblPr firstRow="1" bandRow="1" bandCol="1">
                <a:tableStyleId>{912C8C85-51F0-491E-9774-3900AFEF0FD7}</a:tableStyleId>
              </a:tblPr>
              <a:tblGrid>
                <a:gridCol w="1625600"/>
                <a:gridCol w="1625600"/>
                <a:gridCol w="1625600"/>
              </a:tblGrid>
              <a:tr h="502702">
                <a:tc gridSpan="3">
                  <a:txBody>
                    <a:bodyPr/>
                    <a:lstStyle/>
                    <a:p>
                      <a:pPr algn="ctr"/>
                      <a:r>
                        <a:rPr lang="en-US" sz="2200" dirty="0" smtClean="0"/>
                        <a:t>Age of People Attending a Movie</a:t>
                      </a:r>
                      <a:endParaRPr lang="en-US" sz="22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2200" dirty="0" smtClean="0">
                          <a:solidFill>
                            <a:schemeClr val="bg1"/>
                          </a:solidFill>
                        </a:rPr>
                        <a:t>Age Ranges</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Tally</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Frequency</a:t>
                      </a:r>
                      <a:endParaRPr lang="en-US" sz="2200" dirty="0">
                        <a:solidFill>
                          <a:schemeClr val="bg1"/>
                        </a:solidFill>
                      </a:endParaRPr>
                    </a:p>
                  </a:txBody>
                  <a:tcPr>
                    <a:solidFill>
                      <a:schemeClr val="accent6">
                        <a:lumMod val="60000"/>
                        <a:lumOff val="40000"/>
                      </a:schemeClr>
                    </a:solidFill>
                  </a:tcPr>
                </a:tc>
              </a:tr>
              <a:tr h="502702">
                <a:tc>
                  <a:txBody>
                    <a:bodyPr/>
                    <a:lstStyle/>
                    <a:p>
                      <a:pPr algn="ctr"/>
                      <a:endParaRPr lang="en-US" dirty="0"/>
                    </a:p>
                  </a:txBody>
                  <a:tcPr/>
                </a:tc>
                <a:tc>
                  <a:txBody>
                    <a:bodyPr/>
                    <a:lstStyle/>
                    <a:p>
                      <a:endParaRPr lang="en-US" dirty="0"/>
                    </a:p>
                  </a:txBody>
                  <a:tcPr/>
                </a:tc>
                <a:tc>
                  <a:txBody>
                    <a:bodyPr/>
                    <a:lstStyle/>
                    <a:p>
                      <a:endParaRPr lang="en-US" dirty="0"/>
                    </a:p>
                  </a:txBody>
                  <a:tcPr/>
                </a:tc>
              </a:tr>
              <a:tr h="502702">
                <a:tc>
                  <a:txBody>
                    <a:bodyPr/>
                    <a:lstStyle/>
                    <a:p>
                      <a:pPr algn="ctr"/>
                      <a:endParaRPr lang="en-US" dirty="0" smtClean="0"/>
                    </a:p>
                  </a:txBody>
                  <a:tcPr/>
                </a:tc>
                <a:tc>
                  <a:txBody>
                    <a:bodyPr/>
                    <a:lstStyle/>
                    <a:p>
                      <a:endParaRPr lang="en-US"/>
                    </a:p>
                  </a:txBody>
                  <a:tcPr/>
                </a:tc>
                <a:tc>
                  <a:txBody>
                    <a:bodyPr/>
                    <a:lstStyle/>
                    <a:p>
                      <a:endParaRPr lang="en-US"/>
                    </a:p>
                  </a:txBody>
                  <a:tcPr/>
                </a:tc>
              </a:tr>
              <a:tr h="502702">
                <a:tc>
                  <a:txBody>
                    <a:bodyPr/>
                    <a:lstStyle/>
                    <a:p>
                      <a:pPr algn="ctr"/>
                      <a:endParaRPr lang="en-US" dirty="0" smtClean="0"/>
                    </a:p>
                  </a:txBody>
                  <a:tcPr/>
                </a:tc>
                <a:tc>
                  <a:txBody>
                    <a:bodyPr/>
                    <a:lstStyle/>
                    <a:p>
                      <a:endParaRPr lang="en-US"/>
                    </a:p>
                  </a:txBody>
                  <a:tcPr/>
                </a:tc>
                <a:tc>
                  <a:txBody>
                    <a:bodyPr/>
                    <a:lstStyle/>
                    <a:p>
                      <a:endParaRPr lang="en-US" dirty="0"/>
                    </a:p>
                  </a:txBody>
                  <a:tcPr/>
                </a:tc>
              </a:tr>
              <a:tr h="502702">
                <a:tc>
                  <a:txBody>
                    <a:bodyPr/>
                    <a:lstStyle/>
                    <a:p>
                      <a:pPr algn="ctr"/>
                      <a:endParaRPr lang="en-US" dirty="0" smtClean="0"/>
                    </a:p>
                  </a:txBody>
                  <a:tcPr/>
                </a:tc>
                <a:tc>
                  <a:txBody>
                    <a:bodyPr/>
                    <a:lstStyle/>
                    <a:p>
                      <a:endParaRPr lang="en-US"/>
                    </a:p>
                  </a:txBody>
                  <a:tcPr/>
                </a:tc>
                <a:tc>
                  <a:txBody>
                    <a:bodyPr/>
                    <a:lstStyle/>
                    <a:p>
                      <a:endParaRPr lang="en-US" dirty="0"/>
                    </a:p>
                  </a:txBody>
                  <a:tcPr/>
                </a:tc>
              </a:tr>
              <a:tr h="502702">
                <a:tc>
                  <a:txBody>
                    <a:bodyPr/>
                    <a:lstStyle/>
                    <a:p>
                      <a:pPr algn="ctr"/>
                      <a:endParaRPr lang="en-US" dirty="0" smtClean="0"/>
                    </a:p>
                  </a:txBody>
                  <a:tcPr/>
                </a:tc>
                <a:tc>
                  <a:txBody>
                    <a:bodyPr/>
                    <a:lstStyle/>
                    <a:p>
                      <a:endParaRPr lang="en-US"/>
                    </a:p>
                  </a:txBody>
                  <a:tcPr/>
                </a:tc>
                <a:tc>
                  <a:txBody>
                    <a:bodyPr/>
                    <a:lstStyle/>
                    <a:p>
                      <a:endParaRPr lang="en-US"/>
                    </a:p>
                  </a:txBody>
                  <a:tcPr/>
                </a:tc>
              </a:tr>
              <a:tr h="502702">
                <a:tc>
                  <a:txBody>
                    <a:bodyPr/>
                    <a:lstStyle/>
                    <a:p>
                      <a:pPr algn="ctr"/>
                      <a:endParaRPr lang="en-US" dirty="0" smtClean="0"/>
                    </a:p>
                  </a:txBody>
                  <a:tcPr/>
                </a:tc>
                <a:tc>
                  <a:txBody>
                    <a:bodyPr/>
                    <a:lstStyle/>
                    <a:p>
                      <a:endParaRPr lang="en-US"/>
                    </a:p>
                  </a:txBody>
                  <a:tcPr/>
                </a:tc>
                <a:tc>
                  <a:txBody>
                    <a:bodyPr/>
                    <a:lstStyle/>
                    <a:p>
                      <a:endParaRPr lang="en-US"/>
                    </a:p>
                  </a:txBody>
                  <a:tcPr/>
                </a:tc>
              </a:tr>
              <a:tr h="502702">
                <a:tc>
                  <a:txBody>
                    <a:bodyPr/>
                    <a:lstStyle/>
                    <a:p>
                      <a:pPr algn="ctr"/>
                      <a:endParaRPr lang="en-US" dirty="0"/>
                    </a:p>
                  </a:txBody>
                  <a:tcPr/>
                </a:tc>
                <a:tc>
                  <a:txBody>
                    <a:bodyPr/>
                    <a:lstStyle/>
                    <a:p>
                      <a:endParaRPr lang="en-US"/>
                    </a:p>
                  </a:txBody>
                  <a:tcPr/>
                </a:tc>
                <a:tc>
                  <a:txBody>
                    <a:bodyPr/>
                    <a:lstStyle/>
                    <a:p>
                      <a:endParaRPr lang="en-US" dirty="0"/>
                    </a:p>
                  </a:txBody>
                  <a:tcPr/>
                </a:tc>
              </a:tr>
            </a:tbl>
          </a:graphicData>
        </a:graphic>
      </p:graphicFrame>
      <p:sp>
        <p:nvSpPr>
          <p:cNvPr id="14" name="Page Title"/>
          <p:cNvSpPr txBox="1">
            <a:spLocks/>
          </p:cNvSpPr>
          <p:nvPr/>
        </p:nvSpPr>
        <p:spPr bwMode="auto">
          <a:xfrm>
            <a:off x="152400" y="0"/>
            <a:ext cx="87630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Explore					        Turn-and-talk</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grpSp>
        <p:nvGrpSpPr>
          <p:cNvPr id="3" name="Group 2"/>
          <p:cNvGrpSpPr/>
          <p:nvPr/>
        </p:nvGrpSpPr>
        <p:grpSpPr>
          <a:xfrm>
            <a:off x="4114800" y="2438400"/>
            <a:ext cx="1066800" cy="3417332"/>
            <a:chOff x="4114800" y="2438400"/>
            <a:chExt cx="1066800" cy="3417332"/>
          </a:xfrm>
        </p:grpSpPr>
        <p:sp>
          <p:nvSpPr>
            <p:cNvPr id="15" name="TextBox 14"/>
            <p:cNvSpPr txBox="1"/>
            <p:nvPr/>
          </p:nvSpPr>
          <p:spPr>
            <a:xfrm>
              <a:off x="4267200" y="2438400"/>
              <a:ext cx="686357" cy="381000"/>
            </a:xfrm>
            <a:prstGeom prst="rect">
              <a:avLst/>
            </a:prstGeom>
            <a:noFill/>
          </p:spPr>
          <p:txBody>
            <a:bodyPr wrap="square" rtlCol="0">
              <a:spAutoFit/>
            </a:bodyPr>
            <a:lstStyle/>
            <a:p>
              <a:r>
                <a:rPr lang="en-US" dirty="0" smtClean="0"/>
                <a:t>0 - 9</a:t>
              </a:r>
              <a:endParaRPr lang="en-US" dirty="0"/>
            </a:p>
          </p:txBody>
        </p:sp>
        <p:sp>
          <p:nvSpPr>
            <p:cNvPr id="16" name="TextBox 15"/>
            <p:cNvSpPr txBox="1"/>
            <p:nvPr/>
          </p:nvSpPr>
          <p:spPr>
            <a:xfrm>
              <a:off x="4114800" y="2936875"/>
              <a:ext cx="1066800" cy="369332"/>
            </a:xfrm>
            <a:prstGeom prst="rect">
              <a:avLst/>
            </a:prstGeom>
            <a:noFill/>
          </p:spPr>
          <p:txBody>
            <a:bodyPr wrap="square" rtlCol="0">
              <a:spAutoFit/>
            </a:bodyPr>
            <a:lstStyle/>
            <a:p>
              <a:r>
                <a:rPr lang="en-US" dirty="0" smtClean="0"/>
                <a:t>10 - 19</a:t>
              </a:r>
              <a:endParaRPr lang="en-US" dirty="0"/>
            </a:p>
          </p:txBody>
        </p:sp>
        <p:sp>
          <p:nvSpPr>
            <p:cNvPr id="17" name="TextBox 16"/>
            <p:cNvSpPr txBox="1"/>
            <p:nvPr/>
          </p:nvSpPr>
          <p:spPr>
            <a:xfrm>
              <a:off x="4114800" y="3440607"/>
              <a:ext cx="1066800" cy="369332"/>
            </a:xfrm>
            <a:prstGeom prst="rect">
              <a:avLst/>
            </a:prstGeom>
            <a:noFill/>
          </p:spPr>
          <p:txBody>
            <a:bodyPr wrap="square" rtlCol="0">
              <a:spAutoFit/>
            </a:bodyPr>
            <a:lstStyle/>
            <a:p>
              <a:r>
                <a:rPr lang="en-US" dirty="0"/>
                <a:t>2</a:t>
              </a:r>
              <a:r>
                <a:rPr lang="en-US" dirty="0" smtClean="0"/>
                <a:t>0 - 29</a:t>
              </a:r>
              <a:endParaRPr lang="en-US" dirty="0"/>
            </a:p>
          </p:txBody>
        </p:sp>
        <p:sp>
          <p:nvSpPr>
            <p:cNvPr id="18" name="TextBox 17"/>
            <p:cNvSpPr txBox="1"/>
            <p:nvPr/>
          </p:nvSpPr>
          <p:spPr>
            <a:xfrm>
              <a:off x="4114800" y="3962400"/>
              <a:ext cx="1066800" cy="369332"/>
            </a:xfrm>
            <a:prstGeom prst="rect">
              <a:avLst/>
            </a:prstGeom>
            <a:noFill/>
          </p:spPr>
          <p:txBody>
            <a:bodyPr wrap="square" rtlCol="0">
              <a:spAutoFit/>
            </a:bodyPr>
            <a:lstStyle/>
            <a:p>
              <a:r>
                <a:rPr lang="en-US" dirty="0" smtClean="0"/>
                <a:t>30 - 39</a:t>
              </a:r>
              <a:endParaRPr lang="en-US" dirty="0"/>
            </a:p>
          </p:txBody>
        </p:sp>
        <p:sp>
          <p:nvSpPr>
            <p:cNvPr id="20" name="TextBox 19"/>
            <p:cNvSpPr txBox="1"/>
            <p:nvPr/>
          </p:nvSpPr>
          <p:spPr>
            <a:xfrm>
              <a:off x="4114800" y="4419600"/>
              <a:ext cx="1066800" cy="369332"/>
            </a:xfrm>
            <a:prstGeom prst="rect">
              <a:avLst/>
            </a:prstGeom>
            <a:noFill/>
          </p:spPr>
          <p:txBody>
            <a:bodyPr wrap="square" rtlCol="0">
              <a:spAutoFit/>
            </a:bodyPr>
            <a:lstStyle/>
            <a:p>
              <a:r>
                <a:rPr lang="en-US" dirty="0" smtClean="0"/>
                <a:t>40 - 49</a:t>
              </a:r>
              <a:endParaRPr lang="en-US" dirty="0"/>
            </a:p>
          </p:txBody>
        </p:sp>
        <p:sp>
          <p:nvSpPr>
            <p:cNvPr id="21" name="TextBox 20"/>
            <p:cNvSpPr txBox="1"/>
            <p:nvPr/>
          </p:nvSpPr>
          <p:spPr>
            <a:xfrm>
              <a:off x="4114800" y="4962525"/>
              <a:ext cx="1066800" cy="369332"/>
            </a:xfrm>
            <a:prstGeom prst="rect">
              <a:avLst/>
            </a:prstGeom>
            <a:noFill/>
          </p:spPr>
          <p:txBody>
            <a:bodyPr wrap="square" rtlCol="0">
              <a:spAutoFit/>
            </a:bodyPr>
            <a:lstStyle/>
            <a:p>
              <a:r>
                <a:rPr lang="en-US" dirty="0" smtClean="0"/>
                <a:t>50 - 59</a:t>
              </a:r>
              <a:endParaRPr lang="en-US" dirty="0"/>
            </a:p>
          </p:txBody>
        </p:sp>
        <p:sp>
          <p:nvSpPr>
            <p:cNvPr id="22" name="TextBox 21"/>
            <p:cNvSpPr txBox="1"/>
            <p:nvPr/>
          </p:nvSpPr>
          <p:spPr>
            <a:xfrm>
              <a:off x="4114800" y="5486400"/>
              <a:ext cx="1066800" cy="369332"/>
            </a:xfrm>
            <a:prstGeom prst="rect">
              <a:avLst/>
            </a:prstGeom>
            <a:noFill/>
          </p:spPr>
          <p:txBody>
            <a:bodyPr wrap="square" rtlCol="0">
              <a:spAutoFit/>
            </a:bodyPr>
            <a:lstStyle/>
            <a:p>
              <a:r>
                <a:rPr lang="en-US" dirty="0" smtClean="0"/>
                <a:t>60 - 69</a:t>
              </a:r>
              <a:endParaRPr lang="en-US" dirty="0"/>
            </a:p>
          </p:txBody>
        </p:sp>
      </p:grpSp>
      <p:sp>
        <p:nvSpPr>
          <p:cNvPr id="23" name="Agenda Link">
            <a:hlinkClick r:id="rId8" action="ppaction://hlinksldjump"/>
          </p:cNvPr>
          <p:cNvSpPr txBox="1"/>
          <p:nvPr/>
        </p:nvSpPr>
        <p:spPr>
          <a:xfrm>
            <a:off x="2628900" y="6096000"/>
            <a:ext cx="12573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Scaffolding</a:t>
            </a:r>
            <a:endParaRPr lang="en-US" b="1" dirty="0">
              <a:solidFill>
                <a:srgbClr val="000000"/>
              </a:solidFill>
              <a:latin typeface="Perpetua" pitchFamily="18" charset="0"/>
              <a:ea typeface="+mj-ea"/>
              <a:cs typeface="+mj-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39</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762000"/>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What strategy should we use to </a:t>
            </a:r>
            <a:r>
              <a:rPr lang="en-US" sz="2400" dirty="0" smtClean="0">
                <a:solidFill>
                  <a:srgbClr val="FF0000"/>
                </a:solidFill>
              </a:rPr>
              <a:t>tally </a:t>
            </a:r>
            <a:r>
              <a:rPr lang="en-US" sz="2400" dirty="0" smtClean="0">
                <a:solidFill>
                  <a:srgbClr val="669900"/>
                </a:solidFill>
              </a:rPr>
              <a:t>our data?</a:t>
            </a:r>
            <a:endParaRPr lang="en-US" sz="2400" dirty="0" smtClean="0">
              <a:solidFill>
                <a:srgbClr val="669900"/>
              </a:solidFill>
              <a:hlinkClick r:id="rId7"/>
            </a:endParaRPr>
          </a:p>
          <a:p>
            <a:endParaRPr lang="en-US" sz="2400" u="sng" dirty="0" smtClean="0">
              <a:hlinkClick r:id="rId7"/>
            </a:endParaRPr>
          </a:p>
        </p:txBody>
      </p:sp>
      <p:sp>
        <p:nvSpPr>
          <p:cNvPr id="12" name="TextBox 11"/>
          <p:cNvSpPr txBox="1"/>
          <p:nvPr/>
        </p:nvSpPr>
        <p:spPr>
          <a:xfrm>
            <a:off x="609600" y="1371600"/>
            <a:ext cx="2743200" cy="4524315"/>
          </a:xfrm>
          <a:prstGeom prst="rect">
            <a:avLst/>
          </a:prstGeom>
          <a:noFill/>
          <a:ln>
            <a:solidFill>
              <a:schemeClr val="accent1"/>
            </a:solidFill>
          </a:ln>
        </p:spPr>
        <p:txBody>
          <a:bodyPr wrap="square" rtlCol="0">
            <a:spAutoFit/>
          </a:bodyPr>
          <a:lstStyle/>
          <a:p>
            <a:pPr marL="457200" indent="-457200">
              <a:buAutoNum type="arabicPlain" startAt="4"/>
            </a:pPr>
            <a:r>
              <a:rPr lang="en-US" sz="2400" dirty="0" smtClean="0">
                <a:solidFill>
                  <a:srgbClr val="4F81BD"/>
                </a:solidFill>
              </a:rPr>
              <a:t> 		29 </a:t>
            </a:r>
          </a:p>
          <a:p>
            <a:pPr marL="457200" indent="-457200">
              <a:buAutoNum type="arabicPlain" startAt="6"/>
            </a:pPr>
            <a:r>
              <a:rPr lang="en-US" sz="2400" dirty="0" smtClean="0">
                <a:solidFill>
                  <a:srgbClr val="4F81BD"/>
                </a:solidFill>
              </a:rPr>
              <a:t> 		30 </a:t>
            </a:r>
          </a:p>
          <a:p>
            <a:pPr marL="457200" indent="-457200"/>
            <a:r>
              <a:rPr lang="en-US" sz="2400" dirty="0" smtClean="0">
                <a:solidFill>
                  <a:srgbClr val="4F81BD"/>
                </a:solidFill>
              </a:rPr>
              <a:t>8			30 </a:t>
            </a:r>
          </a:p>
          <a:p>
            <a:r>
              <a:rPr lang="en-US" sz="2400" dirty="0" smtClean="0">
                <a:solidFill>
                  <a:srgbClr val="4F81BD"/>
                </a:solidFill>
              </a:rPr>
              <a:t>12		30 </a:t>
            </a:r>
          </a:p>
          <a:p>
            <a:pPr marL="457200" indent="-457200">
              <a:buAutoNum type="arabicPlain" startAt="12"/>
            </a:pPr>
            <a:r>
              <a:rPr lang="en-US" sz="2400" dirty="0" smtClean="0">
                <a:solidFill>
                  <a:srgbClr val="4F81BD"/>
                </a:solidFill>
              </a:rPr>
              <a:t> 		31 </a:t>
            </a:r>
          </a:p>
          <a:p>
            <a:pPr marL="457200" indent="-457200">
              <a:buAutoNum type="arabicPlain" startAt="15"/>
            </a:pPr>
            <a:r>
              <a:rPr lang="en-US" sz="2400" dirty="0" smtClean="0">
                <a:solidFill>
                  <a:srgbClr val="4F81BD"/>
                </a:solidFill>
              </a:rPr>
              <a:t> 		34</a:t>
            </a:r>
          </a:p>
          <a:p>
            <a:pPr marL="457200" indent="-457200">
              <a:buAutoNum type="arabicPlain" startAt="17"/>
            </a:pPr>
            <a:r>
              <a:rPr lang="en-US" sz="2400" dirty="0" smtClean="0">
                <a:solidFill>
                  <a:srgbClr val="4F81BD"/>
                </a:solidFill>
              </a:rPr>
              <a:t> 		36 </a:t>
            </a:r>
          </a:p>
          <a:p>
            <a:pPr marL="457200" indent="-457200"/>
            <a:r>
              <a:rPr lang="en-US" sz="2400" dirty="0" smtClean="0">
                <a:solidFill>
                  <a:srgbClr val="4F81BD"/>
                </a:solidFill>
              </a:rPr>
              <a:t>20	  		38 </a:t>
            </a:r>
          </a:p>
          <a:p>
            <a:pPr marL="457200" indent="-457200">
              <a:buAutoNum type="arabicPlain" startAt="25"/>
            </a:pPr>
            <a:r>
              <a:rPr lang="en-US" sz="2400" dirty="0" smtClean="0">
                <a:solidFill>
                  <a:srgbClr val="4F81BD"/>
                </a:solidFill>
              </a:rPr>
              <a:t> 		39 </a:t>
            </a:r>
          </a:p>
          <a:p>
            <a:pPr marL="457200" indent="-457200">
              <a:buAutoNum type="arabicPlain" startAt="25"/>
            </a:pPr>
            <a:r>
              <a:rPr lang="en-US" sz="2400" dirty="0" smtClean="0">
                <a:solidFill>
                  <a:srgbClr val="4F81BD"/>
                </a:solidFill>
              </a:rPr>
              <a:t>		55 </a:t>
            </a:r>
          </a:p>
          <a:p>
            <a:pPr marL="457200" indent="-457200">
              <a:buAutoNum type="arabicPlain" startAt="27"/>
            </a:pPr>
            <a:r>
              <a:rPr lang="en-US" sz="2400" dirty="0" smtClean="0">
                <a:solidFill>
                  <a:srgbClr val="4F81BD"/>
                </a:solidFill>
              </a:rPr>
              <a:t>  		62 </a:t>
            </a:r>
          </a:p>
          <a:p>
            <a:pPr marL="457200" indent="-457200"/>
            <a:r>
              <a:rPr lang="en-US" sz="2400" dirty="0" smtClean="0">
                <a:solidFill>
                  <a:srgbClr val="4F81BD"/>
                </a:solidFill>
              </a:rPr>
              <a:t>29		 	67</a:t>
            </a:r>
          </a:p>
        </p:txBody>
      </p:sp>
      <p:graphicFrame>
        <p:nvGraphicFramePr>
          <p:cNvPr id="13" name="Table 12"/>
          <p:cNvGraphicFramePr>
            <a:graphicFrameLocks noGrp="1"/>
          </p:cNvGraphicFramePr>
          <p:nvPr>
            <p:extLst>
              <p:ext uri="{D42A27DB-BD31-4B8C-83A1-F6EECF244321}">
                <p14:modId xmlns:p14="http://schemas.microsoft.com/office/powerpoint/2010/main" val="278786676"/>
              </p:ext>
            </p:extLst>
          </p:nvPr>
        </p:nvGraphicFramePr>
        <p:xfrm>
          <a:off x="3734340" y="1371596"/>
          <a:ext cx="4876800" cy="4524318"/>
        </p:xfrm>
        <a:graphic>
          <a:graphicData uri="http://schemas.openxmlformats.org/drawingml/2006/table">
            <a:tbl>
              <a:tblPr firstRow="1" bandRow="1" bandCol="1">
                <a:tableStyleId>{912C8C85-51F0-491E-9774-3900AFEF0FD7}</a:tableStyleId>
              </a:tblPr>
              <a:tblGrid>
                <a:gridCol w="1625600"/>
                <a:gridCol w="1625600"/>
                <a:gridCol w="1625600"/>
              </a:tblGrid>
              <a:tr h="502702">
                <a:tc gridSpan="3">
                  <a:txBody>
                    <a:bodyPr/>
                    <a:lstStyle/>
                    <a:p>
                      <a:pPr algn="ctr"/>
                      <a:r>
                        <a:rPr lang="en-US" sz="2200" dirty="0" smtClean="0"/>
                        <a:t>Age of People Attending a Movie</a:t>
                      </a:r>
                      <a:endParaRPr lang="en-US" sz="22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2200" dirty="0" smtClean="0">
                          <a:solidFill>
                            <a:schemeClr val="bg1"/>
                          </a:solidFill>
                        </a:rPr>
                        <a:t>Age Ranges</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Tally</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Frequency</a:t>
                      </a:r>
                      <a:endParaRPr lang="en-US" sz="2200" dirty="0">
                        <a:solidFill>
                          <a:schemeClr val="bg1"/>
                        </a:solidFill>
                      </a:endParaRPr>
                    </a:p>
                  </a:txBody>
                  <a:tcPr>
                    <a:solidFill>
                      <a:schemeClr val="accent6">
                        <a:lumMod val="60000"/>
                        <a:lumOff val="40000"/>
                      </a:schemeClr>
                    </a:solidFill>
                  </a:tcPr>
                </a:tc>
              </a:tr>
              <a:tr h="502702">
                <a:tc>
                  <a:txBody>
                    <a:bodyPr/>
                    <a:lstStyle/>
                    <a:p>
                      <a:pPr algn="ctr"/>
                      <a:endParaRPr lang="en-US" dirty="0"/>
                    </a:p>
                  </a:txBody>
                  <a:tcPr/>
                </a:tc>
                <a:tc>
                  <a:txBody>
                    <a:bodyPr/>
                    <a:lstStyle/>
                    <a:p>
                      <a:endParaRPr lang="en-US" dirty="0"/>
                    </a:p>
                  </a:txBody>
                  <a:tcPr/>
                </a:tc>
                <a:tc>
                  <a:txBody>
                    <a:bodyPr/>
                    <a:lstStyle/>
                    <a:p>
                      <a:endParaRPr lang="en-US" dirty="0"/>
                    </a:p>
                  </a:txBody>
                  <a:tcPr/>
                </a:tc>
              </a:tr>
              <a:tr h="502702">
                <a:tc>
                  <a:txBody>
                    <a:bodyPr/>
                    <a:lstStyle/>
                    <a:p>
                      <a:pPr algn="ctr"/>
                      <a:endParaRPr lang="en-US" dirty="0" smtClean="0"/>
                    </a:p>
                  </a:txBody>
                  <a:tcPr/>
                </a:tc>
                <a:tc>
                  <a:txBody>
                    <a:bodyPr/>
                    <a:lstStyle/>
                    <a:p>
                      <a:endParaRPr lang="en-US"/>
                    </a:p>
                  </a:txBody>
                  <a:tcPr/>
                </a:tc>
                <a:tc>
                  <a:txBody>
                    <a:bodyPr/>
                    <a:lstStyle/>
                    <a:p>
                      <a:endParaRPr lang="en-US"/>
                    </a:p>
                  </a:txBody>
                  <a:tcPr/>
                </a:tc>
              </a:tr>
              <a:tr h="502702">
                <a:tc>
                  <a:txBody>
                    <a:bodyPr/>
                    <a:lstStyle/>
                    <a:p>
                      <a:pPr algn="ctr"/>
                      <a:endParaRPr lang="en-US" dirty="0" smtClean="0"/>
                    </a:p>
                  </a:txBody>
                  <a:tcPr/>
                </a:tc>
                <a:tc>
                  <a:txBody>
                    <a:bodyPr/>
                    <a:lstStyle/>
                    <a:p>
                      <a:endParaRPr lang="en-US"/>
                    </a:p>
                  </a:txBody>
                  <a:tcPr/>
                </a:tc>
                <a:tc>
                  <a:txBody>
                    <a:bodyPr/>
                    <a:lstStyle/>
                    <a:p>
                      <a:endParaRPr lang="en-US" dirty="0"/>
                    </a:p>
                  </a:txBody>
                  <a:tcPr/>
                </a:tc>
              </a:tr>
              <a:tr h="502702">
                <a:tc>
                  <a:txBody>
                    <a:bodyPr/>
                    <a:lstStyle/>
                    <a:p>
                      <a:pPr algn="ctr"/>
                      <a:endParaRPr lang="en-US" dirty="0" smtClean="0"/>
                    </a:p>
                  </a:txBody>
                  <a:tcPr/>
                </a:tc>
                <a:tc>
                  <a:txBody>
                    <a:bodyPr/>
                    <a:lstStyle/>
                    <a:p>
                      <a:endParaRPr lang="en-US"/>
                    </a:p>
                  </a:txBody>
                  <a:tcPr/>
                </a:tc>
                <a:tc>
                  <a:txBody>
                    <a:bodyPr/>
                    <a:lstStyle/>
                    <a:p>
                      <a:endParaRPr lang="en-US" dirty="0"/>
                    </a:p>
                  </a:txBody>
                  <a:tcPr/>
                </a:tc>
              </a:tr>
              <a:tr h="502702">
                <a:tc>
                  <a:txBody>
                    <a:bodyPr/>
                    <a:lstStyle/>
                    <a:p>
                      <a:pPr algn="ctr"/>
                      <a:endParaRPr lang="en-US" dirty="0" smtClean="0"/>
                    </a:p>
                  </a:txBody>
                  <a:tcPr/>
                </a:tc>
                <a:tc>
                  <a:txBody>
                    <a:bodyPr/>
                    <a:lstStyle/>
                    <a:p>
                      <a:endParaRPr lang="en-US"/>
                    </a:p>
                  </a:txBody>
                  <a:tcPr/>
                </a:tc>
                <a:tc>
                  <a:txBody>
                    <a:bodyPr/>
                    <a:lstStyle/>
                    <a:p>
                      <a:endParaRPr lang="en-US"/>
                    </a:p>
                  </a:txBody>
                  <a:tcPr/>
                </a:tc>
              </a:tr>
              <a:tr h="502702">
                <a:tc>
                  <a:txBody>
                    <a:bodyPr/>
                    <a:lstStyle/>
                    <a:p>
                      <a:pPr algn="ctr"/>
                      <a:endParaRPr lang="en-US" dirty="0" smtClean="0"/>
                    </a:p>
                  </a:txBody>
                  <a:tcPr/>
                </a:tc>
                <a:tc>
                  <a:txBody>
                    <a:bodyPr/>
                    <a:lstStyle/>
                    <a:p>
                      <a:endParaRPr lang="en-US"/>
                    </a:p>
                  </a:txBody>
                  <a:tcPr/>
                </a:tc>
                <a:tc>
                  <a:txBody>
                    <a:bodyPr/>
                    <a:lstStyle/>
                    <a:p>
                      <a:endParaRPr lang="en-US"/>
                    </a:p>
                  </a:txBody>
                  <a:tcPr/>
                </a:tc>
              </a:tr>
              <a:tr h="502702">
                <a:tc>
                  <a:txBody>
                    <a:bodyPr/>
                    <a:lstStyle/>
                    <a:p>
                      <a:pPr algn="ctr"/>
                      <a:endParaRPr lang="en-US" dirty="0"/>
                    </a:p>
                  </a:txBody>
                  <a:tcPr/>
                </a:tc>
                <a:tc>
                  <a:txBody>
                    <a:bodyPr/>
                    <a:lstStyle/>
                    <a:p>
                      <a:endParaRPr lang="en-US"/>
                    </a:p>
                  </a:txBody>
                  <a:tcPr/>
                </a:tc>
                <a:tc>
                  <a:txBody>
                    <a:bodyPr/>
                    <a:lstStyle/>
                    <a:p>
                      <a:endParaRPr lang="en-US" dirty="0"/>
                    </a:p>
                  </a:txBody>
                  <a:tcPr/>
                </a:tc>
              </a:tr>
            </a:tbl>
          </a:graphicData>
        </a:graphic>
      </p:graphicFrame>
      <p:sp>
        <p:nvSpPr>
          <p:cNvPr id="14" name="Page Title"/>
          <p:cNvSpPr txBox="1">
            <a:spLocks/>
          </p:cNvSpPr>
          <p:nvPr/>
        </p:nvSpPr>
        <p:spPr bwMode="auto">
          <a:xfrm>
            <a:off x="152400" y="0"/>
            <a:ext cx="87630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Explore					        Turn-and-talk</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grpSp>
        <p:nvGrpSpPr>
          <p:cNvPr id="3" name="Group 2"/>
          <p:cNvGrpSpPr/>
          <p:nvPr/>
        </p:nvGrpSpPr>
        <p:grpSpPr>
          <a:xfrm>
            <a:off x="4114800" y="2438400"/>
            <a:ext cx="1066800" cy="3417332"/>
            <a:chOff x="4114800" y="2438400"/>
            <a:chExt cx="1066800" cy="3417332"/>
          </a:xfrm>
        </p:grpSpPr>
        <p:sp>
          <p:nvSpPr>
            <p:cNvPr id="15" name="TextBox 14"/>
            <p:cNvSpPr txBox="1"/>
            <p:nvPr/>
          </p:nvSpPr>
          <p:spPr>
            <a:xfrm>
              <a:off x="4267200" y="2438400"/>
              <a:ext cx="686357" cy="381000"/>
            </a:xfrm>
            <a:prstGeom prst="rect">
              <a:avLst/>
            </a:prstGeom>
            <a:noFill/>
          </p:spPr>
          <p:txBody>
            <a:bodyPr wrap="square" rtlCol="0">
              <a:spAutoFit/>
            </a:bodyPr>
            <a:lstStyle/>
            <a:p>
              <a:r>
                <a:rPr lang="en-US" dirty="0" smtClean="0"/>
                <a:t>0 - 9</a:t>
              </a:r>
              <a:endParaRPr lang="en-US" dirty="0"/>
            </a:p>
          </p:txBody>
        </p:sp>
        <p:sp>
          <p:nvSpPr>
            <p:cNvPr id="16" name="TextBox 15"/>
            <p:cNvSpPr txBox="1"/>
            <p:nvPr/>
          </p:nvSpPr>
          <p:spPr>
            <a:xfrm>
              <a:off x="4114800" y="2936875"/>
              <a:ext cx="1066800" cy="369332"/>
            </a:xfrm>
            <a:prstGeom prst="rect">
              <a:avLst/>
            </a:prstGeom>
            <a:noFill/>
          </p:spPr>
          <p:txBody>
            <a:bodyPr wrap="square" rtlCol="0">
              <a:spAutoFit/>
            </a:bodyPr>
            <a:lstStyle/>
            <a:p>
              <a:r>
                <a:rPr lang="en-US" dirty="0" smtClean="0"/>
                <a:t>10 - 19</a:t>
              </a:r>
              <a:endParaRPr lang="en-US" dirty="0"/>
            </a:p>
          </p:txBody>
        </p:sp>
        <p:sp>
          <p:nvSpPr>
            <p:cNvPr id="17" name="TextBox 16"/>
            <p:cNvSpPr txBox="1"/>
            <p:nvPr/>
          </p:nvSpPr>
          <p:spPr>
            <a:xfrm>
              <a:off x="4114800" y="3440607"/>
              <a:ext cx="1066800" cy="369332"/>
            </a:xfrm>
            <a:prstGeom prst="rect">
              <a:avLst/>
            </a:prstGeom>
            <a:noFill/>
          </p:spPr>
          <p:txBody>
            <a:bodyPr wrap="square" rtlCol="0">
              <a:spAutoFit/>
            </a:bodyPr>
            <a:lstStyle/>
            <a:p>
              <a:r>
                <a:rPr lang="en-US" dirty="0"/>
                <a:t>2</a:t>
              </a:r>
              <a:r>
                <a:rPr lang="en-US" dirty="0" smtClean="0"/>
                <a:t>0 - 29</a:t>
              </a:r>
              <a:endParaRPr lang="en-US" dirty="0"/>
            </a:p>
          </p:txBody>
        </p:sp>
        <p:sp>
          <p:nvSpPr>
            <p:cNvPr id="18" name="TextBox 17"/>
            <p:cNvSpPr txBox="1"/>
            <p:nvPr/>
          </p:nvSpPr>
          <p:spPr>
            <a:xfrm>
              <a:off x="4114800" y="3962400"/>
              <a:ext cx="1066800" cy="369332"/>
            </a:xfrm>
            <a:prstGeom prst="rect">
              <a:avLst/>
            </a:prstGeom>
            <a:noFill/>
          </p:spPr>
          <p:txBody>
            <a:bodyPr wrap="square" rtlCol="0">
              <a:spAutoFit/>
            </a:bodyPr>
            <a:lstStyle/>
            <a:p>
              <a:r>
                <a:rPr lang="en-US" dirty="0" smtClean="0"/>
                <a:t>30 - 39</a:t>
              </a:r>
              <a:endParaRPr lang="en-US" dirty="0"/>
            </a:p>
          </p:txBody>
        </p:sp>
        <p:sp>
          <p:nvSpPr>
            <p:cNvPr id="20" name="TextBox 19"/>
            <p:cNvSpPr txBox="1"/>
            <p:nvPr/>
          </p:nvSpPr>
          <p:spPr>
            <a:xfrm>
              <a:off x="4114800" y="4419600"/>
              <a:ext cx="1066800" cy="369332"/>
            </a:xfrm>
            <a:prstGeom prst="rect">
              <a:avLst/>
            </a:prstGeom>
            <a:noFill/>
          </p:spPr>
          <p:txBody>
            <a:bodyPr wrap="square" rtlCol="0">
              <a:spAutoFit/>
            </a:bodyPr>
            <a:lstStyle/>
            <a:p>
              <a:r>
                <a:rPr lang="en-US" dirty="0" smtClean="0"/>
                <a:t>40 - 49</a:t>
              </a:r>
              <a:endParaRPr lang="en-US" dirty="0"/>
            </a:p>
          </p:txBody>
        </p:sp>
        <p:sp>
          <p:nvSpPr>
            <p:cNvPr id="21" name="TextBox 20"/>
            <p:cNvSpPr txBox="1"/>
            <p:nvPr/>
          </p:nvSpPr>
          <p:spPr>
            <a:xfrm>
              <a:off x="4114800" y="4962525"/>
              <a:ext cx="1066800" cy="369332"/>
            </a:xfrm>
            <a:prstGeom prst="rect">
              <a:avLst/>
            </a:prstGeom>
            <a:noFill/>
          </p:spPr>
          <p:txBody>
            <a:bodyPr wrap="square" rtlCol="0">
              <a:spAutoFit/>
            </a:bodyPr>
            <a:lstStyle/>
            <a:p>
              <a:r>
                <a:rPr lang="en-US" dirty="0" smtClean="0"/>
                <a:t>50 - 59</a:t>
              </a:r>
              <a:endParaRPr lang="en-US" dirty="0"/>
            </a:p>
          </p:txBody>
        </p:sp>
        <p:sp>
          <p:nvSpPr>
            <p:cNvPr id="22" name="TextBox 21"/>
            <p:cNvSpPr txBox="1"/>
            <p:nvPr/>
          </p:nvSpPr>
          <p:spPr>
            <a:xfrm>
              <a:off x="4114800" y="5486400"/>
              <a:ext cx="1066800" cy="369332"/>
            </a:xfrm>
            <a:prstGeom prst="rect">
              <a:avLst/>
            </a:prstGeom>
            <a:noFill/>
          </p:spPr>
          <p:txBody>
            <a:bodyPr wrap="square" rtlCol="0">
              <a:spAutoFit/>
            </a:bodyPr>
            <a:lstStyle/>
            <a:p>
              <a:r>
                <a:rPr lang="en-US" dirty="0" smtClean="0"/>
                <a:t>60 - 69</a:t>
              </a:r>
              <a:endParaRPr lang="en-US" dirty="0"/>
            </a:p>
          </p:txBody>
        </p:sp>
      </p:grpSp>
      <p:sp>
        <p:nvSpPr>
          <p:cNvPr id="24" name="TextBox 23"/>
          <p:cNvSpPr txBox="1"/>
          <p:nvPr/>
        </p:nvSpPr>
        <p:spPr>
          <a:xfrm>
            <a:off x="5562600" y="2849940"/>
            <a:ext cx="2896140" cy="1938992"/>
          </a:xfrm>
          <a:prstGeom prst="rect">
            <a:avLst/>
          </a:prstGeom>
          <a:solidFill>
            <a:srgbClr val="0BD2FF"/>
          </a:solidFill>
          <a:ln>
            <a:solidFill>
              <a:schemeClr val="tx1"/>
            </a:solidFill>
          </a:ln>
        </p:spPr>
        <p:txBody>
          <a:bodyPr wrap="square" rtlCol="0">
            <a:spAutoFit/>
          </a:bodyPr>
          <a:lstStyle/>
          <a:p>
            <a:r>
              <a:rPr lang="en-US" sz="2400" dirty="0" smtClean="0">
                <a:solidFill>
                  <a:schemeClr val="bg1"/>
                </a:solidFill>
              </a:rPr>
              <a:t>A </a:t>
            </a:r>
            <a:r>
              <a:rPr lang="en-US" sz="2400" dirty="0" smtClean="0">
                <a:solidFill>
                  <a:srgbClr val="FF0000"/>
                </a:solidFill>
              </a:rPr>
              <a:t>tally</a:t>
            </a:r>
            <a:r>
              <a:rPr lang="en-US" sz="2400" dirty="0" smtClean="0">
                <a:solidFill>
                  <a:schemeClr val="bg1"/>
                </a:solidFill>
              </a:rPr>
              <a:t> mark, I, represents one data value. The mark </a:t>
            </a:r>
            <a:r>
              <a:rPr lang="en-US" sz="2400" strike="sngStrike" dirty="0" smtClean="0">
                <a:solidFill>
                  <a:schemeClr val="bg1"/>
                </a:solidFill>
              </a:rPr>
              <a:t>IIII </a:t>
            </a:r>
            <a:r>
              <a:rPr lang="en-US" sz="2400" dirty="0" smtClean="0">
                <a:solidFill>
                  <a:schemeClr val="bg1"/>
                </a:solidFill>
              </a:rPr>
              <a:t>  represents five data values. </a:t>
            </a:r>
          </a:p>
        </p:txBody>
      </p:sp>
    </p:spTree>
    <p:extLst>
      <p:ext uri="{BB962C8B-B14F-4D97-AF65-F5344CB8AC3E}">
        <p14:creationId xmlns:p14="http://schemas.microsoft.com/office/powerpoint/2010/main" val="326622729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lack Background"/>
          <p:cNvSpPr>
            <a:spLocks noChangeArrowheads="1"/>
          </p:cNvSpPr>
          <p:nvPr/>
        </p:nvSpPr>
        <p:spPr bwMode="auto">
          <a:xfrm>
            <a:off x="122238" y="619125"/>
            <a:ext cx="8869362" cy="52482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6387" name="Slide Numbe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1F643CEC-761C-40C9-AC0A-9F7BB21A547C}" type="slidenum">
              <a:rPr lang="en-US" smtClean="0">
                <a:solidFill>
                  <a:schemeClr val="bg1"/>
                </a:solidFill>
              </a:rPr>
              <a:pPr eaLnBrk="1" hangingPunct="1"/>
              <a:t>4</a:t>
            </a:fld>
            <a:endParaRPr lang="en-US" smtClean="0">
              <a:solidFill>
                <a:schemeClr val="bg1"/>
              </a:solidFill>
            </a:endParaRPr>
          </a:p>
        </p:txBody>
      </p:sp>
      <p:graphicFrame>
        <p:nvGraphicFramePr>
          <p:cNvPr id="9" name="Table 8"/>
          <p:cNvGraphicFramePr>
            <a:graphicFrameLocks noGrp="1"/>
          </p:cNvGraphicFramePr>
          <p:nvPr/>
        </p:nvGraphicFramePr>
        <p:xfrm>
          <a:off x="304800" y="762000"/>
          <a:ext cx="8610600" cy="5823101"/>
        </p:xfrm>
        <a:graphic>
          <a:graphicData uri="http://schemas.openxmlformats.org/drawingml/2006/table">
            <a:tbl>
              <a:tblPr/>
              <a:tblGrid>
                <a:gridCol w="2263255"/>
                <a:gridCol w="6347345"/>
              </a:tblGrid>
              <a:tr h="2060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Lesson Vocabulary</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Cambria"/>
                          <a:ea typeface="Arial" charset="0"/>
                          <a:cs typeface="Cambria"/>
                        </a:rPr>
                        <a:t>Histogram</a:t>
                      </a:r>
                      <a:r>
                        <a:rPr kumimoji="0" lang="en-US" sz="1800" b="1" i="0" u="none" strike="noStrike" cap="none" normalizeH="0" baseline="0" dirty="0" smtClean="0">
                          <a:ln>
                            <a:noFill/>
                          </a:ln>
                          <a:solidFill>
                            <a:srgbClr val="FFFFFF"/>
                          </a:solidFill>
                          <a:effectLst/>
                          <a:latin typeface="Cambria"/>
                          <a:ea typeface="Arial" charset="0"/>
                          <a:cs typeface="Cambria"/>
                        </a:rPr>
                        <a:t>: </a:t>
                      </a:r>
                      <a:r>
                        <a:rPr lang="en-US" sz="1800" dirty="0" smtClean="0">
                          <a:solidFill>
                            <a:srgbClr val="FFFFFF"/>
                          </a:solidFill>
                          <a:latin typeface="Cambria"/>
                          <a:cs typeface="Cambria"/>
                        </a:rPr>
                        <a:t>A graphical display of data. The data is grouped into intervals (such as "40 to 49"), and then plotted as bars.</a:t>
                      </a:r>
                      <a:br>
                        <a:rPr lang="en-US" sz="1800" dirty="0" smtClean="0">
                          <a:solidFill>
                            <a:srgbClr val="FFFFFF"/>
                          </a:solidFill>
                          <a:latin typeface="Cambria"/>
                          <a:cs typeface="Cambria"/>
                        </a:rPr>
                      </a:br>
                      <a:endParaRPr kumimoji="0" lang="en-US" sz="1800" b="0" i="0" u="none" strike="noStrike" cap="none" normalizeH="0" baseline="0" dirty="0" smtClean="0">
                        <a:ln>
                          <a:noFill/>
                        </a:ln>
                        <a:solidFill>
                          <a:srgbClr val="FFFFFF"/>
                        </a:solidFill>
                        <a:effectLst/>
                        <a:latin typeface="Cambria"/>
                        <a:ea typeface="Arial" charset="0"/>
                        <a:cs typeface="Cambri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1200" dirty="0" smtClean="0">
                          <a:solidFill>
                            <a:srgbClr val="FFFF00"/>
                          </a:solidFill>
                          <a:latin typeface="Cambria"/>
                          <a:ea typeface="+mn-ea"/>
                          <a:cs typeface="Cambria"/>
                        </a:rPr>
                        <a:t>Frequency Table</a:t>
                      </a:r>
                      <a:r>
                        <a:rPr lang="en-US" sz="1800" kern="1200" dirty="0" smtClean="0">
                          <a:solidFill>
                            <a:srgbClr val="FFFFFF"/>
                          </a:solidFill>
                          <a:latin typeface="Cambria"/>
                          <a:ea typeface="+mn-ea"/>
                          <a:cs typeface="Cambria"/>
                        </a:rPr>
                        <a:t>:  </a:t>
                      </a:r>
                      <a:r>
                        <a:rPr lang="en-US" sz="1800" dirty="0" smtClean="0">
                          <a:solidFill>
                            <a:schemeClr val="bg1"/>
                          </a:solidFill>
                          <a:latin typeface="Cambria"/>
                          <a:cs typeface="Cambria"/>
                        </a:rPr>
                        <a:t>A table that is used to </a:t>
                      </a:r>
                      <a:r>
                        <a:rPr lang="en-US" sz="1800" b="0" dirty="0" smtClean="0">
                          <a:solidFill>
                            <a:schemeClr val="bg1"/>
                          </a:solidFill>
                          <a:latin typeface="Cambria"/>
                          <a:cs typeface="Cambria"/>
                        </a:rPr>
                        <a:t>group </a:t>
                      </a:r>
                      <a:r>
                        <a:rPr lang="en-US" sz="1800" dirty="0" smtClean="0">
                          <a:solidFill>
                            <a:schemeClr val="bg1"/>
                          </a:solidFill>
                          <a:latin typeface="Cambria"/>
                          <a:cs typeface="Cambria"/>
                        </a:rPr>
                        <a:t>data values into </a:t>
                      </a:r>
                      <a:r>
                        <a:rPr lang="en-US" sz="1800" b="0" dirty="0" smtClean="0">
                          <a:solidFill>
                            <a:schemeClr val="bg1"/>
                          </a:solidFill>
                          <a:latin typeface="Cambria"/>
                          <a:cs typeface="Cambria"/>
                        </a:rPr>
                        <a:t>intervals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kern="1200" dirty="0" smtClean="0">
                        <a:solidFill>
                          <a:srgbClr val="FFFFFF"/>
                        </a:solidFill>
                        <a:latin typeface="Cambria"/>
                        <a:ea typeface="+mn-ea"/>
                        <a:cs typeface="Cambri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1200" dirty="0" smtClean="0">
                          <a:solidFill>
                            <a:srgbClr val="FFFF00"/>
                          </a:solidFill>
                          <a:latin typeface="Cambria"/>
                          <a:ea typeface="+mn-ea"/>
                          <a:cs typeface="Cambria"/>
                        </a:rPr>
                        <a:t>Frequency</a:t>
                      </a:r>
                      <a:r>
                        <a:rPr lang="en-US" sz="1800" kern="1200" dirty="0" smtClean="0">
                          <a:solidFill>
                            <a:srgbClr val="FFFFFF"/>
                          </a:solidFill>
                          <a:latin typeface="Cambria"/>
                          <a:ea typeface="+mn-ea"/>
                          <a:cs typeface="Cambria"/>
                        </a:rPr>
                        <a:t>: </a:t>
                      </a:r>
                      <a:r>
                        <a:rPr lang="en-US" sz="1800" dirty="0" smtClean="0">
                          <a:solidFill>
                            <a:schemeClr val="bg1"/>
                          </a:solidFill>
                          <a:latin typeface="Cambria"/>
                          <a:cs typeface="Cambria"/>
                        </a:rPr>
                        <a:t>The number of values that lie in an interval</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smtClean="0">
                        <a:solidFill>
                          <a:schemeClr val="bg1"/>
                        </a:solidFill>
                        <a:latin typeface="Cambria"/>
                        <a:cs typeface="Cambria"/>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4977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Materials</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F2F2F2"/>
                        </a:buClr>
                        <a:buSzPct val="70000"/>
                        <a:buFontTx/>
                        <a:buNone/>
                        <a:tabLst/>
                      </a:pPr>
                      <a:r>
                        <a:rPr kumimoji="0" lang="en-US" sz="1800" b="0" i="0" u="none" strike="noStrike" cap="none" normalizeH="0" baseline="0" dirty="0" smtClean="0">
                          <a:ln>
                            <a:noFill/>
                          </a:ln>
                          <a:solidFill>
                            <a:srgbClr val="FFFFFF"/>
                          </a:solidFill>
                          <a:effectLst/>
                          <a:latin typeface="Cambria"/>
                          <a:ea typeface="Arial" charset="0"/>
                          <a:cs typeface="Cambria"/>
                        </a:rPr>
                        <a:t>1) Class work handouts </a:t>
                      </a:r>
                    </a:p>
                    <a:p>
                      <a:pPr marL="342900" marR="0" lvl="0" indent="-342900" algn="l" defTabSz="914400" rtl="0" eaLnBrk="1" fontAlgn="base" latinLnBrk="0" hangingPunct="1">
                        <a:lnSpc>
                          <a:spcPct val="100000"/>
                        </a:lnSpc>
                        <a:spcBef>
                          <a:spcPct val="0"/>
                        </a:spcBef>
                        <a:spcAft>
                          <a:spcPct val="0"/>
                        </a:spcAft>
                        <a:buClr>
                          <a:srgbClr val="F2F2F2"/>
                        </a:buClr>
                        <a:buSzPct val="70000"/>
                        <a:buFontTx/>
                        <a:buNone/>
                        <a:tabLst/>
                      </a:pPr>
                      <a:r>
                        <a:rPr kumimoji="0" lang="en-US" sz="1800" b="0" i="0" u="none" strike="noStrike" cap="none" normalizeH="0" baseline="0" dirty="0" smtClean="0">
                          <a:ln>
                            <a:noFill/>
                          </a:ln>
                          <a:solidFill>
                            <a:srgbClr val="FFFFFF"/>
                          </a:solidFill>
                          <a:effectLst/>
                          <a:latin typeface="Cambria"/>
                          <a:ea typeface="Arial" charset="0"/>
                          <a:cs typeface="Cambria"/>
                        </a:rPr>
                        <a:t>2) Notes for struggling students</a:t>
                      </a:r>
                    </a:p>
                    <a:p>
                      <a:pPr marL="0" marR="0" lvl="0" indent="0" algn="l" defTabSz="914400" rtl="0" eaLnBrk="1" fontAlgn="base" latinLnBrk="0" hangingPunct="1">
                        <a:lnSpc>
                          <a:spcPct val="100000"/>
                        </a:lnSpc>
                        <a:spcBef>
                          <a:spcPct val="0"/>
                        </a:spcBef>
                        <a:spcAft>
                          <a:spcPct val="0"/>
                        </a:spcAft>
                        <a:buClr>
                          <a:srgbClr val="F2F2F2"/>
                        </a:buClr>
                        <a:buSzPct val="70000"/>
                        <a:buFontTx/>
                        <a:buNone/>
                        <a:tabLst/>
                      </a:pPr>
                      <a:r>
                        <a:rPr kumimoji="0" lang="en-US" sz="1800" b="0" i="0" u="none" strike="noStrike" cap="none" normalizeH="0" baseline="0" dirty="0" smtClean="0">
                          <a:ln>
                            <a:noFill/>
                          </a:ln>
                          <a:solidFill>
                            <a:srgbClr val="FFFFFF"/>
                          </a:solidFill>
                          <a:effectLst/>
                          <a:latin typeface="Cambria"/>
                          <a:ea typeface="Arial" charset="0"/>
                          <a:cs typeface="Cambria"/>
                        </a:rPr>
                        <a:t>3) Challenge work for advanced students</a:t>
                      </a:r>
                    </a:p>
                    <a:p>
                      <a:pPr marL="0" marR="0" lvl="0" indent="0" algn="l" defTabSz="914400" rtl="0" eaLnBrk="1" fontAlgn="base" latinLnBrk="0" hangingPunct="1">
                        <a:lnSpc>
                          <a:spcPct val="100000"/>
                        </a:lnSpc>
                        <a:spcBef>
                          <a:spcPct val="0"/>
                        </a:spcBef>
                        <a:spcAft>
                          <a:spcPct val="0"/>
                        </a:spcAft>
                        <a:buClr>
                          <a:srgbClr val="F2F2F2"/>
                        </a:buClr>
                        <a:buSzPct val="70000"/>
                        <a:buFontTx/>
                        <a:buNone/>
                        <a:tabLst/>
                      </a:pPr>
                      <a:r>
                        <a:rPr kumimoji="0" lang="en-US" sz="1800" b="0" i="0" u="none" strike="noStrike" cap="none" normalizeH="0" baseline="0" dirty="0" smtClean="0">
                          <a:ln>
                            <a:noFill/>
                          </a:ln>
                          <a:solidFill>
                            <a:srgbClr val="FFFFFF"/>
                          </a:solidFill>
                          <a:effectLst/>
                          <a:latin typeface="Cambria"/>
                          <a:ea typeface="Arial" charset="0"/>
                          <a:cs typeface="Cambria"/>
                        </a:rPr>
                        <a:t>4) Histograms homework</a:t>
                      </a:r>
                    </a:p>
                    <a:p>
                      <a:pPr marL="0" marR="0" lvl="0" indent="0" algn="l" defTabSz="914400" rtl="0" eaLnBrk="1" fontAlgn="base" latinLnBrk="0" hangingPunct="1">
                        <a:lnSpc>
                          <a:spcPct val="100000"/>
                        </a:lnSpc>
                        <a:spcBef>
                          <a:spcPct val="0"/>
                        </a:spcBef>
                        <a:spcAft>
                          <a:spcPct val="0"/>
                        </a:spcAft>
                        <a:buClr>
                          <a:srgbClr val="F2F2F2"/>
                        </a:buClr>
                        <a:buSzPct val="70000"/>
                        <a:buFontTx/>
                        <a:buNone/>
                        <a:tabLst/>
                      </a:pPr>
                      <a:r>
                        <a:rPr kumimoji="0" lang="en-US" sz="1800" b="0" i="0" u="none" strike="noStrike" cap="none" normalizeH="0" baseline="0" dirty="0" smtClean="0">
                          <a:ln>
                            <a:noFill/>
                          </a:ln>
                          <a:solidFill>
                            <a:srgbClr val="FFFFFF"/>
                          </a:solidFill>
                          <a:effectLst/>
                          <a:latin typeface="Cambria"/>
                          <a:ea typeface="Arial" charset="0"/>
                          <a:cs typeface="Cambria"/>
                        </a:rPr>
                        <a:t>6) Small white boards (optional)</a:t>
                      </a:r>
                    </a:p>
                    <a:p>
                      <a:pPr marL="0" marR="0" lvl="0" indent="0" algn="l" defTabSz="914400" rtl="0" eaLnBrk="1" fontAlgn="base" latinLnBrk="0" hangingPunct="1">
                        <a:lnSpc>
                          <a:spcPct val="100000"/>
                        </a:lnSpc>
                        <a:spcBef>
                          <a:spcPct val="0"/>
                        </a:spcBef>
                        <a:spcAft>
                          <a:spcPct val="0"/>
                        </a:spcAft>
                        <a:buClr>
                          <a:srgbClr val="F2F2F2"/>
                        </a:buClr>
                        <a:buSzPct val="70000"/>
                        <a:buFontTx/>
                        <a:buNone/>
                        <a:tabLst/>
                      </a:pPr>
                      <a:r>
                        <a:rPr kumimoji="0" lang="en-US" sz="1800" b="0" i="0" u="none" strike="noStrike" cap="none" normalizeH="0" baseline="0" dirty="0" smtClean="0">
                          <a:ln>
                            <a:noFill/>
                          </a:ln>
                          <a:solidFill>
                            <a:srgbClr val="FFFFFF"/>
                          </a:solidFill>
                          <a:effectLst/>
                          <a:latin typeface="Cambria"/>
                          <a:ea typeface="Arial" charset="0"/>
                          <a:cs typeface="Cambria"/>
                        </a:rPr>
                        <a:t>7) Large white boards (optional)</a:t>
                      </a:r>
                    </a:p>
                    <a:p>
                      <a:pPr marL="0" marR="0" lvl="0" indent="0" algn="l" defTabSz="914400" rtl="0" eaLnBrk="1" fontAlgn="base" latinLnBrk="0" hangingPunct="1">
                        <a:lnSpc>
                          <a:spcPct val="100000"/>
                        </a:lnSpc>
                        <a:spcBef>
                          <a:spcPct val="0"/>
                        </a:spcBef>
                        <a:spcAft>
                          <a:spcPct val="0"/>
                        </a:spcAft>
                        <a:buClr>
                          <a:srgbClr val="F2F2F2"/>
                        </a:buClr>
                        <a:buSzPct val="70000"/>
                        <a:buFontTx/>
                        <a:buNone/>
                        <a:tabLst/>
                      </a:pPr>
                      <a:endParaRPr kumimoji="0" lang="en-US" sz="1800" b="0" i="0" u="none" strike="noStrike" cap="none" normalizeH="0" baseline="0" dirty="0" smtClean="0">
                        <a:ln>
                          <a:noFill/>
                        </a:ln>
                        <a:solidFill>
                          <a:srgbClr val="FFFFFF"/>
                        </a:solidFill>
                        <a:effectLst/>
                        <a:latin typeface="Cambria"/>
                        <a:ea typeface="Arial" charset="0"/>
                        <a:cs typeface="Cambria"/>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70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Common Core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State Standard</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FFFFFF"/>
                          </a:solidFill>
                          <a:effectLst/>
                          <a:latin typeface="Cambria"/>
                          <a:ea typeface="Arial" charset="0"/>
                          <a:cs typeface="Cambria"/>
                        </a:rPr>
                        <a:t>6.SP.4:</a:t>
                      </a:r>
                      <a:r>
                        <a:rPr kumimoji="0" lang="en-US" sz="1800" b="0" i="0" u="none" strike="noStrike" cap="none" normalizeH="0" baseline="0" dirty="0" smtClean="0">
                          <a:ln>
                            <a:noFill/>
                          </a:ln>
                          <a:solidFill>
                            <a:srgbClr val="FFFFFF"/>
                          </a:solidFill>
                          <a:effectLst/>
                          <a:latin typeface="Cambria"/>
                          <a:ea typeface="Arial" charset="0"/>
                          <a:cs typeface="Cambria"/>
                        </a:rPr>
                        <a:t> </a:t>
                      </a:r>
                      <a:r>
                        <a:rPr lang="en-US" sz="1800" dirty="0" smtClean="0">
                          <a:solidFill>
                            <a:schemeClr val="bg1"/>
                          </a:solidFill>
                          <a:latin typeface="Cambria"/>
                          <a:cs typeface="Cambria"/>
                        </a:rPr>
                        <a:t>Display numerical data in plots on a number line, including dot plots, histograms, and box plots.</a:t>
                      </a:r>
                      <a:endParaRPr kumimoji="0" lang="en-US" sz="1800" b="0" i="0" u="none" strike="noStrike" cap="none" normalizeH="0" baseline="0" dirty="0" smtClean="0">
                        <a:ln>
                          <a:noFill/>
                        </a:ln>
                        <a:solidFill>
                          <a:srgbClr val="FFFFFF"/>
                        </a:solidFill>
                        <a:effectLst/>
                        <a:latin typeface="Cambria"/>
                        <a:ea typeface="Arial" charset="0"/>
                        <a:cs typeface="Cambria"/>
                      </a:endParaRP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6395"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dirty="0">
                <a:solidFill>
                  <a:schemeClr val="bg1"/>
                </a:solidFill>
              </a:rPr>
              <a:t>Lesson Overview </a:t>
            </a:r>
            <a:r>
              <a:rPr lang="en-US" sz="2800" b="1" dirty="0" smtClean="0">
                <a:solidFill>
                  <a:schemeClr val="bg1"/>
                </a:solidFill>
              </a:rPr>
              <a:t>(3 </a:t>
            </a:r>
            <a:r>
              <a:rPr lang="en-US" sz="2800" b="1" dirty="0">
                <a:solidFill>
                  <a:schemeClr val="bg1"/>
                </a:solidFill>
              </a:rPr>
              <a:t>of</a:t>
            </a:r>
            <a:r>
              <a:rPr lang="en-US" sz="2800" b="1" dirty="0" smtClean="0">
                <a:solidFill>
                  <a:schemeClr val="bg1"/>
                </a:solidFill>
              </a:rPr>
              <a:t> 6)</a:t>
            </a:r>
            <a:endParaRPr lang="en-US" sz="2000" dirty="0">
              <a:solidFill>
                <a:schemeClr val="bg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40</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762000"/>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What strategy should we use to tally our data?</a:t>
            </a:r>
            <a:endParaRPr lang="en-US" sz="2400" dirty="0" smtClean="0">
              <a:solidFill>
                <a:srgbClr val="669900"/>
              </a:solidFill>
              <a:hlinkClick r:id="rId7"/>
            </a:endParaRPr>
          </a:p>
          <a:p>
            <a:endParaRPr lang="en-US" sz="2400" u="sng" dirty="0" smtClean="0">
              <a:hlinkClick r:id="rId7"/>
            </a:endParaRPr>
          </a:p>
        </p:txBody>
      </p:sp>
      <p:sp>
        <p:nvSpPr>
          <p:cNvPr id="12" name="TextBox 11"/>
          <p:cNvSpPr txBox="1"/>
          <p:nvPr/>
        </p:nvSpPr>
        <p:spPr>
          <a:xfrm>
            <a:off x="609600" y="1371600"/>
            <a:ext cx="2743200" cy="4524315"/>
          </a:xfrm>
          <a:prstGeom prst="rect">
            <a:avLst/>
          </a:prstGeom>
          <a:noFill/>
          <a:ln>
            <a:solidFill>
              <a:schemeClr val="accent1"/>
            </a:solidFill>
          </a:ln>
        </p:spPr>
        <p:txBody>
          <a:bodyPr wrap="square" rtlCol="0">
            <a:spAutoFit/>
          </a:bodyPr>
          <a:lstStyle/>
          <a:p>
            <a:pPr marL="457200" indent="-457200">
              <a:buAutoNum type="arabicPlain" startAt="4"/>
            </a:pPr>
            <a:r>
              <a:rPr lang="en-US" sz="2400" dirty="0" smtClean="0">
                <a:solidFill>
                  <a:srgbClr val="4F81BD"/>
                </a:solidFill>
              </a:rPr>
              <a:t> 		29 </a:t>
            </a:r>
          </a:p>
          <a:p>
            <a:pPr marL="457200" indent="-457200">
              <a:buAutoNum type="arabicPlain" startAt="6"/>
            </a:pPr>
            <a:r>
              <a:rPr lang="en-US" sz="2400" dirty="0" smtClean="0">
                <a:solidFill>
                  <a:srgbClr val="4F81BD"/>
                </a:solidFill>
              </a:rPr>
              <a:t> 		30 </a:t>
            </a:r>
          </a:p>
          <a:p>
            <a:pPr marL="457200" indent="-457200"/>
            <a:r>
              <a:rPr lang="en-US" sz="2400" dirty="0" smtClean="0">
                <a:solidFill>
                  <a:srgbClr val="4F81BD"/>
                </a:solidFill>
              </a:rPr>
              <a:t>8			30 </a:t>
            </a:r>
          </a:p>
          <a:p>
            <a:r>
              <a:rPr lang="en-US" sz="2400" dirty="0" smtClean="0">
                <a:solidFill>
                  <a:srgbClr val="4F81BD"/>
                </a:solidFill>
              </a:rPr>
              <a:t>12		30 </a:t>
            </a:r>
          </a:p>
          <a:p>
            <a:pPr marL="457200" indent="-457200">
              <a:buAutoNum type="arabicPlain" startAt="12"/>
            </a:pPr>
            <a:r>
              <a:rPr lang="en-US" sz="2400" dirty="0" smtClean="0">
                <a:solidFill>
                  <a:srgbClr val="4F81BD"/>
                </a:solidFill>
              </a:rPr>
              <a:t> 		31 </a:t>
            </a:r>
          </a:p>
          <a:p>
            <a:pPr marL="457200" indent="-457200">
              <a:buAutoNum type="arabicPlain" startAt="15"/>
            </a:pPr>
            <a:r>
              <a:rPr lang="en-US" sz="2400" dirty="0" smtClean="0">
                <a:solidFill>
                  <a:srgbClr val="4F81BD"/>
                </a:solidFill>
              </a:rPr>
              <a:t> 		34</a:t>
            </a:r>
          </a:p>
          <a:p>
            <a:pPr marL="457200" indent="-457200">
              <a:buAutoNum type="arabicPlain" startAt="17"/>
            </a:pPr>
            <a:r>
              <a:rPr lang="en-US" sz="2400" dirty="0" smtClean="0">
                <a:solidFill>
                  <a:srgbClr val="4F81BD"/>
                </a:solidFill>
              </a:rPr>
              <a:t> 		36 </a:t>
            </a:r>
          </a:p>
          <a:p>
            <a:pPr marL="457200" indent="-457200"/>
            <a:r>
              <a:rPr lang="en-US" sz="2400" dirty="0" smtClean="0">
                <a:solidFill>
                  <a:srgbClr val="4F81BD"/>
                </a:solidFill>
              </a:rPr>
              <a:t>20			38 </a:t>
            </a:r>
          </a:p>
          <a:p>
            <a:pPr marL="457200" indent="-457200">
              <a:buAutoNum type="arabicPlain" startAt="25"/>
            </a:pPr>
            <a:r>
              <a:rPr lang="en-US" sz="2400" dirty="0" smtClean="0">
                <a:solidFill>
                  <a:srgbClr val="4F81BD"/>
                </a:solidFill>
              </a:rPr>
              <a:t> 		39 </a:t>
            </a:r>
          </a:p>
          <a:p>
            <a:pPr marL="457200" indent="-457200">
              <a:buAutoNum type="arabicPlain" startAt="25"/>
            </a:pPr>
            <a:r>
              <a:rPr lang="en-US" sz="2400" dirty="0" smtClean="0">
                <a:solidFill>
                  <a:srgbClr val="4F81BD"/>
                </a:solidFill>
              </a:rPr>
              <a:t>		55 </a:t>
            </a:r>
          </a:p>
          <a:p>
            <a:pPr marL="457200" indent="-457200">
              <a:buAutoNum type="arabicPlain" startAt="27"/>
            </a:pPr>
            <a:r>
              <a:rPr lang="en-US" sz="2400" dirty="0" smtClean="0">
                <a:solidFill>
                  <a:srgbClr val="4F81BD"/>
                </a:solidFill>
              </a:rPr>
              <a:t>  		62 </a:t>
            </a:r>
          </a:p>
          <a:p>
            <a:pPr marL="457200" indent="-457200"/>
            <a:r>
              <a:rPr lang="en-US" sz="2400" dirty="0" smtClean="0">
                <a:solidFill>
                  <a:srgbClr val="4F81BD"/>
                </a:solidFill>
              </a:rPr>
              <a:t>29		 	67</a:t>
            </a:r>
          </a:p>
        </p:txBody>
      </p:sp>
      <p:graphicFrame>
        <p:nvGraphicFramePr>
          <p:cNvPr id="13" name="Table 12"/>
          <p:cNvGraphicFramePr>
            <a:graphicFrameLocks noGrp="1"/>
          </p:cNvGraphicFramePr>
          <p:nvPr>
            <p:extLst>
              <p:ext uri="{D42A27DB-BD31-4B8C-83A1-F6EECF244321}">
                <p14:modId xmlns:p14="http://schemas.microsoft.com/office/powerpoint/2010/main" val="2543170824"/>
              </p:ext>
            </p:extLst>
          </p:nvPr>
        </p:nvGraphicFramePr>
        <p:xfrm>
          <a:off x="3734340" y="1371596"/>
          <a:ext cx="4876800" cy="4524318"/>
        </p:xfrm>
        <a:graphic>
          <a:graphicData uri="http://schemas.openxmlformats.org/drawingml/2006/table">
            <a:tbl>
              <a:tblPr firstRow="1" bandRow="1" bandCol="1">
                <a:tableStyleId>{912C8C85-51F0-491E-9774-3900AFEF0FD7}</a:tableStyleId>
              </a:tblPr>
              <a:tblGrid>
                <a:gridCol w="1625600"/>
                <a:gridCol w="1625600"/>
                <a:gridCol w="1625600"/>
              </a:tblGrid>
              <a:tr h="502702">
                <a:tc gridSpan="3">
                  <a:txBody>
                    <a:bodyPr/>
                    <a:lstStyle/>
                    <a:p>
                      <a:pPr algn="ctr"/>
                      <a:r>
                        <a:rPr lang="en-US" sz="2200" dirty="0" smtClean="0"/>
                        <a:t>Age of People Attending a Movie</a:t>
                      </a:r>
                      <a:endParaRPr lang="en-US" sz="22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2200" dirty="0" smtClean="0">
                          <a:solidFill>
                            <a:schemeClr val="bg1"/>
                          </a:solidFill>
                        </a:rPr>
                        <a:t>Age Ranges</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Tally</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Frequency</a:t>
                      </a:r>
                      <a:endParaRPr lang="en-US" sz="2200" dirty="0">
                        <a:solidFill>
                          <a:schemeClr val="bg1"/>
                        </a:solidFill>
                      </a:endParaRPr>
                    </a:p>
                  </a:txBody>
                  <a:tcPr>
                    <a:solidFill>
                      <a:schemeClr val="accent6">
                        <a:lumMod val="60000"/>
                        <a:lumOff val="40000"/>
                      </a:schemeClr>
                    </a:solidFill>
                  </a:tcPr>
                </a:tc>
              </a:tr>
              <a:tr h="502702">
                <a:tc>
                  <a:txBody>
                    <a:bodyPr/>
                    <a:lstStyle/>
                    <a:p>
                      <a:pPr algn="ctr"/>
                      <a:endParaRPr lang="en-US" dirty="0"/>
                    </a:p>
                  </a:txBody>
                  <a:tcPr/>
                </a:tc>
                <a:tc>
                  <a:txBody>
                    <a:bodyPr/>
                    <a:lstStyle/>
                    <a:p>
                      <a:endParaRPr lang="en-US" dirty="0"/>
                    </a:p>
                  </a:txBody>
                  <a:tcPr/>
                </a:tc>
                <a:tc>
                  <a:txBody>
                    <a:bodyPr/>
                    <a:lstStyle/>
                    <a:p>
                      <a:endParaRPr lang="en-US" dirty="0"/>
                    </a:p>
                  </a:txBody>
                  <a:tcPr/>
                </a:tc>
              </a:tr>
              <a:tr h="502702">
                <a:tc>
                  <a:txBody>
                    <a:bodyPr/>
                    <a:lstStyle/>
                    <a:p>
                      <a:pPr algn="ctr"/>
                      <a:endParaRPr lang="en-US" dirty="0" smtClean="0"/>
                    </a:p>
                  </a:txBody>
                  <a:tcPr/>
                </a:tc>
                <a:tc>
                  <a:txBody>
                    <a:bodyPr/>
                    <a:lstStyle/>
                    <a:p>
                      <a:endParaRPr lang="en-US"/>
                    </a:p>
                  </a:txBody>
                  <a:tcPr/>
                </a:tc>
                <a:tc>
                  <a:txBody>
                    <a:bodyPr/>
                    <a:lstStyle/>
                    <a:p>
                      <a:endParaRPr lang="en-US"/>
                    </a:p>
                  </a:txBody>
                  <a:tcPr/>
                </a:tc>
              </a:tr>
              <a:tr h="502702">
                <a:tc>
                  <a:txBody>
                    <a:bodyPr/>
                    <a:lstStyle/>
                    <a:p>
                      <a:pPr algn="ctr"/>
                      <a:endParaRPr lang="en-US" dirty="0" smtClean="0"/>
                    </a:p>
                  </a:txBody>
                  <a:tcPr/>
                </a:tc>
                <a:tc>
                  <a:txBody>
                    <a:bodyPr/>
                    <a:lstStyle/>
                    <a:p>
                      <a:endParaRPr lang="en-US"/>
                    </a:p>
                  </a:txBody>
                  <a:tcPr/>
                </a:tc>
                <a:tc>
                  <a:txBody>
                    <a:bodyPr/>
                    <a:lstStyle/>
                    <a:p>
                      <a:endParaRPr lang="en-US" dirty="0"/>
                    </a:p>
                  </a:txBody>
                  <a:tcPr/>
                </a:tc>
              </a:tr>
              <a:tr h="502702">
                <a:tc>
                  <a:txBody>
                    <a:bodyPr/>
                    <a:lstStyle/>
                    <a:p>
                      <a:pPr algn="ctr"/>
                      <a:endParaRPr lang="en-US" dirty="0" smtClean="0"/>
                    </a:p>
                  </a:txBody>
                  <a:tcPr/>
                </a:tc>
                <a:tc>
                  <a:txBody>
                    <a:bodyPr/>
                    <a:lstStyle/>
                    <a:p>
                      <a:endParaRPr lang="en-US"/>
                    </a:p>
                  </a:txBody>
                  <a:tcPr/>
                </a:tc>
                <a:tc>
                  <a:txBody>
                    <a:bodyPr/>
                    <a:lstStyle/>
                    <a:p>
                      <a:endParaRPr lang="en-US" dirty="0"/>
                    </a:p>
                  </a:txBody>
                  <a:tcPr/>
                </a:tc>
              </a:tr>
              <a:tr h="502702">
                <a:tc>
                  <a:txBody>
                    <a:bodyPr/>
                    <a:lstStyle/>
                    <a:p>
                      <a:pPr algn="ctr"/>
                      <a:endParaRPr lang="en-US" dirty="0" smtClean="0"/>
                    </a:p>
                  </a:txBody>
                  <a:tcPr/>
                </a:tc>
                <a:tc>
                  <a:txBody>
                    <a:bodyPr/>
                    <a:lstStyle/>
                    <a:p>
                      <a:endParaRPr lang="en-US"/>
                    </a:p>
                  </a:txBody>
                  <a:tcPr/>
                </a:tc>
                <a:tc>
                  <a:txBody>
                    <a:bodyPr/>
                    <a:lstStyle/>
                    <a:p>
                      <a:endParaRPr lang="en-US"/>
                    </a:p>
                  </a:txBody>
                  <a:tcPr/>
                </a:tc>
              </a:tr>
              <a:tr h="502702">
                <a:tc>
                  <a:txBody>
                    <a:bodyPr/>
                    <a:lstStyle/>
                    <a:p>
                      <a:pPr algn="ctr"/>
                      <a:endParaRPr lang="en-US" dirty="0" smtClean="0"/>
                    </a:p>
                  </a:txBody>
                  <a:tcPr/>
                </a:tc>
                <a:tc>
                  <a:txBody>
                    <a:bodyPr/>
                    <a:lstStyle/>
                    <a:p>
                      <a:endParaRPr lang="en-US"/>
                    </a:p>
                  </a:txBody>
                  <a:tcPr/>
                </a:tc>
                <a:tc>
                  <a:txBody>
                    <a:bodyPr/>
                    <a:lstStyle/>
                    <a:p>
                      <a:endParaRPr lang="en-US"/>
                    </a:p>
                  </a:txBody>
                  <a:tcPr/>
                </a:tc>
              </a:tr>
              <a:tr h="502702">
                <a:tc>
                  <a:txBody>
                    <a:bodyPr/>
                    <a:lstStyle/>
                    <a:p>
                      <a:pPr algn="ctr"/>
                      <a:endParaRPr lang="en-US" dirty="0"/>
                    </a:p>
                  </a:txBody>
                  <a:tcPr/>
                </a:tc>
                <a:tc>
                  <a:txBody>
                    <a:bodyPr/>
                    <a:lstStyle/>
                    <a:p>
                      <a:endParaRPr lang="en-US"/>
                    </a:p>
                  </a:txBody>
                  <a:tcPr/>
                </a:tc>
                <a:tc>
                  <a:txBody>
                    <a:bodyPr/>
                    <a:lstStyle/>
                    <a:p>
                      <a:endParaRPr lang="en-US" dirty="0"/>
                    </a:p>
                  </a:txBody>
                  <a:tcPr/>
                </a:tc>
              </a:tr>
            </a:tbl>
          </a:graphicData>
        </a:graphic>
      </p:graphicFrame>
      <p:grpSp>
        <p:nvGrpSpPr>
          <p:cNvPr id="14" name="Group 13"/>
          <p:cNvGrpSpPr/>
          <p:nvPr/>
        </p:nvGrpSpPr>
        <p:grpSpPr>
          <a:xfrm>
            <a:off x="4114800" y="2438400"/>
            <a:ext cx="1066800" cy="3417332"/>
            <a:chOff x="4114800" y="2438400"/>
            <a:chExt cx="1066800" cy="3417332"/>
          </a:xfrm>
        </p:grpSpPr>
        <p:sp>
          <p:nvSpPr>
            <p:cNvPr id="16" name="TextBox 15"/>
            <p:cNvSpPr txBox="1"/>
            <p:nvPr/>
          </p:nvSpPr>
          <p:spPr>
            <a:xfrm>
              <a:off x="4267200" y="2438400"/>
              <a:ext cx="686357" cy="381000"/>
            </a:xfrm>
            <a:prstGeom prst="rect">
              <a:avLst/>
            </a:prstGeom>
            <a:noFill/>
          </p:spPr>
          <p:txBody>
            <a:bodyPr wrap="square" rtlCol="0">
              <a:spAutoFit/>
            </a:bodyPr>
            <a:lstStyle/>
            <a:p>
              <a:r>
                <a:rPr lang="en-US" dirty="0" smtClean="0"/>
                <a:t>0 - 9</a:t>
              </a:r>
              <a:endParaRPr lang="en-US" dirty="0"/>
            </a:p>
          </p:txBody>
        </p:sp>
        <p:sp>
          <p:nvSpPr>
            <p:cNvPr id="17" name="TextBox 16"/>
            <p:cNvSpPr txBox="1"/>
            <p:nvPr/>
          </p:nvSpPr>
          <p:spPr>
            <a:xfrm>
              <a:off x="4114800" y="2936875"/>
              <a:ext cx="1066800" cy="369332"/>
            </a:xfrm>
            <a:prstGeom prst="rect">
              <a:avLst/>
            </a:prstGeom>
            <a:noFill/>
          </p:spPr>
          <p:txBody>
            <a:bodyPr wrap="square" rtlCol="0">
              <a:spAutoFit/>
            </a:bodyPr>
            <a:lstStyle/>
            <a:p>
              <a:r>
                <a:rPr lang="en-US" dirty="0" smtClean="0"/>
                <a:t>10 - 19</a:t>
              </a:r>
              <a:endParaRPr lang="en-US" dirty="0"/>
            </a:p>
          </p:txBody>
        </p:sp>
        <p:sp>
          <p:nvSpPr>
            <p:cNvPr id="18" name="TextBox 17"/>
            <p:cNvSpPr txBox="1"/>
            <p:nvPr/>
          </p:nvSpPr>
          <p:spPr>
            <a:xfrm>
              <a:off x="4114800" y="3440607"/>
              <a:ext cx="1066800" cy="369332"/>
            </a:xfrm>
            <a:prstGeom prst="rect">
              <a:avLst/>
            </a:prstGeom>
            <a:noFill/>
          </p:spPr>
          <p:txBody>
            <a:bodyPr wrap="square" rtlCol="0">
              <a:spAutoFit/>
            </a:bodyPr>
            <a:lstStyle/>
            <a:p>
              <a:r>
                <a:rPr lang="en-US" dirty="0"/>
                <a:t>2</a:t>
              </a:r>
              <a:r>
                <a:rPr lang="en-US" dirty="0" smtClean="0"/>
                <a:t>0 - 29</a:t>
              </a:r>
              <a:endParaRPr lang="en-US" dirty="0"/>
            </a:p>
          </p:txBody>
        </p:sp>
        <p:sp>
          <p:nvSpPr>
            <p:cNvPr id="20" name="TextBox 19"/>
            <p:cNvSpPr txBox="1"/>
            <p:nvPr/>
          </p:nvSpPr>
          <p:spPr>
            <a:xfrm>
              <a:off x="4114800" y="3962400"/>
              <a:ext cx="1066800" cy="369332"/>
            </a:xfrm>
            <a:prstGeom prst="rect">
              <a:avLst/>
            </a:prstGeom>
            <a:noFill/>
          </p:spPr>
          <p:txBody>
            <a:bodyPr wrap="square" rtlCol="0">
              <a:spAutoFit/>
            </a:bodyPr>
            <a:lstStyle/>
            <a:p>
              <a:r>
                <a:rPr lang="en-US" dirty="0" smtClean="0"/>
                <a:t>30 - 39</a:t>
              </a:r>
              <a:endParaRPr lang="en-US" dirty="0"/>
            </a:p>
          </p:txBody>
        </p:sp>
        <p:sp>
          <p:nvSpPr>
            <p:cNvPr id="21" name="TextBox 20"/>
            <p:cNvSpPr txBox="1"/>
            <p:nvPr/>
          </p:nvSpPr>
          <p:spPr>
            <a:xfrm>
              <a:off x="4114800" y="4419600"/>
              <a:ext cx="1066800" cy="369332"/>
            </a:xfrm>
            <a:prstGeom prst="rect">
              <a:avLst/>
            </a:prstGeom>
            <a:noFill/>
          </p:spPr>
          <p:txBody>
            <a:bodyPr wrap="square" rtlCol="0">
              <a:spAutoFit/>
            </a:bodyPr>
            <a:lstStyle/>
            <a:p>
              <a:r>
                <a:rPr lang="en-US" dirty="0" smtClean="0"/>
                <a:t>40 - 49</a:t>
              </a:r>
              <a:endParaRPr lang="en-US" dirty="0"/>
            </a:p>
          </p:txBody>
        </p:sp>
        <p:sp>
          <p:nvSpPr>
            <p:cNvPr id="22" name="TextBox 21"/>
            <p:cNvSpPr txBox="1"/>
            <p:nvPr/>
          </p:nvSpPr>
          <p:spPr>
            <a:xfrm>
              <a:off x="4114800" y="4962525"/>
              <a:ext cx="1066800" cy="369332"/>
            </a:xfrm>
            <a:prstGeom prst="rect">
              <a:avLst/>
            </a:prstGeom>
            <a:noFill/>
          </p:spPr>
          <p:txBody>
            <a:bodyPr wrap="square" rtlCol="0">
              <a:spAutoFit/>
            </a:bodyPr>
            <a:lstStyle/>
            <a:p>
              <a:r>
                <a:rPr lang="en-US" dirty="0" smtClean="0"/>
                <a:t>50 - 59</a:t>
              </a:r>
              <a:endParaRPr lang="en-US" dirty="0"/>
            </a:p>
          </p:txBody>
        </p:sp>
        <p:sp>
          <p:nvSpPr>
            <p:cNvPr id="23" name="TextBox 22"/>
            <p:cNvSpPr txBox="1"/>
            <p:nvPr/>
          </p:nvSpPr>
          <p:spPr>
            <a:xfrm>
              <a:off x="4114800" y="5486400"/>
              <a:ext cx="1066800" cy="369332"/>
            </a:xfrm>
            <a:prstGeom prst="rect">
              <a:avLst/>
            </a:prstGeom>
            <a:noFill/>
          </p:spPr>
          <p:txBody>
            <a:bodyPr wrap="square" rtlCol="0">
              <a:spAutoFit/>
            </a:bodyPr>
            <a:lstStyle/>
            <a:p>
              <a:r>
                <a:rPr lang="en-US" dirty="0" smtClean="0"/>
                <a:t>60 - 69</a:t>
              </a:r>
              <a:endParaRPr lang="en-US" dirty="0"/>
            </a:p>
          </p:txBody>
        </p:sp>
      </p:grpSp>
      <p:sp>
        <p:nvSpPr>
          <p:cNvPr id="15" name="TextBox 14"/>
          <p:cNvSpPr txBox="1"/>
          <p:nvPr/>
        </p:nvSpPr>
        <p:spPr>
          <a:xfrm>
            <a:off x="1676400" y="2209800"/>
            <a:ext cx="5715000" cy="3170099"/>
          </a:xfrm>
          <a:prstGeom prst="rect">
            <a:avLst/>
          </a:prstGeom>
          <a:solidFill>
            <a:srgbClr val="FFFF00"/>
          </a:solidFill>
          <a:ln>
            <a:solidFill>
              <a:schemeClr val="tx1"/>
            </a:solidFill>
          </a:ln>
        </p:spPr>
        <p:txBody>
          <a:bodyPr wrap="square" rtlCol="0">
            <a:spAutoFit/>
          </a:bodyPr>
          <a:lstStyle/>
          <a:p>
            <a:pPr algn="ctr"/>
            <a:r>
              <a:rPr lang="en-US" sz="5000" dirty="0" smtClean="0"/>
              <a:t>Cross off each number and make a tally mark one at a time!</a:t>
            </a:r>
            <a:endParaRPr lang="en-US" sz="50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41</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1"/>
          <p:cNvSpPr txBox="1"/>
          <p:nvPr/>
        </p:nvSpPr>
        <p:spPr>
          <a:xfrm>
            <a:off x="609600" y="1371600"/>
            <a:ext cx="2743200" cy="4524315"/>
          </a:xfrm>
          <a:prstGeom prst="rect">
            <a:avLst/>
          </a:prstGeom>
          <a:noFill/>
          <a:ln>
            <a:solidFill>
              <a:schemeClr val="accent1"/>
            </a:solidFill>
          </a:ln>
        </p:spPr>
        <p:txBody>
          <a:bodyPr wrap="square" rtlCol="0">
            <a:spAutoFit/>
          </a:bodyPr>
          <a:lstStyle/>
          <a:p>
            <a:pPr marL="457200" indent="-457200">
              <a:buAutoNum type="arabicPlain" startAt="4"/>
            </a:pPr>
            <a:r>
              <a:rPr lang="en-US" sz="2400" dirty="0" smtClean="0">
                <a:solidFill>
                  <a:srgbClr val="4F81BD"/>
                </a:solidFill>
              </a:rPr>
              <a:t> 		29 </a:t>
            </a:r>
          </a:p>
          <a:p>
            <a:pPr marL="457200" indent="-457200">
              <a:buAutoNum type="arabicPlain" startAt="6"/>
            </a:pPr>
            <a:r>
              <a:rPr lang="en-US" sz="2400" dirty="0" smtClean="0">
                <a:solidFill>
                  <a:srgbClr val="4F81BD"/>
                </a:solidFill>
              </a:rPr>
              <a:t> 		30 </a:t>
            </a:r>
          </a:p>
          <a:p>
            <a:pPr marL="457200" indent="-457200"/>
            <a:r>
              <a:rPr lang="en-US" sz="2400" dirty="0" smtClean="0">
                <a:solidFill>
                  <a:srgbClr val="4F81BD"/>
                </a:solidFill>
              </a:rPr>
              <a:t>8			30 </a:t>
            </a:r>
          </a:p>
          <a:p>
            <a:r>
              <a:rPr lang="en-US" sz="2400" dirty="0" smtClean="0">
                <a:solidFill>
                  <a:srgbClr val="4F81BD"/>
                </a:solidFill>
              </a:rPr>
              <a:t>12		30 </a:t>
            </a:r>
          </a:p>
          <a:p>
            <a:pPr marL="457200" indent="-457200">
              <a:buAutoNum type="arabicPlain" startAt="12"/>
            </a:pPr>
            <a:r>
              <a:rPr lang="en-US" sz="2400" dirty="0" smtClean="0">
                <a:solidFill>
                  <a:srgbClr val="4F81BD"/>
                </a:solidFill>
              </a:rPr>
              <a:t> 		31 </a:t>
            </a:r>
          </a:p>
          <a:p>
            <a:pPr marL="457200" indent="-457200">
              <a:buAutoNum type="arabicPlain" startAt="15"/>
            </a:pPr>
            <a:r>
              <a:rPr lang="en-US" sz="2400" dirty="0" smtClean="0">
                <a:solidFill>
                  <a:srgbClr val="4F81BD"/>
                </a:solidFill>
              </a:rPr>
              <a:t> 		34</a:t>
            </a:r>
          </a:p>
          <a:p>
            <a:pPr marL="457200" indent="-457200">
              <a:buAutoNum type="arabicPlain" startAt="17"/>
            </a:pPr>
            <a:r>
              <a:rPr lang="en-US" sz="2400" dirty="0" smtClean="0">
                <a:solidFill>
                  <a:srgbClr val="4F81BD"/>
                </a:solidFill>
              </a:rPr>
              <a:t> 		36 </a:t>
            </a:r>
          </a:p>
          <a:p>
            <a:pPr marL="457200" indent="-457200"/>
            <a:r>
              <a:rPr lang="en-US" sz="2400" dirty="0" smtClean="0">
                <a:solidFill>
                  <a:srgbClr val="4F81BD"/>
                </a:solidFill>
              </a:rPr>
              <a:t>20	  		38 </a:t>
            </a:r>
          </a:p>
          <a:p>
            <a:pPr marL="457200" indent="-457200">
              <a:buAutoNum type="arabicPlain" startAt="25"/>
            </a:pPr>
            <a:r>
              <a:rPr lang="en-US" sz="2400" dirty="0" smtClean="0">
                <a:solidFill>
                  <a:srgbClr val="4F81BD"/>
                </a:solidFill>
              </a:rPr>
              <a:t> 		39 </a:t>
            </a:r>
          </a:p>
          <a:p>
            <a:pPr marL="457200" indent="-457200">
              <a:buAutoNum type="arabicPlain" startAt="25"/>
            </a:pPr>
            <a:r>
              <a:rPr lang="en-US" sz="2400" dirty="0" smtClean="0">
                <a:solidFill>
                  <a:srgbClr val="4F81BD"/>
                </a:solidFill>
              </a:rPr>
              <a:t>		55 </a:t>
            </a:r>
          </a:p>
          <a:p>
            <a:pPr marL="457200" indent="-457200">
              <a:buAutoNum type="arabicPlain" startAt="27"/>
            </a:pPr>
            <a:r>
              <a:rPr lang="en-US" sz="2400" dirty="0" smtClean="0">
                <a:solidFill>
                  <a:srgbClr val="4F81BD"/>
                </a:solidFill>
              </a:rPr>
              <a:t>  		62 </a:t>
            </a:r>
          </a:p>
          <a:p>
            <a:pPr marL="457200" indent="-457200"/>
            <a:r>
              <a:rPr lang="en-US" sz="2400" dirty="0" smtClean="0">
                <a:solidFill>
                  <a:srgbClr val="4F81BD"/>
                </a:solidFill>
              </a:rPr>
              <a:t>29		 	67</a:t>
            </a:r>
          </a:p>
        </p:txBody>
      </p:sp>
      <p:graphicFrame>
        <p:nvGraphicFramePr>
          <p:cNvPr id="13" name="Table 12"/>
          <p:cNvGraphicFramePr>
            <a:graphicFrameLocks noGrp="1"/>
          </p:cNvGraphicFramePr>
          <p:nvPr>
            <p:extLst>
              <p:ext uri="{D42A27DB-BD31-4B8C-83A1-F6EECF244321}">
                <p14:modId xmlns:p14="http://schemas.microsoft.com/office/powerpoint/2010/main" val="3132204041"/>
              </p:ext>
            </p:extLst>
          </p:nvPr>
        </p:nvGraphicFramePr>
        <p:xfrm>
          <a:off x="3734340" y="1371596"/>
          <a:ext cx="4876800" cy="4524318"/>
        </p:xfrm>
        <a:graphic>
          <a:graphicData uri="http://schemas.openxmlformats.org/drawingml/2006/table">
            <a:tbl>
              <a:tblPr firstRow="1" bandRow="1" bandCol="1">
                <a:tableStyleId>{912C8C85-51F0-491E-9774-3900AFEF0FD7}</a:tableStyleId>
              </a:tblPr>
              <a:tblGrid>
                <a:gridCol w="1625600"/>
                <a:gridCol w="1625600"/>
                <a:gridCol w="1625600"/>
              </a:tblGrid>
              <a:tr h="502702">
                <a:tc gridSpan="3">
                  <a:txBody>
                    <a:bodyPr/>
                    <a:lstStyle/>
                    <a:p>
                      <a:pPr algn="ctr"/>
                      <a:r>
                        <a:rPr lang="en-US" sz="2200" dirty="0" smtClean="0"/>
                        <a:t>Age of People Attending a Movie</a:t>
                      </a:r>
                      <a:endParaRPr lang="en-US" sz="22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2200" dirty="0" smtClean="0">
                          <a:solidFill>
                            <a:schemeClr val="bg1"/>
                          </a:solidFill>
                        </a:rPr>
                        <a:t>Age Ranges</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Tally</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Frequency</a:t>
                      </a:r>
                      <a:endParaRPr lang="en-US" sz="2200" dirty="0">
                        <a:solidFill>
                          <a:schemeClr val="bg1"/>
                        </a:solidFill>
                      </a:endParaRPr>
                    </a:p>
                  </a:txBody>
                  <a:tcPr>
                    <a:solidFill>
                      <a:schemeClr val="accent6">
                        <a:lumMod val="60000"/>
                        <a:lumOff val="40000"/>
                      </a:schemeClr>
                    </a:solidFill>
                  </a:tcPr>
                </a:tc>
              </a:tr>
              <a:tr h="502702">
                <a:tc>
                  <a:txBody>
                    <a:bodyPr/>
                    <a:lstStyle/>
                    <a:p>
                      <a:pPr algn="ctr"/>
                      <a:endParaRPr lang="en-US" sz="2000" dirty="0"/>
                    </a:p>
                  </a:txBody>
                  <a:tcPr/>
                </a:tc>
                <a:tc>
                  <a:txBody>
                    <a:bodyPr/>
                    <a:lstStyle/>
                    <a:p>
                      <a:pPr algn="ctr"/>
                      <a:endParaRPr lang="en-US" sz="2600" dirty="0"/>
                    </a:p>
                  </a:txBody>
                  <a:tcPr/>
                </a:tc>
                <a:tc>
                  <a:txBody>
                    <a:bodyPr/>
                    <a:lstStyle/>
                    <a:p>
                      <a:endParaRPr lang="en-US" dirty="0"/>
                    </a:p>
                  </a:txBody>
                  <a:tcPr/>
                </a:tc>
              </a:tr>
              <a:tr h="502702">
                <a:tc>
                  <a:txBody>
                    <a:bodyPr/>
                    <a:lstStyle/>
                    <a:p>
                      <a:pPr algn="ctr"/>
                      <a:endParaRPr lang="en-US" sz="2000" dirty="0" smtClean="0"/>
                    </a:p>
                  </a:txBody>
                  <a:tcPr/>
                </a:tc>
                <a:tc>
                  <a:txBody>
                    <a:bodyPr/>
                    <a:lstStyle/>
                    <a:p>
                      <a:pPr algn="ctr"/>
                      <a:endParaRPr lang="en-US" sz="2600" dirty="0"/>
                    </a:p>
                  </a:txBody>
                  <a:tcPr/>
                </a:tc>
                <a:tc>
                  <a:txBody>
                    <a:bodyPr/>
                    <a:lstStyle/>
                    <a:p>
                      <a:endParaRPr lang="en-US" dirty="0"/>
                    </a:p>
                  </a:txBody>
                  <a:tcPr/>
                </a:tc>
              </a:tr>
              <a:tr h="502702">
                <a:tc>
                  <a:txBody>
                    <a:bodyPr/>
                    <a:lstStyle/>
                    <a:p>
                      <a:pPr algn="ctr"/>
                      <a:endParaRPr lang="en-US" sz="2000" dirty="0" smtClean="0"/>
                    </a:p>
                  </a:txBody>
                  <a:tcPr/>
                </a:tc>
                <a:tc>
                  <a:txBody>
                    <a:bodyPr/>
                    <a:lstStyle/>
                    <a:p>
                      <a:pPr algn="ctr"/>
                      <a:endParaRPr lang="en-US" sz="2600" dirty="0"/>
                    </a:p>
                  </a:txBody>
                  <a:tcPr/>
                </a:tc>
                <a:tc>
                  <a:txBody>
                    <a:bodyPr/>
                    <a:lstStyle/>
                    <a:p>
                      <a:endParaRPr lang="en-US" dirty="0"/>
                    </a:p>
                  </a:txBody>
                  <a:tcPr/>
                </a:tc>
              </a:tr>
              <a:tr h="502702">
                <a:tc>
                  <a:txBody>
                    <a:bodyPr/>
                    <a:lstStyle/>
                    <a:p>
                      <a:pPr algn="ctr"/>
                      <a:endParaRPr lang="en-US" sz="2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aseline="0" dirty="0" smtClean="0"/>
                        <a:t>   </a:t>
                      </a:r>
                      <a:endParaRPr lang="en-US" sz="2600" dirty="0" smtClean="0"/>
                    </a:p>
                  </a:txBody>
                  <a:tcPr/>
                </a:tc>
                <a:tc>
                  <a:txBody>
                    <a:bodyPr/>
                    <a:lstStyle/>
                    <a:p>
                      <a:endParaRPr lang="en-US" dirty="0"/>
                    </a:p>
                  </a:txBody>
                  <a:tcPr/>
                </a:tc>
              </a:tr>
              <a:tr h="502702">
                <a:tc>
                  <a:txBody>
                    <a:bodyPr/>
                    <a:lstStyle/>
                    <a:p>
                      <a:pPr algn="ctr"/>
                      <a:endParaRPr lang="en-US" sz="2000" dirty="0" smtClean="0"/>
                    </a:p>
                  </a:txBody>
                  <a:tcPr/>
                </a:tc>
                <a:tc>
                  <a:txBody>
                    <a:bodyPr/>
                    <a:lstStyle/>
                    <a:p>
                      <a:endParaRPr lang="en-US" sz="2600" dirty="0"/>
                    </a:p>
                  </a:txBody>
                  <a:tcPr/>
                </a:tc>
                <a:tc>
                  <a:txBody>
                    <a:bodyPr/>
                    <a:lstStyle/>
                    <a:p>
                      <a:endParaRPr lang="en-US"/>
                    </a:p>
                  </a:txBody>
                  <a:tcPr/>
                </a:tc>
              </a:tr>
              <a:tr h="502702">
                <a:tc>
                  <a:txBody>
                    <a:bodyPr/>
                    <a:lstStyle/>
                    <a:p>
                      <a:pPr algn="ctr"/>
                      <a:endParaRPr lang="en-US" sz="2000" dirty="0" smtClean="0"/>
                    </a:p>
                  </a:txBody>
                  <a:tcPr/>
                </a:tc>
                <a:tc>
                  <a:txBody>
                    <a:bodyPr/>
                    <a:lstStyle/>
                    <a:p>
                      <a:pPr algn="ctr"/>
                      <a:endParaRPr lang="en-US" sz="2600" dirty="0"/>
                    </a:p>
                  </a:txBody>
                  <a:tcPr/>
                </a:tc>
                <a:tc>
                  <a:txBody>
                    <a:bodyPr/>
                    <a:lstStyle/>
                    <a:p>
                      <a:endParaRPr lang="en-US"/>
                    </a:p>
                  </a:txBody>
                  <a:tcPr/>
                </a:tc>
              </a:tr>
              <a:tr h="502702">
                <a:tc>
                  <a:txBody>
                    <a:bodyPr/>
                    <a:lstStyle/>
                    <a:p>
                      <a:pPr algn="ctr"/>
                      <a:endParaRPr lang="en-US" sz="2000" dirty="0"/>
                    </a:p>
                  </a:txBody>
                  <a:tcPr/>
                </a:tc>
                <a:tc>
                  <a:txBody>
                    <a:bodyPr/>
                    <a:lstStyle/>
                    <a:p>
                      <a:pPr algn="ctr"/>
                      <a:endParaRPr lang="en-US" sz="2600" dirty="0"/>
                    </a:p>
                  </a:txBody>
                  <a:tcPr/>
                </a:tc>
                <a:tc>
                  <a:txBody>
                    <a:bodyPr/>
                    <a:lstStyle/>
                    <a:p>
                      <a:endParaRPr lang="en-US" dirty="0"/>
                    </a:p>
                  </a:txBody>
                  <a:tcPr/>
                </a:tc>
              </a:tr>
            </a:tbl>
          </a:graphicData>
        </a:graphic>
      </p:graphicFrame>
      <p:grpSp>
        <p:nvGrpSpPr>
          <p:cNvPr id="14" name="Group 13"/>
          <p:cNvGrpSpPr/>
          <p:nvPr/>
        </p:nvGrpSpPr>
        <p:grpSpPr>
          <a:xfrm>
            <a:off x="4114800" y="2438400"/>
            <a:ext cx="1066800" cy="3417332"/>
            <a:chOff x="4114800" y="2438400"/>
            <a:chExt cx="1066800" cy="3417332"/>
          </a:xfrm>
        </p:grpSpPr>
        <p:sp>
          <p:nvSpPr>
            <p:cNvPr id="15" name="TextBox 14"/>
            <p:cNvSpPr txBox="1"/>
            <p:nvPr/>
          </p:nvSpPr>
          <p:spPr>
            <a:xfrm>
              <a:off x="4267200" y="2438400"/>
              <a:ext cx="686357" cy="381000"/>
            </a:xfrm>
            <a:prstGeom prst="rect">
              <a:avLst/>
            </a:prstGeom>
            <a:noFill/>
          </p:spPr>
          <p:txBody>
            <a:bodyPr wrap="square" rtlCol="0">
              <a:spAutoFit/>
            </a:bodyPr>
            <a:lstStyle/>
            <a:p>
              <a:r>
                <a:rPr lang="en-US" dirty="0" smtClean="0"/>
                <a:t>0 - 9</a:t>
              </a:r>
              <a:endParaRPr lang="en-US" dirty="0"/>
            </a:p>
          </p:txBody>
        </p:sp>
        <p:sp>
          <p:nvSpPr>
            <p:cNvPr id="16" name="TextBox 15"/>
            <p:cNvSpPr txBox="1"/>
            <p:nvPr/>
          </p:nvSpPr>
          <p:spPr>
            <a:xfrm>
              <a:off x="4114800" y="2936875"/>
              <a:ext cx="1066800" cy="369332"/>
            </a:xfrm>
            <a:prstGeom prst="rect">
              <a:avLst/>
            </a:prstGeom>
            <a:noFill/>
          </p:spPr>
          <p:txBody>
            <a:bodyPr wrap="square" rtlCol="0">
              <a:spAutoFit/>
            </a:bodyPr>
            <a:lstStyle/>
            <a:p>
              <a:r>
                <a:rPr lang="en-US" dirty="0" smtClean="0"/>
                <a:t>10 - 19</a:t>
              </a:r>
              <a:endParaRPr lang="en-US" dirty="0"/>
            </a:p>
          </p:txBody>
        </p:sp>
        <p:sp>
          <p:nvSpPr>
            <p:cNvPr id="17" name="TextBox 16"/>
            <p:cNvSpPr txBox="1"/>
            <p:nvPr/>
          </p:nvSpPr>
          <p:spPr>
            <a:xfrm>
              <a:off x="4114800" y="3440607"/>
              <a:ext cx="1066800" cy="369332"/>
            </a:xfrm>
            <a:prstGeom prst="rect">
              <a:avLst/>
            </a:prstGeom>
            <a:noFill/>
          </p:spPr>
          <p:txBody>
            <a:bodyPr wrap="square" rtlCol="0">
              <a:spAutoFit/>
            </a:bodyPr>
            <a:lstStyle/>
            <a:p>
              <a:r>
                <a:rPr lang="en-US" dirty="0"/>
                <a:t>2</a:t>
              </a:r>
              <a:r>
                <a:rPr lang="en-US" dirty="0" smtClean="0"/>
                <a:t>0 - 29</a:t>
              </a:r>
              <a:endParaRPr lang="en-US" dirty="0"/>
            </a:p>
          </p:txBody>
        </p:sp>
        <p:sp>
          <p:nvSpPr>
            <p:cNvPr id="18" name="TextBox 17"/>
            <p:cNvSpPr txBox="1"/>
            <p:nvPr/>
          </p:nvSpPr>
          <p:spPr>
            <a:xfrm>
              <a:off x="4114800" y="3962400"/>
              <a:ext cx="1066800" cy="369332"/>
            </a:xfrm>
            <a:prstGeom prst="rect">
              <a:avLst/>
            </a:prstGeom>
            <a:noFill/>
          </p:spPr>
          <p:txBody>
            <a:bodyPr wrap="square" rtlCol="0">
              <a:spAutoFit/>
            </a:bodyPr>
            <a:lstStyle/>
            <a:p>
              <a:r>
                <a:rPr lang="en-US" dirty="0" smtClean="0"/>
                <a:t>30 - 39</a:t>
              </a:r>
              <a:endParaRPr lang="en-US" dirty="0"/>
            </a:p>
          </p:txBody>
        </p:sp>
        <p:sp>
          <p:nvSpPr>
            <p:cNvPr id="20" name="TextBox 19"/>
            <p:cNvSpPr txBox="1"/>
            <p:nvPr/>
          </p:nvSpPr>
          <p:spPr>
            <a:xfrm>
              <a:off x="4114800" y="4419600"/>
              <a:ext cx="1066800" cy="369332"/>
            </a:xfrm>
            <a:prstGeom prst="rect">
              <a:avLst/>
            </a:prstGeom>
            <a:noFill/>
          </p:spPr>
          <p:txBody>
            <a:bodyPr wrap="square" rtlCol="0">
              <a:spAutoFit/>
            </a:bodyPr>
            <a:lstStyle/>
            <a:p>
              <a:r>
                <a:rPr lang="en-US" dirty="0" smtClean="0"/>
                <a:t>40 - 49</a:t>
              </a:r>
              <a:endParaRPr lang="en-US" dirty="0"/>
            </a:p>
          </p:txBody>
        </p:sp>
        <p:sp>
          <p:nvSpPr>
            <p:cNvPr id="21" name="TextBox 20"/>
            <p:cNvSpPr txBox="1"/>
            <p:nvPr/>
          </p:nvSpPr>
          <p:spPr>
            <a:xfrm>
              <a:off x="4114800" y="4962525"/>
              <a:ext cx="1066800" cy="369332"/>
            </a:xfrm>
            <a:prstGeom prst="rect">
              <a:avLst/>
            </a:prstGeom>
            <a:noFill/>
          </p:spPr>
          <p:txBody>
            <a:bodyPr wrap="square" rtlCol="0">
              <a:spAutoFit/>
            </a:bodyPr>
            <a:lstStyle/>
            <a:p>
              <a:r>
                <a:rPr lang="en-US" dirty="0" smtClean="0"/>
                <a:t>50 - 59</a:t>
              </a:r>
              <a:endParaRPr lang="en-US" dirty="0"/>
            </a:p>
          </p:txBody>
        </p:sp>
        <p:sp>
          <p:nvSpPr>
            <p:cNvPr id="22" name="TextBox 21"/>
            <p:cNvSpPr txBox="1"/>
            <p:nvPr/>
          </p:nvSpPr>
          <p:spPr>
            <a:xfrm>
              <a:off x="4114800" y="5486400"/>
              <a:ext cx="1066800" cy="369332"/>
            </a:xfrm>
            <a:prstGeom prst="rect">
              <a:avLst/>
            </a:prstGeom>
            <a:noFill/>
          </p:spPr>
          <p:txBody>
            <a:bodyPr wrap="square" rtlCol="0">
              <a:spAutoFit/>
            </a:bodyPr>
            <a:lstStyle/>
            <a:p>
              <a:r>
                <a:rPr lang="en-US" dirty="0" smtClean="0"/>
                <a:t>60 - 69</a:t>
              </a:r>
              <a:endParaRPr lang="en-US" dirty="0"/>
            </a:p>
          </p:txBody>
        </p:sp>
      </p:grpSp>
      <p:cxnSp>
        <p:nvCxnSpPr>
          <p:cNvPr id="6" name="Straight Connector 5"/>
          <p:cNvCxnSpPr/>
          <p:nvPr/>
        </p:nvCxnSpPr>
        <p:spPr>
          <a:xfrm>
            <a:off x="609600" y="14478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9600" y="18288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600" y="21336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91200" y="2362200"/>
            <a:ext cx="533400" cy="492443"/>
          </a:xfrm>
          <a:prstGeom prst="rect">
            <a:avLst/>
          </a:prstGeom>
          <a:noFill/>
        </p:spPr>
        <p:txBody>
          <a:bodyPr wrap="square" rtlCol="0">
            <a:spAutoFit/>
          </a:bodyPr>
          <a:lstStyle/>
          <a:p>
            <a:pPr algn="ctr"/>
            <a:r>
              <a:rPr lang="en-US" sz="2600" dirty="0" smtClean="0"/>
              <a:t>I</a:t>
            </a:r>
            <a:endParaRPr lang="en-US" sz="2600" dirty="0"/>
          </a:p>
        </p:txBody>
      </p:sp>
      <p:sp>
        <p:nvSpPr>
          <p:cNvPr id="34" name="TextBox 33"/>
          <p:cNvSpPr txBox="1"/>
          <p:nvPr/>
        </p:nvSpPr>
        <p:spPr>
          <a:xfrm>
            <a:off x="5715000" y="2895600"/>
            <a:ext cx="533400" cy="492443"/>
          </a:xfrm>
          <a:prstGeom prst="rect">
            <a:avLst/>
          </a:prstGeom>
          <a:noFill/>
        </p:spPr>
        <p:txBody>
          <a:bodyPr wrap="square" rtlCol="0">
            <a:spAutoFit/>
          </a:bodyPr>
          <a:lstStyle/>
          <a:p>
            <a:pPr algn="ctr"/>
            <a:r>
              <a:rPr lang="en-US" sz="2600" dirty="0" smtClean="0"/>
              <a:t>I</a:t>
            </a:r>
            <a:endParaRPr lang="en-US" sz="2600" dirty="0"/>
          </a:p>
        </p:txBody>
      </p:sp>
      <p:cxnSp>
        <p:nvCxnSpPr>
          <p:cNvPr id="35" name="Straight Connector 34"/>
          <p:cNvCxnSpPr/>
          <p:nvPr/>
        </p:nvCxnSpPr>
        <p:spPr>
          <a:xfrm>
            <a:off x="685800" y="25146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 y="28956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62000" y="32766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62000" y="36576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62000" y="39624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5800" y="43434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5800" y="48006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5800" y="51054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2000" y="54864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514600" y="14478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715001" y="3429001"/>
            <a:ext cx="304800" cy="492443"/>
          </a:xfrm>
          <a:prstGeom prst="rect">
            <a:avLst/>
          </a:prstGeom>
          <a:noFill/>
        </p:spPr>
        <p:txBody>
          <a:bodyPr wrap="square" rtlCol="0">
            <a:spAutoFit/>
          </a:bodyPr>
          <a:lstStyle/>
          <a:p>
            <a:pPr algn="ctr"/>
            <a:r>
              <a:rPr lang="en-US" sz="2600" dirty="0" smtClean="0"/>
              <a:t>I</a:t>
            </a:r>
            <a:endParaRPr lang="en-US" sz="2600" dirty="0"/>
          </a:p>
        </p:txBody>
      </p:sp>
      <p:sp>
        <p:nvSpPr>
          <p:cNvPr id="46" name="TextBox 45"/>
          <p:cNvSpPr txBox="1"/>
          <p:nvPr/>
        </p:nvSpPr>
        <p:spPr>
          <a:xfrm>
            <a:off x="5715000" y="3886200"/>
            <a:ext cx="304800" cy="492443"/>
          </a:xfrm>
          <a:prstGeom prst="rect">
            <a:avLst/>
          </a:prstGeom>
          <a:noFill/>
        </p:spPr>
        <p:txBody>
          <a:bodyPr wrap="square" rtlCol="0">
            <a:spAutoFit/>
          </a:bodyPr>
          <a:lstStyle/>
          <a:p>
            <a:pPr algn="ctr"/>
            <a:r>
              <a:rPr lang="en-US" sz="2600" dirty="0" smtClean="0"/>
              <a:t>I</a:t>
            </a:r>
            <a:endParaRPr lang="en-US" sz="2600" dirty="0"/>
          </a:p>
        </p:txBody>
      </p:sp>
      <p:cxnSp>
        <p:nvCxnSpPr>
          <p:cNvPr id="47" name="Straight Connector 46"/>
          <p:cNvCxnSpPr/>
          <p:nvPr/>
        </p:nvCxnSpPr>
        <p:spPr>
          <a:xfrm>
            <a:off x="2514600" y="18288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514600" y="22098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514600" y="25146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514600" y="28956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590800" y="32766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590800" y="36576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590800" y="40386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590800" y="44196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514600" y="47244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943600" y="4900969"/>
            <a:ext cx="533400" cy="492443"/>
          </a:xfrm>
          <a:prstGeom prst="rect">
            <a:avLst/>
          </a:prstGeom>
          <a:noFill/>
        </p:spPr>
        <p:txBody>
          <a:bodyPr wrap="square" rtlCol="0">
            <a:spAutoFit/>
          </a:bodyPr>
          <a:lstStyle/>
          <a:p>
            <a:pPr algn="ctr"/>
            <a:r>
              <a:rPr lang="en-US" sz="2600" dirty="0" smtClean="0"/>
              <a:t>I</a:t>
            </a:r>
            <a:endParaRPr lang="en-US" sz="2600" dirty="0"/>
          </a:p>
        </p:txBody>
      </p:sp>
      <p:sp>
        <p:nvSpPr>
          <p:cNvPr id="57" name="TextBox 56"/>
          <p:cNvSpPr txBox="1"/>
          <p:nvPr/>
        </p:nvSpPr>
        <p:spPr>
          <a:xfrm>
            <a:off x="5791200" y="5374957"/>
            <a:ext cx="533400" cy="492443"/>
          </a:xfrm>
          <a:prstGeom prst="rect">
            <a:avLst/>
          </a:prstGeom>
          <a:noFill/>
        </p:spPr>
        <p:txBody>
          <a:bodyPr wrap="square" rtlCol="0">
            <a:spAutoFit/>
          </a:bodyPr>
          <a:lstStyle/>
          <a:p>
            <a:pPr algn="ctr"/>
            <a:r>
              <a:rPr lang="en-US" sz="2600" dirty="0" smtClean="0"/>
              <a:t>I</a:t>
            </a:r>
            <a:endParaRPr lang="en-US" sz="2600" dirty="0"/>
          </a:p>
        </p:txBody>
      </p:sp>
      <p:cxnSp>
        <p:nvCxnSpPr>
          <p:cNvPr id="58" name="Straight Connector 57"/>
          <p:cNvCxnSpPr/>
          <p:nvPr/>
        </p:nvCxnSpPr>
        <p:spPr>
          <a:xfrm>
            <a:off x="2514600" y="51054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14600" y="5410200"/>
            <a:ext cx="304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19800" y="2362200"/>
            <a:ext cx="381000" cy="492443"/>
          </a:xfrm>
          <a:prstGeom prst="rect">
            <a:avLst/>
          </a:prstGeom>
          <a:noFill/>
        </p:spPr>
        <p:txBody>
          <a:bodyPr wrap="square" rtlCol="0">
            <a:spAutoFit/>
          </a:bodyPr>
          <a:lstStyle/>
          <a:p>
            <a:r>
              <a:rPr lang="en-US" sz="2600" dirty="0" smtClean="0"/>
              <a:t>I</a:t>
            </a:r>
            <a:endParaRPr lang="en-US" sz="2600" dirty="0"/>
          </a:p>
        </p:txBody>
      </p:sp>
      <p:sp>
        <p:nvSpPr>
          <p:cNvPr id="4" name="TextBox 3"/>
          <p:cNvSpPr txBox="1"/>
          <p:nvPr/>
        </p:nvSpPr>
        <p:spPr>
          <a:xfrm>
            <a:off x="6096000" y="2362200"/>
            <a:ext cx="407522" cy="492443"/>
          </a:xfrm>
          <a:prstGeom prst="rect">
            <a:avLst/>
          </a:prstGeom>
          <a:noFill/>
        </p:spPr>
        <p:txBody>
          <a:bodyPr wrap="square" rtlCol="0">
            <a:spAutoFit/>
          </a:bodyPr>
          <a:lstStyle/>
          <a:p>
            <a:r>
              <a:rPr lang="en-US" sz="2600" dirty="0" smtClean="0"/>
              <a:t>I</a:t>
            </a:r>
            <a:endParaRPr lang="en-US" sz="2600" dirty="0"/>
          </a:p>
        </p:txBody>
      </p:sp>
      <p:sp>
        <p:nvSpPr>
          <p:cNvPr id="5" name="TextBox 4"/>
          <p:cNvSpPr txBox="1"/>
          <p:nvPr/>
        </p:nvSpPr>
        <p:spPr>
          <a:xfrm>
            <a:off x="5943600" y="2895600"/>
            <a:ext cx="484279" cy="492443"/>
          </a:xfrm>
          <a:prstGeom prst="rect">
            <a:avLst/>
          </a:prstGeom>
          <a:noFill/>
        </p:spPr>
        <p:txBody>
          <a:bodyPr wrap="square" rtlCol="0">
            <a:spAutoFit/>
          </a:bodyPr>
          <a:lstStyle/>
          <a:p>
            <a:r>
              <a:rPr lang="en-US" sz="2600" dirty="0" smtClean="0"/>
              <a:t>I</a:t>
            </a:r>
            <a:endParaRPr lang="en-US" sz="2600" dirty="0"/>
          </a:p>
        </p:txBody>
      </p:sp>
      <p:sp>
        <p:nvSpPr>
          <p:cNvPr id="8" name="TextBox 7"/>
          <p:cNvSpPr txBox="1"/>
          <p:nvPr/>
        </p:nvSpPr>
        <p:spPr>
          <a:xfrm>
            <a:off x="6019800" y="2895600"/>
            <a:ext cx="457200" cy="492443"/>
          </a:xfrm>
          <a:prstGeom prst="rect">
            <a:avLst/>
          </a:prstGeom>
          <a:noFill/>
        </p:spPr>
        <p:txBody>
          <a:bodyPr wrap="square" rtlCol="0">
            <a:spAutoFit/>
          </a:bodyPr>
          <a:lstStyle/>
          <a:p>
            <a:r>
              <a:rPr lang="en-US" sz="2600" dirty="0" smtClean="0"/>
              <a:t>I</a:t>
            </a:r>
            <a:endParaRPr lang="en-US" sz="2600" dirty="0"/>
          </a:p>
        </p:txBody>
      </p:sp>
      <p:sp>
        <p:nvSpPr>
          <p:cNvPr id="9" name="TextBox 8"/>
          <p:cNvSpPr txBox="1"/>
          <p:nvPr/>
        </p:nvSpPr>
        <p:spPr>
          <a:xfrm>
            <a:off x="6096000" y="2895600"/>
            <a:ext cx="457200" cy="492443"/>
          </a:xfrm>
          <a:prstGeom prst="rect">
            <a:avLst/>
          </a:prstGeom>
          <a:noFill/>
        </p:spPr>
        <p:txBody>
          <a:bodyPr wrap="square" rtlCol="0">
            <a:spAutoFit/>
          </a:bodyPr>
          <a:lstStyle/>
          <a:p>
            <a:r>
              <a:rPr lang="en-US" sz="2600" dirty="0" smtClean="0"/>
              <a:t>I</a:t>
            </a:r>
            <a:endParaRPr lang="en-US" sz="2600" dirty="0"/>
          </a:p>
        </p:txBody>
      </p:sp>
      <p:sp>
        <p:nvSpPr>
          <p:cNvPr id="10" name="TextBox 9"/>
          <p:cNvSpPr txBox="1"/>
          <p:nvPr/>
        </p:nvSpPr>
        <p:spPr>
          <a:xfrm>
            <a:off x="5791200" y="3429000"/>
            <a:ext cx="533400" cy="492443"/>
          </a:xfrm>
          <a:prstGeom prst="rect">
            <a:avLst/>
          </a:prstGeom>
          <a:noFill/>
        </p:spPr>
        <p:txBody>
          <a:bodyPr wrap="square" rtlCol="0">
            <a:spAutoFit/>
          </a:bodyPr>
          <a:lstStyle/>
          <a:p>
            <a:r>
              <a:rPr lang="en-US" sz="2600" dirty="0" smtClean="0"/>
              <a:t>I</a:t>
            </a:r>
            <a:endParaRPr lang="en-US" sz="2600" dirty="0"/>
          </a:p>
        </p:txBody>
      </p:sp>
      <p:sp>
        <p:nvSpPr>
          <p:cNvPr id="23" name="TextBox 22"/>
          <p:cNvSpPr txBox="1"/>
          <p:nvPr/>
        </p:nvSpPr>
        <p:spPr>
          <a:xfrm>
            <a:off x="5867400" y="3429000"/>
            <a:ext cx="559922" cy="492443"/>
          </a:xfrm>
          <a:prstGeom prst="rect">
            <a:avLst/>
          </a:prstGeom>
          <a:noFill/>
        </p:spPr>
        <p:txBody>
          <a:bodyPr wrap="square" rtlCol="0">
            <a:spAutoFit/>
          </a:bodyPr>
          <a:lstStyle/>
          <a:p>
            <a:r>
              <a:rPr lang="en-US" sz="2600" dirty="0" smtClean="0"/>
              <a:t>I</a:t>
            </a:r>
            <a:endParaRPr lang="en-US" sz="2600" dirty="0"/>
          </a:p>
        </p:txBody>
      </p:sp>
      <p:sp>
        <p:nvSpPr>
          <p:cNvPr id="24" name="TextBox 23"/>
          <p:cNvSpPr txBox="1"/>
          <p:nvPr/>
        </p:nvSpPr>
        <p:spPr>
          <a:xfrm>
            <a:off x="5943600" y="3429000"/>
            <a:ext cx="408078" cy="492443"/>
          </a:xfrm>
          <a:prstGeom prst="rect">
            <a:avLst/>
          </a:prstGeom>
          <a:noFill/>
        </p:spPr>
        <p:txBody>
          <a:bodyPr wrap="square" rtlCol="0">
            <a:spAutoFit/>
          </a:bodyPr>
          <a:lstStyle/>
          <a:p>
            <a:r>
              <a:rPr lang="en-US" sz="2600" dirty="0" smtClean="0"/>
              <a:t>I</a:t>
            </a:r>
            <a:endParaRPr lang="en-US" sz="2600" dirty="0"/>
          </a:p>
        </p:txBody>
      </p:sp>
      <p:cxnSp>
        <p:nvCxnSpPr>
          <p:cNvPr id="28" name="Straight Connector 27"/>
          <p:cNvCxnSpPr/>
          <p:nvPr/>
        </p:nvCxnSpPr>
        <p:spPr>
          <a:xfrm>
            <a:off x="5790660" y="3657661"/>
            <a:ext cx="381540" cy="1523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556" name="TextBox 23555"/>
          <p:cNvSpPr txBox="1"/>
          <p:nvPr/>
        </p:nvSpPr>
        <p:spPr>
          <a:xfrm>
            <a:off x="6172200" y="3429000"/>
            <a:ext cx="381000" cy="492443"/>
          </a:xfrm>
          <a:prstGeom prst="rect">
            <a:avLst/>
          </a:prstGeom>
          <a:noFill/>
        </p:spPr>
        <p:txBody>
          <a:bodyPr wrap="square" rtlCol="0">
            <a:spAutoFit/>
          </a:bodyPr>
          <a:lstStyle/>
          <a:p>
            <a:r>
              <a:rPr lang="en-US" sz="2600" dirty="0" smtClean="0"/>
              <a:t>I</a:t>
            </a:r>
            <a:endParaRPr lang="en-US" sz="2600" dirty="0"/>
          </a:p>
        </p:txBody>
      </p:sp>
      <p:sp>
        <p:nvSpPr>
          <p:cNvPr id="23557" name="TextBox 23556"/>
          <p:cNvSpPr txBox="1"/>
          <p:nvPr/>
        </p:nvSpPr>
        <p:spPr>
          <a:xfrm>
            <a:off x="6019800" y="5374957"/>
            <a:ext cx="304800" cy="492443"/>
          </a:xfrm>
          <a:prstGeom prst="rect">
            <a:avLst/>
          </a:prstGeom>
          <a:noFill/>
        </p:spPr>
        <p:txBody>
          <a:bodyPr wrap="square" rtlCol="0">
            <a:spAutoFit/>
          </a:bodyPr>
          <a:lstStyle/>
          <a:p>
            <a:r>
              <a:rPr lang="en-US" sz="2600" dirty="0" smtClean="0"/>
              <a:t>I</a:t>
            </a:r>
            <a:endParaRPr lang="en-US" sz="2600" dirty="0"/>
          </a:p>
        </p:txBody>
      </p:sp>
      <p:sp>
        <p:nvSpPr>
          <p:cNvPr id="23558" name="TextBox 23557"/>
          <p:cNvSpPr txBox="1"/>
          <p:nvPr/>
        </p:nvSpPr>
        <p:spPr>
          <a:xfrm>
            <a:off x="5791200" y="3886200"/>
            <a:ext cx="381000" cy="492443"/>
          </a:xfrm>
          <a:prstGeom prst="rect">
            <a:avLst/>
          </a:prstGeom>
          <a:noFill/>
        </p:spPr>
        <p:txBody>
          <a:bodyPr wrap="square" rtlCol="0">
            <a:spAutoFit/>
          </a:bodyPr>
          <a:lstStyle/>
          <a:p>
            <a:r>
              <a:rPr lang="en-US" sz="2600" dirty="0" smtClean="0"/>
              <a:t>I</a:t>
            </a:r>
            <a:endParaRPr lang="en-US" sz="2600" dirty="0"/>
          </a:p>
        </p:txBody>
      </p:sp>
      <p:sp>
        <p:nvSpPr>
          <p:cNvPr id="23562" name="TextBox 23561"/>
          <p:cNvSpPr txBox="1"/>
          <p:nvPr/>
        </p:nvSpPr>
        <p:spPr>
          <a:xfrm>
            <a:off x="5867400" y="3886200"/>
            <a:ext cx="304799" cy="492443"/>
          </a:xfrm>
          <a:prstGeom prst="rect">
            <a:avLst/>
          </a:prstGeom>
          <a:noFill/>
        </p:spPr>
        <p:txBody>
          <a:bodyPr wrap="square" rtlCol="0">
            <a:spAutoFit/>
          </a:bodyPr>
          <a:lstStyle/>
          <a:p>
            <a:r>
              <a:rPr lang="en-US" sz="2600" dirty="0" smtClean="0"/>
              <a:t>I</a:t>
            </a:r>
            <a:endParaRPr lang="en-US" sz="2600" dirty="0"/>
          </a:p>
        </p:txBody>
      </p:sp>
      <p:sp>
        <p:nvSpPr>
          <p:cNvPr id="23563" name="TextBox 23562"/>
          <p:cNvSpPr txBox="1"/>
          <p:nvPr/>
        </p:nvSpPr>
        <p:spPr>
          <a:xfrm>
            <a:off x="5943600" y="3886200"/>
            <a:ext cx="255678" cy="492443"/>
          </a:xfrm>
          <a:prstGeom prst="rect">
            <a:avLst/>
          </a:prstGeom>
          <a:noFill/>
        </p:spPr>
        <p:txBody>
          <a:bodyPr wrap="square" rtlCol="0">
            <a:spAutoFit/>
          </a:bodyPr>
          <a:lstStyle/>
          <a:p>
            <a:r>
              <a:rPr lang="en-US" sz="2600" dirty="0" smtClean="0"/>
              <a:t>I</a:t>
            </a:r>
            <a:endParaRPr lang="en-US" sz="2600" dirty="0"/>
          </a:p>
        </p:txBody>
      </p:sp>
      <p:cxnSp>
        <p:nvCxnSpPr>
          <p:cNvPr id="23565" name="Straight Connector 23564"/>
          <p:cNvCxnSpPr/>
          <p:nvPr/>
        </p:nvCxnSpPr>
        <p:spPr>
          <a:xfrm>
            <a:off x="5791200" y="4038600"/>
            <a:ext cx="381000" cy="228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70" name="TextBox 23569"/>
          <p:cNvSpPr txBox="1"/>
          <p:nvPr/>
        </p:nvSpPr>
        <p:spPr>
          <a:xfrm>
            <a:off x="6172756" y="3886200"/>
            <a:ext cx="304244" cy="492443"/>
          </a:xfrm>
          <a:prstGeom prst="rect">
            <a:avLst/>
          </a:prstGeom>
          <a:noFill/>
        </p:spPr>
        <p:txBody>
          <a:bodyPr wrap="square" rtlCol="0">
            <a:spAutoFit/>
          </a:bodyPr>
          <a:lstStyle/>
          <a:p>
            <a:r>
              <a:rPr lang="en-US" sz="2600" dirty="0" smtClean="0"/>
              <a:t>I</a:t>
            </a:r>
            <a:endParaRPr lang="en-US" sz="2600" dirty="0"/>
          </a:p>
        </p:txBody>
      </p:sp>
      <p:sp>
        <p:nvSpPr>
          <p:cNvPr id="23571" name="TextBox 23570"/>
          <p:cNvSpPr txBox="1"/>
          <p:nvPr/>
        </p:nvSpPr>
        <p:spPr>
          <a:xfrm>
            <a:off x="6248400" y="3886200"/>
            <a:ext cx="304800" cy="492443"/>
          </a:xfrm>
          <a:prstGeom prst="rect">
            <a:avLst/>
          </a:prstGeom>
          <a:noFill/>
        </p:spPr>
        <p:txBody>
          <a:bodyPr wrap="square" rtlCol="0">
            <a:spAutoFit/>
          </a:bodyPr>
          <a:lstStyle/>
          <a:p>
            <a:r>
              <a:rPr lang="en-US" sz="2600" dirty="0" smtClean="0"/>
              <a:t>I</a:t>
            </a:r>
            <a:endParaRPr lang="en-US" sz="2600" dirty="0"/>
          </a:p>
        </p:txBody>
      </p:sp>
      <p:sp>
        <p:nvSpPr>
          <p:cNvPr id="23572" name="TextBox 23571"/>
          <p:cNvSpPr txBox="1"/>
          <p:nvPr/>
        </p:nvSpPr>
        <p:spPr>
          <a:xfrm>
            <a:off x="6324600" y="3886200"/>
            <a:ext cx="354478" cy="492443"/>
          </a:xfrm>
          <a:prstGeom prst="rect">
            <a:avLst/>
          </a:prstGeom>
          <a:noFill/>
        </p:spPr>
        <p:txBody>
          <a:bodyPr wrap="square" rtlCol="0">
            <a:spAutoFit/>
          </a:bodyPr>
          <a:lstStyle/>
          <a:p>
            <a:r>
              <a:rPr lang="en-US" sz="2600" dirty="0" smtClean="0"/>
              <a:t>I</a:t>
            </a:r>
            <a:endParaRPr lang="en-US" sz="2600" dirty="0"/>
          </a:p>
        </p:txBody>
      </p:sp>
    </p:spTree>
    <p:extLst>
      <p:ext uri="{BB962C8B-B14F-4D97-AF65-F5344CB8AC3E}">
        <p14:creationId xmlns:p14="http://schemas.microsoft.com/office/powerpoint/2010/main" val="203860547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up)">
                                      <p:cBhvr>
                                        <p:cTn id="36" dur="500"/>
                                        <p:tgtEl>
                                          <p:spTgt spid="34"/>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par>
                          <p:cTn id="49" fill="hold">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childTnLst>
                          </p:cTn>
                        </p:par>
                        <p:par>
                          <p:cTn id="53" fill="hold">
                            <p:stCondLst>
                              <p:cond delay="3000"/>
                            </p:stCondLst>
                            <p:childTnLst>
                              <p:par>
                                <p:cTn id="54" presetID="22" presetClass="entr" presetSubtype="8"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left)">
                                      <p:cBhvr>
                                        <p:cTn id="65" dur="500"/>
                                        <p:tgtEl>
                                          <p:spTgt spid="39"/>
                                        </p:tgtEl>
                                      </p:cBhvr>
                                    </p:animEffect>
                                  </p:childTnLst>
                                </p:cTn>
                              </p:par>
                            </p:childTnLst>
                          </p:cTn>
                        </p:par>
                        <p:par>
                          <p:cTn id="66" fill="hold">
                            <p:stCondLst>
                              <p:cond delay="500"/>
                            </p:stCondLst>
                            <p:childTnLst>
                              <p:par>
                                <p:cTn id="67" presetID="22" presetClass="entr" presetSubtype="1"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childTnLst>
                          </p:cTn>
                        </p:par>
                        <p:par>
                          <p:cTn id="74" fill="hold">
                            <p:stCondLst>
                              <p:cond delay="1500"/>
                            </p:stCondLst>
                            <p:childTnLst>
                              <p:par>
                                <p:cTn id="75" presetID="22" presetClass="entr" presetSubtype="1"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up)">
                                      <p:cBhvr>
                                        <p:cTn id="77" dur="500"/>
                                        <p:tgtEl>
                                          <p:spTgt spid="10"/>
                                        </p:tgtEl>
                                      </p:cBhvr>
                                    </p:animEffect>
                                  </p:childTnLst>
                                </p:cTn>
                              </p:par>
                            </p:childTnLst>
                          </p:cTn>
                        </p:par>
                        <p:par>
                          <p:cTn id="78" fill="hold">
                            <p:stCondLst>
                              <p:cond delay="2000"/>
                            </p:stCondLst>
                            <p:childTnLst>
                              <p:par>
                                <p:cTn id="79" presetID="22" presetClass="entr" presetSubtype="8" fill="hold"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left)">
                                      <p:cBhvr>
                                        <p:cTn id="81" dur="500"/>
                                        <p:tgtEl>
                                          <p:spTgt spid="41"/>
                                        </p:tgtEl>
                                      </p:cBhvr>
                                    </p:animEffect>
                                  </p:childTnLst>
                                </p:cTn>
                              </p:par>
                            </p:childTnLst>
                          </p:cTn>
                        </p:par>
                        <p:par>
                          <p:cTn id="82" fill="hold">
                            <p:stCondLst>
                              <p:cond delay="2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childTnLst>
                          </p:cTn>
                        </p:par>
                        <p:par>
                          <p:cTn id="86" fill="hold">
                            <p:stCondLst>
                              <p:cond delay="3000"/>
                            </p:stCondLst>
                            <p:childTnLst>
                              <p:par>
                                <p:cTn id="87" presetID="22" presetClass="entr" presetSubtype="8" fill="hold"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left)">
                                      <p:cBhvr>
                                        <p:cTn id="89" dur="500"/>
                                        <p:tgtEl>
                                          <p:spTgt spid="42"/>
                                        </p:tgtEl>
                                      </p:cBhvr>
                                    </p:animEffect>
                                  </p:childTnLst>
                                </p:cTn>
                              </p:par>
                            </p:childTnLst>
                          </p:cTn>
                        </p:par>
                        <p:par>
                          <p:cTn id="90" fill="hold">
                            <p:stCondLst>
                              <p:cond delay="3500"/>
                            </p:stCondLst>
                            <p:childTnLst>
                              <p:par>
                                <p:cTn id="91" presetID="22" presetClass="entr" presetSubtype="1"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up)">
                                      <p:cBhvr>
                                        <p:cTn id="93" dur="500"/>
                                        <p:tgtEl>
                                          <p:spTgt spid="24"/>
                                        </p:tgtEl>
                                      </p:cBhvr>
                                    </p:animEffect>
                                  </p:childTnLst>
                                </p:cTn>
                              </p:par>
                            </p:childTnLst>
                          </p:cTn>
                        </p:par>
                        <p:par>
                          <p:cTn id="94" fill="hold">
                            <p:stCondLst>
                              <p:cond delay="4000"/>
                            </p:stCondLst>
                            <p:childTnLst>
                              <p:par>
                                <p:cTn id="95" presetID="22" presetClass="entr" presetSubtype="8"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left)">
                                      <p:cBhvr>
                                        <p:cTn id="97" dur="500"/>
                                        <p:tgtEl>
                                          <p:spTgt spid="43"/>
                                        </p:tgtEl>
                                      </p:cBhvr>
                                    </p:animEffect>
                                  </p:childTnLst>
                                </p:cTn>
                              </p:par>
                            </p:childTnLst>
                          </p:cTn>
                        </p:par>
                        <p:par>
                          <p:cTn id="98" fill="hold">
                            <p:stCondLst>
                              <p:cond delay="4500"/>
                            </p:stCondLst>
                            <p:childTnLst>
                              <p:par>
                                <p:cTn id="99" presetID="22" presetClass="entr" presetSubtype="8" fill="hold"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500"/>
                                        <p:tgtEl>
                                          <p:spTgt spid="28"/>
                                        </p:tgtEl>
                                      </p:cBhvr>
                                    </p:animEffect>
                                  </p:childTnLst>
                                </p:cTn>
                              </p:par>
                            </p:childTnLst>
                          </p:cTn>
                        </p:par>
                        <p:par>
                          <p:cTn id="102" fill="hold">
                            <p:stCondLst>
                              <p:cond delay="5000"/>
                            </p:stCondLst>
                            <p:childTnLst>
                              <p:par>
                                <p:cTn id="103" presetID="22" presetClass="entr" presetSubtype="8" fill="hold"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left)">
                                      <p:cBhvr>
                                        <p:cTn id="105" dur="500"/>
                                        <p:tgtEl>
                                          <p:spTgt spid="44"/>
                                        </p:tgtEl>
                                      </p:cBhvr>
                                    </p:animEffect>
                                  </p:childTnLst>
                                </p:cTn>
                              </p:par>
                            </p:childTnLst>
                          </p:cTn>
                        </p:par>
                        <p:par>
                          <p:cTn id="106" fill="hold">
                            <p:stCondLst>
                              <p:cond delay="5500"/>
                            </p:stCondLst>
                            <p:childTnLst>
                              <p:par>
                                <p:cTn id="107" presetID="22" presetClass="entr" presetSubtype="1" fill="hold" grpId="0" nodeType="afterEffect">
                                  <p:stCondLst>
                                    <p:cond delay="0"/>
                                  </p:stCondLst>
                                  <p:childTnLst>
                                    <p:set>
                                      <p:cBhvr>
                                        <p:cTn id="108" dur="1" fill="hold">
                                          <p:stCondLst>
                                            <p:cond delay="0"/>
                                          </p:stCondLst>
                                        </p:cTn>
                                        <p:tgtEl>
                                          <p:spTgt spid="23556"/>
                                        </p:tgtEl>
                                        <p:attrNameLst>
                                          <p:attrName>style.visibility</p:attrName>
                                        </p:attrNameLst>
                                      </p:cBhvr>
                                      <p:to>
                                        <p:strVal val="visible"/>
                                      </p:to>
                                    </p:set>
                                    <p:animEffect transition="in" filter="wipe(up)">
                                      <p:cBhvr>
                                        <p:cTn id="109" dur="500"/>
                                        <p:tgtEl>
                                          <p:spTgt spid="2355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wipe(left)">
                                      <p:cBhvr>
                                        <p:cTn id="114" dur="500"/>
                                        <p:tgtEl>
                                          <p:spTgt spid="47"/>
                                        </p:tgtEl>
                                      </p:cBhvr>
                                    </p:animEffect>
                                  </p:childTnLst>
                                </p:cTn>
                              </p:par>
                            </p:childTnLst>
                          </p:cTn>
                        </p:par>
                        <p:par>
                          <p:cTn id="115" fill="hold">
                            <p:stCondLst>
                              <p:cond delay="500"/>
                            </p:stCondLst>
                            <p:childTnLst>
                              <p:par>
                                <p:cTn id="116" presetID="22" presetClass="entr" presetSubtype="1"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wipe(up)">
                                      <p:cBhvr>
                                        <p:cTn id="118" dur="500"/>
                                        <p:tgtEl>
                                          <p:spTgt spid="46"/>
                                        </p:tgtEl>
                                      </p:cBhvr>
                                    </p:animEffect>
                                  </p:childTnLst>
                                </p:cTn>
                              </p:par>
                            </p:childTnLst>
                          </p:cTn>
                        </p:par>
                        <p:par>
                          <p:cTn id="119" fill="hold">
                            <p:stCondLst>
                              <p:cond delay="1000"/>
                            </p:stCondLst>
                            <p:childTnLst>
                              <p:par>
                                <p:cTn id="120" presetID="22" presetClass="entr" presetSubtype="8" fill="hold" nodeType="after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wipe(left)">
                                      <p:cBhvr>
                                        <p:cTn id="122" dur="500"/>
                                        <p:tgtEl>
                                          <p:spTgt spid="48"/>
                                        </p:tgtEl>
                                      </p:cBhvr>
                                    </p:animEffect>
                                  </p:childTnLst>
                                </p:cTn>
                              </p:par>
                            </p:childTnLst>
                          </p:cTn>
                        </p:par>
                        <p:par>
                          <p:cTn id="123" fill="hold">
                            <p:stCondLst>
                              <p:cond delay="1500"/>
                            </p:stCondLst>
                            <p:childTnLst>
                              <p:par>
                                <p:cTn id="124" presetID="22" presetClass="entr" presetSubtype="1" fill="hold" grpId="0" nodeType="afterEffect">
                                  <p:stCondLst>
                                    <p:cond delay="0"/>
                                  </p:stCondLst>
                                  <p:childTnLst>
                                    <p:set>
                                      <p:cBhvr>
                                        <p:cTn id="125" dur="1" fill="hold">
                                          <p:stCondLst>
                                            <p:cond delay="0"/>
                                          </p:stCondLst>
                                        </p:cTn>
                                        <p:tgtEl>
                                          <p:spTgt spid="23558"/>
                                        </p:tgtEl>
                                        <p:attrNameLst>
                                          <p:attrName>style.visibility</p:attrName>
                                        </p:attrNameLst>
                                      </p:cBhvr>
                                      <p:to>
                                        <p:strVal val="visible"/>
                                      </p:to>
                                    </p:set>
                                    <p:animEffect transition="in" filter="wipe(up)">
                                      <p:cBhvr>
                                        <p:cTn id="126" dur="500"/>
                                        <p:tgtEl>
                                          <p:spTgt spid="23558"/>
                                        </p:tgtEl>
                                      </p:cBhvr>
                                    </p:animEffect>
                                  </p:childTnLst>
                                </p:cTn>
                              </p:par>
                            </p:childTnLst>
                          </p:cTn>
                        </p:par>
                        <p:par>
                          <p:cTn id="127" fill="hold">
                            <p:stCondLst>
                              <p:cond delay="2000"/>
                            </p:stCondLst>
                            <p:childTnLst>
                              <p:par>
                                <p:cTn id="128" presetID="22" presetClass="entr" presetSubtype="8" fill="hold" nodeType="after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wipe(left)">
                                      <p:cBhvr>
                                        <p:cTn id="130" dur="500"/>
                                        <p:tgtEl>
                                          <p:spTgt spid="49"/>
                                        </p:tgtEl>
                                      </p:cBhvr>
                                    </p:animEffect>
                                  </p:childTnLst>
                                </p:cTn>
                              </p:par>
                            </p:childTnLst>
                          </p:cTn>
                        </p:par>
                        <p:par>
                          <p:cTn id="131" fill="hold">
                            <p:stCondLst>
                              <p:cond delay="2500"/>
                            </p:stCondLst>
                            <p:childTnLst>
                              <p:par>
                                <p:cTn id="132" presetID="22" presetClass="entr" presetSubtype="1" fill="hold" grpId="0" nodeType="afterEffect">
                                  <p:stCondLst>
                                    <p:cond delay="0"/>
                                  </p:stCondLst>
                                  <p:childTnLst>
                                    <p:set>
                                      <p:cBhvr>
                                        <p:cTn id="133" dur="1" fill="hold">
                                          <p:stCondLst>
                                            <p:cond delay="0"/>
                                          </p:stCondLst>
                                        </p:cTn>
                                        <p:tgtEl>
                                          <p:spTgt spid="23562"/>
                                        </p:tgtEl>
                                        <p:attrNameLst>
                                          <p:attrName>style.visibility</p:attrName>
                                        </p:attrNameLst>
                                      </p:cBhvr>
                                      <p:to>
                                        <p:strVal val="visible"/>
                                      </p:to>
                                    </p:set>
                                    <p:animEffect transition="in" filter="wipe(up)">
                                      <p:cBhvr>
                                        <p:cTn id="134" dur="500"/>
                                        <p:tgtEl>
                                          <p:spTgt spid="23562"/>
                                        </p:tgtEl>
                                      </p:cBhvr>
                                    </p:animEffect>
                                  </p:childTnLst>
                                </p:cTn>
                              </p:par>
                            </p:childTnLst>
                          </p:cTn>
                        </p:par>
                        <p:par>
                          <p:cTn id="135" fill="hold">
                            <p:stCondLst>
                              <p:cond delay="3000"/>
                            </p:stCondLst>
                            <p:childTnLst>
                              <p:par>
                                <p:cTn id="136" presetID="22" presetClass="entr" presetSubtype="8" fill="hold" nodeType="afterEffect">
                                  <p:stCondLst>
                                    <p:cond delay="0"/>
                                  </p:stCondLst>
                                  <p:childTnLst>
                                    <p:set>
                                      <p:cBhvr>
                                        <p:cTn id="137" dur="1" fill="hold">
                                          <p:stCondLst>
                                            <p:cond delay="0"/>
                                          </p:stCondLst>
                                        </p:cTn>
                                        <p:tgtEl>
                                          <p:spTgt spid="50"/>
                                        </p:tgtEl>
                                        <p:attrNameLst>
                                          <p:attrName>style.visibility</p:attrName>
                                        </p:attrNameLst>
                                      </p:cBhvr>
                                      <p:to>
                                        <p:strVal val="visible"/>
                                      </p:to>
                                    </p:set>
                                    <p:animEffect transition="in" filter="wipe(left)">
                                      <p:cBhvr>
                                        <p:cTn id="138" dur="500"/>
                                        <p:tgtEl>
                                          <p:spTgt spid="50"/>
                                        </p:tgtEl>
                                      </p:cBhvr>
                                    </p:animEffect>
                                  </p:childTnLst>
                                </p:cTn>
                              </p:par>
                            </p:childTnLst>
                          </p:cTn>
                        </p:par>
                        <p:par>
                          <p:cTn id="139" fill="hold">
                            <p:stCondLst>
                              <p:cond delay="3500"/>
                            </p:stCondLst>
                            <p:childTnLst>
                              <p:par>
                                <p:cTn id="140" presetID="22" presetClass="entr" presetSubtype="1" fill="hold" grpId="0" nodeType="afterEffect">
                                  <p:stCondLst>
                                    <p:cond delay="0"/>
                                  </p:stCondLst>
                                  <p:childTnLst>
                                    <p:set>
                                      <p:cBhvr>
                                        <p:cTn id="141" dur="1" fill="hold">
                                          <p:stCondLst>
                                            <p:cond delay="0"/>
                                          </p:stCondLst>
                                        </p:cTn>
                                        <p:tgtEl>
                                          <p:spTgt spid="23563"/>
                                        </p:tgtEl>
                                        <p:attrNameLst>
                                          <p:attrName>style.visibility</p:attrName>
                                        </p:attrNameLst>
                                      </p:cBhvr>
                                      <p:to>
                                        <p:strVal val="visible"/>
                                      </p:to>
                                    </p:set>
                                    <p:animEffect transition="in" filter="wipe(up)">
                                      <p:cBhvr>
                                        <p:cTn id="142" dur="500"/>
                                        <p:tgtEl>
                                          <p:spTgt spid="23563"/>
                                        </p:tgtEl>
                                      </p:cBhvr>
                                    </p:animEffect>
                                  </p:childTnLst>
                                </p:cTn>
                              </p:par>
                            </p:childTnLst>
                          </p:cTn>
                        </p:par>
                        <p:par>
                          <p:cTn id="143" fill="hold">
                            <p:stCondLst>
                              <p:cond delay="4000"/>
                            </p:stCondLst>
                            <p:childTnLst>
                              <p:par>
                                <p:cTn id="144" presetID="22" presetClass="entr" presetSubtype="8" fill="hold" nodeType="afterEffect">
                                  <p:stCondLst>
                                    <p:cond delay="0"/>
                                  </p:stCondLst>
                                  <p:childTnLst>
                                    <p:set>
                                      <p:cBhvr>
                                        <p:cTn id="145" dur="1" fill="hold">
                                          <p:stCondLst>
                                            <p:cond delay="0"/>
                                          </p:stCondLst>
                                        </p:cTn>
                                        <p:tgtEl>
                                          <p:spTgt spid="51"/>
                                        </p:tgtEl>
                                        <p:attrNameLst>
                                          <p:attrName>style.visibility</p:attrName>
                                        </p:attrNameLst>
                                      </p:cBhvr>
                                      <p:to>
                                        <p:strVal val="visible"/>
                                      </p:to>
                                    </p:set>
                                    <p:animEffect transition="in" filter="wipe(left)">
                                      <p:cBhvr>
                                        <p:cTn id="146" dur="500"/>
                                        <p:tgtEl>
                                          <p:spTgt spid="51"/>
                                        </p:tgtEl>
                                      </p:cBhvr>
                                    </p:animEffect>
                                  </p:childTnLst>
                                </p:cTn>
                              </p:par>
                            </p:childTnLst>
                          </p:cTn>
                        </p:par>
                        <p:par>
                          <p:cTn id="147" fill="hold">
                            <p:stCondLst>
                              <p:cond delay="4500"/>
                            </p:stCondLst>
                            <p:childTnLst>
                              <p:par>
                                <p:cTn id="148" presetID="22" presetClass="entr" presetSubtype="8" fill="hold" nodeType="afterEffect">
                                  <p:stCondLst>
                                    <p:cond delay="0"/>
                                  </p:stCondLst>
                                  <p:childTnLst>
                                    <p:set>
                                      <p:cBhvr>
                                        <p:cTn id="149" dur="1" fill="hold">
                                          <p:stCondLst>
                                            <p:cond delay="0"/>
                                          </p:stCondLst>
                                        </p:cTn>
                                        <p:tgtEl>
                                          <p:spTgt spid="23565"/>
                                        </p:tgtEl>
                                        <p:attrNameLst>
                                          <p:attrName>style.visibility</p:attrName>
                                        </p:attrNameLst>
                                      </p:cBhvr>
                                      <p:to>
                                        <p:strVal val="visible"/>
                                      </p:to>
                                    </p:set>
                                    <p:animEffect transition="in" filter="wipe(left)">
                                      <p:cBhvr>
                                        <p:cTn id="150" dur="500"/>
                                        <p:tgtEl>
                                          <p:spTgt spid="23565"/>
                                        </p:tgtEl>
                                      </p:cBhvr>
                                    </p:animEffect>
                                  </p:childTnLst>
                                </p:cTn>
                              </p:par>
                            </p:childTnLst>
                          </p:cTn>
                        </p:par>
                        <p:par>
                          <p:cTn id="151" fill="hold">
                            <p:stCondLst>
                              <p:cond delay="5000"/>
                            </p:stCondLst>
                            <p:childTnLst>
                              <p:par>
                                <p:cTn id="152" presetID="22" presetClass="entr" presetSubtype="8" fill="hold" nodeType="afterEffect">
                                  <p:stCondLst>
                                    <p:cond delay="0"/>
                                  </p:stCondLst>
                                  <p:childTnLst>
                                    <p:set>
                                      <p:cBhvr>
                                        <p:cTn id="153" dur="1" fill="hold">
                                          <p:stCondLst>
                                            <p:cond delay="0"/>
                                          </p:stCondLst>
                                        </p:cTn>
                                        <p:tgtEl>
                                          <p:spTgt spid="52"/>
                                        </p:tgtEl>
                                        <p:attrNameLst>
                                          <p:attrName>style.visibility</p:attrName>
                                        </p:attrNameLst>
                                      </p:cBhvr>
                                      <p:to>
                                        <p:strVal val="visible"/>
                                      </p:to>
                                    </p:set>
                                    <p:animEffect transition="in" filter="wipe(left)">
                                      <p:cBhvr>
                                        <p:cTn id="154" dur="500"/>
                                        <p:tgtEl>
                                          <p:spTgt spid="52"/>
                                        </p:tgtEl>
                                      </p:cBhvr>
                                    </p:animEffect>
                                  </p:childTnLst>
                                </p:cTn>
                              </p:par>
                            </p:childTnLst>
                          </p:cTn>
                        </p:par>
                        <p:par>
                          <p:cTn id="155" fill="hold">
                            <p:stCondLst>
                              <p:cond delay="5500"/>
                            </p:stCondLst>
                            <p:childTnLst>
                              <p:par>
                                <p:cTn id="156" presetID="22" presetClass="entr" presetSubtype="1" fill="hold" grpId="0" nodeType="afterEffect">
                                  <p:stCondLst>
                                    <p:cond delay="0"/>
                                  </p:stCondLst>
                                  <p:childTnLst>
                                    <p:set>
                                      <p:cBhvr>
                                        <p:cTn id="157" dur="1" fill="hold">
                                          <p:stCondLst>
                                            <p:cond delay="0"/>
                                          </p:stCondLst>
                                        </p:cTn>
                                        <p:tgtEl>
                                          <p:spTgt spid="23570"/>
                                        </p:tgtEl>
                                        <p:attrNameLst>
                                          <p:attrName>style.visibility</p:attrName>
                                        </p:attrNameLst>
                                      </p:cBhvr>
                                      <p:to>
                                        <p:strVal val="visible"/>
                                      </p:to>
                                    </p:set>
                                    <p:animEffect transition="in" filter="wipe(up)">
                                      <p:cBhvr>
                                        <p:cTn id="158" dur="500"/>
                                        <p:tgtEl>
                                          <p:spTgt spid="23570"/>
                                        </p:tgtEl>
                                      </p:cBhvr>
                                    </p:animEffect>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wipe(left)">
                                      <p:cBhvr>
                                        <p:cTn id="162" dur="500"/>
                                        <p:tgtEl>
                                          <p:spTgt spid="53"/>
                                        </p:tgtEl>
                                      </p:cBhvr>
                                    </p:animEffect>
                                  </p:childTnLst>
                                </p:cTn>
                              </p:par>
                            </p:childTnLst>
                          </p:cTn>
                        </p:par>
                        <p:par>
                          <p:cTn id="163" fill="hold">
                            <p:stCondLst>
                              <p:cond delay="6500"/>
                            </p:stCondLst>
                            <p:childTnLst>
                              <p:par>
                                <p:cTn id="164" presetID="22" presetClass="entr" presetSubtype="1" fill="hold" grpId="0" nodeType="afterEffect">
                                  <p:stCondLst>
                                    <p:cond delay="0"/>
                                  </p:stCondLst>
                                  <p:childTnLst>
                                    <p:set>
                                      <p:cBhvr>
                                        <p:cTn id="165" dur="1" fill="hold">
                                          <p:stCondLst>
                                            <p:cond delay="0"/>
                                          </p:stCondLst>
                                        </p:cTn>
                                        <p:tgtEl>
                                          <p:spTgt spid="23571"/>
                                        </p:tgtEl>
                                        <p:attrNameLst>
                                          <p:attrName>style.visibility</p:attrName>
                                        </p:attrNameLst>
                                      </p:cBhvr>
                                      <p:to>
                                        <p:strVal val="visible"/>
                                      </p:to>
                                    </p:set>
                                    <p:animEffect transition="in" filter="wipe(up)">
                                      <p:cBhvr>
                                        <p:cTn id="166" dur="500"/>
                                        <p:tgtEl>
                                          <p:spTgt spid="23571"/>
                                        </p:tgtEl>
                                      </p:cBhvr>
                                    </p:animEffect>
                                  </p:childTnLst>
                                </p:cTn>
                              </p:par>
                            </p:childTnLst>
                          </p:cTn>
                        </p:par>
                        <p:par>
                          <p:cTn id="167" fill="hold">
                            <p:stCondLst>
                              <p:cond delay="7000"/>
                            </p:stCondLst>
                            <p:childTnLst>
                              <p:par>
                                <p:cTn id="168" presetID="22" presetClass="entr" presetSubtype="8" fill="hold" nodeType="afterEffect">
                                  <p:stCondLst>
                                    <p:cond delay="0"/>
                                  </p:stCondLst>
                                  <p:childTnLst>
                                    <p:set>
                                      <p:cBhvr>
                                        <p:cTn id="169" dur="1" fill="hold">
                                          <p:stCondLst>
                                            <p:cond delay="0"/>
                                          </p:stCondLst>
                                        </p:cTn>
                                        <p:tgtEl>
                                          <p:spTgt spid="54"/>
                                        </p:tgtEl>
                                        <p:attrNameLst>
                                          <p:attrName>style.visibility</p:attrName>
                                        </p:attrNameLst>
                                      </p:cBhvr>
                                      <p:to>
                                        <p:strVal val="visible"/>
                                      </p:to>
                                    </p:set>
                                    <p:animEffect transition="in" filter="wipe(left)">
                                      <p:cBhvr>
                                        <p:cTn id="170" dur="500"/>
                                        <p:tgtEl>
                                          <p:spTgt spid="54"/>
                                        </p:tgtEl>
                                      </p:cBhvr>
                                    </p:animEffect>
                                  </p:childTnLst>
                                </p:cTn>
                              </p:par>
                            </p:childTnLst>
                          </p:cTn>
                        </p:par>
                        <p:par>
                          <p:cTn id="171" fill="hold">
                            <p:stCondLst>
                              <p:cond delay="7500"/>
                            </p:stCondLst>
                            <p:childTnLst>
                              <p:par>
                                <p:cTn id="172" presetID="22" presetClass="entr" presetSubtype="1" fill="hold" grpId="0" nodeType="afterEffect">
                                  <p:stCondLst>
                                    <p:cond delay="0"/>
                                  </p:stCondLst>
                                  <p:childTnLst>
                                    <p:set>
                                      <p:cBhvr>
                                        <p:cTn id="173" dur="1" fill="hold">
                                          <p:stCondLst>
                                            <p:cond delay="0"/>
                                          </p:stCondLst>
                                        </p:cTn>
                                        <p:tgtEl>
                                          <p:spTgt spid="23572"/>
                                        </p:tgtEl>
                                        <p:attrNameLst>
                                          <p:attrName>style.visibility</p:attrName>
                                        </p:attrNameLst>
                                      </p:cBhvr>
                                      <p:to>
                                        <p:strVal val="visible"/>
                                      </p:to>
                                    </p:set>
                                    <p:animEffect transition="in" filter="wipe(up)">
                                      <p:cBhvr>
                                        <p:cTn id="174" dur="500"/>
                                        <p:tgtEl>
                                          <p:spTgt spid="23572"/>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55"/>
                                        </p:tgtEl>
                                        <p:attrNameLst>
                                          <p:attrName>style.visibility</p:attrName>
                                        </p:attrNameLst>
                                      </p:cBhvr>
                                      <p:to>
                                        <p:strVal val="visible"/>
                                      </p:to>
                                    </p:set>
                                    <p:animEffect transition="in" filter="wipe(left)">
                                      <p:cBhvr>
                                        <p:cTn id="179" dur="500"/>
                                        <p:tgtEl>
                                          <p:spTgt spid="55"/>
                                        </p:tgtEl>
                                      </p:cBhvr>
                                    </p:animEffect>
                                  </p:childTnLst>
                                </p:cTn>
                              </p:par>
                            </p:childTnLst>
                          </p:cTn>
                        </p:par>
                        <p:par>
                          <p:cTn id="180" fill="hold">
                            <p:stCondLst>
                              <p:cond delay="500"/>
                            </p:stCondLst>
                            <p:childTnLst>
                              <p:par>
                                <p:cTn id="181" presetID="22" presetClass="entr" presetSubtype="1" fill="hold" grpId="0" nodeType="afterEffect">
                                  <p:stCondLst>
                                    <p:cond delay="0"/>
                                  </p:stCondLst>
                                  <p:childTnLst>
                                    <p:set>
                                      <p:cBhvr>
                                        <p:cTn id="182" dur="1" fill="hold">
                                          <p:stCondLst>
                                            <p:cond delay="0"/>
                                          </p:stCondLst>
                                        </p:cTn>
                                        <p:tgtEl>
                                          <p:spTgt spid="56"/>
                                        </p:tgtEl>
                                        <p:attrNameLst>
                                          <p:attrName>style.visibility</p:attrName>
                                        </p:attrNameLst>
                                      </p:cBhvr>
                                      <p:to>
                                        <p:strVal val="visible"/>
                                      </p:to>
                                    </p:set>
                                    <p:animEffect transition="in" filter="wipe(up)">
                                      <p:cBhvr>
                                        <p:cTn id="183" dur="500"/>
                                        <p:tgtEl>
                                          <p:spTgt spid="5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nodeType="clickEffect">
                                  <p:stCondLst>
                                    <p:cond delay="0"/>
                                  </p:stCondLst>
                                  <p:childTnLst>
                                    <p:set>
                                      <p:cBhvr>
                                        <p:cTn id="187" dur="1" fill="hold">
                                          <p:stCondLst>
                                            <p:cond delay="0"/>
                                          </p:stCondLst>
                                        </p:cTn>
                                        <p:tgtEl>
                                          <p:spTgt spid="58"/>
                                        </p:tgtEl>
                                        <p:attrNameLst>
                                          <p:attrName>style.visibility</p:attrName>
                                        </p:attrNameLst>
                                      </p:cBhvr>
                                      <p:to>
                                        <p:strVal val="visible"/>
                                      </p:to>
                                    </p:set>
                                    <p:animEffect transition="in" filter="wipe(left)">
                                      <p:cBhvr>
                                        <p:cTn id="188" dur="500"/>
                                        <p:tgtEl>
                                          <p:spTgt spid="58"/>
                                        </p:tgtEl>
                                      </p:cBhvr>
                                    </p:animEffect>
                                  </p:childTnLst>
                                </p:cTn>
                              </p:par>
                            </p:childTnLst>
                          </p:cTn>
                        </p:par>
                        <p:par>
                          <p:cTn id="189" fill="hold">
                            <p:stCondLst>
                              <p:cond delay="500"/>
                            </p:stCondLst>
                            <p:childTnLst>
                              <p:par>
                                <p:cTn id="190" presetID="22" presetClass="entr" presetSubtype="1" fill="hold" grpId="0" nodeType="afterEffect">
                                  <p:stCondLst>
                                    <p:cond delay="0"/>
                                  </p:stCondLst>
                                  <p:childTnLst>
                                    <p:set>
                                      <p:cBhvr>
                                        <p:cTn id="191" dur="1" fill="hold">
                                          <p:stCondLst>
                                            <p:cond delay="0"/>
                                          </p:stCondLst>
                                        </p:cTn>
                                        <p:tgtEl>
                                          <p:spTgt spid="57"/>
                                        </p:tgtEl>
                                        <p:attrNameLst>
                                          <p:attrName>style.visibility</p:attrName>
                                        </p:attrNameLst>
                                      </p:cBhvr>
                                      <p:to>
                                        <p:strVal val="visible"/>
                                      </p:to>
                                    </p:set>
                                    <p:animEffect transition="in" filter="wipe(up)">
                                      <p:cBhvr>
                                        <p:cTn id="192" dur="500"/>
                                        <p:tgtEl>
                                          <p:spTgt spid="57"/>
                                        </p:tgtEl>
                                      </p:cBhvr>
                                    </p:animEffect>
                                  </p:childTnLst>
                                </p:cTn>
                              </p:par>
                            </p:childTnLst>
                          </p:cTn>
                        </p:par>
                        <p:par>
                          <p:cTn id="193" fill="hold">
                            <p:stCondLst>
                              <p:cond delay="1000"/>
                            </p:stCondLst>
                            <p:childTnLst>
                              <p:par>
                                <p:cTn id="194" presetID="22" presetClass="entr" presetSubtype="8" fill="hold" nodeType="afterEffect">
                                  <p:stCondLst>
                                    <p:cond delay="0"/>
                                  </p:stCondLst>
                                  <p:childTnLst>
                                    <p:set>
                                      <p:cBhvr>
                                        <p:cTn id="195" dur="1" fill="hold">
                                          <p:stCondLst>
                                            <p:cond delay="0"/>
                                          </p:stCondLst>
                                        </p:cTn>
                                        <p:tgtEl>
                                          <p:spTgt spid="59"/>
                                        </p:tgtEl>
                                        <p:attrNameLst>
                                          <p:attrName>style.visibility</p:attrName>
                                        </p:attrNameLst>
                                      </p:cBhvr>
                                      <p:to>
                                        <p:strVal val="visible"/>
                                      </p:to>
                                    </p:set>
                                    <p:animEffect transition="in" filter="wipe(left)">
                                      <p:cBhvr>
                                        <p:cTn id="196" dur="500"/>
                                        <p:tgtEl>
                                          <p:spTgt spid="59"/>
                                        </p:tgtEl>
                                      </p:cBhvr>
                                    </p:animEffect>
                                  </p:childTnLst>
                                </p:cTn>
                              </p:par>
                            </p:childTnLst>
                          </p:cTn>
                        </p:par>
                        <p:par>
                          <p:cTn id="197" fill="hold">
                            <p:stCondLst>
                              <p:cond delay="1500"/>
                            </p:stCondLst>
                            <p:childTnLst>
                              <p:par>
                                <p:cTn id="198" presetID="22" presetClass="entr" presetSubtype="1" fill="hold" grpId="0" nodeType="afterEffect">
                                  <p:stCondLst>
                                    <p:cond delay="0"/>
                                  </p:stCondLst>
                                  <p:childTnLst>
                                    <p:set>
                                      <p:cBhvr>
                                        <p:cTn id="199" dur="1" fill="hold">
                                          <p:stCondLst>
                                            <p:cond delay="0"/>
                                          </p:stCondLst>
                                        </p:cTn>
                                        <p:tgtEl>
                                          <p:spTgt spid="23557"/>
                                        </p:tgtEl>
                                        <p:attrNameLst>
                                          <p:attrName>style.visibility</p:attrName>
                                        </p:attrNameLst>
                                      </p:cBhvr>
                                      <p:to>
                                        <p:strVal val="visible"/>
                                      </p:to>
                                    </p:set>
                                    <p:animEffect transition="in" filter="wipe(up)">
                                      <p:cBhvr>
                                        <p:cTn id="200"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p:bldP spid="45" grpId="0"/>
      <p:bldP spid="46" grpId="0"/>
      <p:bldP spid="56" grpId="0"/>
      <p:bldP spid="57" grpId="0"/>
      <p:bldP spid="3" grpId="0"/>
      <p:bldP spid="4" grpId="0"/>
      <p:bldP spid="5" grpId="0"/>
      <p:bldP spid="8" grpId="0"/>
      <p:bldP spid="9" grpId="0"/>
      <p:bldP spid="10" grpId="0"/>
      <p:bldP spid="23" grpId="0"/>
      <p:bldP spid="24" grpId="0"/>
      <p:bldP spid="23556" grpId="0"/>
      <p:bldP spid="23557" grpId="0"/>
      <p:bldP spid="23558" grpId="0"/>
      <p:bldP spid="23562" grpId="0"/>
      <p:bldP spid="23563" grpId="0"/>
      <p:bldP spid="23570" grpId="0"/>
      <p:bldP spid="23571" grpId="0"/>
      <p:bldP spid="2357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42</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762000"/>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Are we ready to complete the </a:t>
            </a:r>
            <a:r>
              <a:rPr lang="en-US" sz="2400" dirty="0" smtClean="0">
                <a:solidFill>
                  <a:srgbClr val="FF0000"/>
                </a:solidFill>
              </a:rPr>
              <a:t>frequency </a:t>
            </a:r>
            <a:r>
              <a:rPr lang="en-US" sz="2400" dirty="0" smtClean="0">
                <a:solidFill>
                  <a:srgbClr val="669900"/>
                </a:solidFill>
              </a:rPr>
              <a:t>column?</a:t>
            </a:r>
            <a:endParaRPr lang="en-US" sz="2400" dirty="0" smtClean="0">
              <a:solidFill>
                <a:srgbClr val="669900"/>
              </a:solidFill>
              <a:hlinkClick r:id="rId7"/>
            </a:endParaRPr>
          </a:p>
          <a:p>
            <a:endParaRPr lang="en-US" sz="2400" u="sng" dirty="0" smtClean="0">
              <a:hlinkClick r:id="rId7"/>
            </a:endParaRPr>
          </a:p>
        </p:txBody>
      </p:sp>
      <p:sp>
        <p:nvSpPr>
          <p:cNvPr id="12" name="TextBox 11"/>
          <p:cNvSpPr txBox="1"/>
          <p:nvPr/>
        </p:nvSpPr>
        <p:spPr>
          <a:xfrm>
            <a:off x="609600" y="1371600"/>
            <a:ext cx="2743200" cy="4524315"/>
          </a:xfrm>
          <a:prstGeom prst="rect">
            <a:avLst/>
          </a:prstGeom>
          <a:noFill/>
          <a:ln>
            <a:solidFill>
              <a:schemeClr val="accent1"/>
            </a:solidFill>
          </a:ln>
        </p:spPr>
        <p:txBody>
          <a:bodyPr wrap="square" rtlCol="0">
            <a:spAutoFit/>
          </a:bodyPr>
          <a:lstStyle/>
          <a:p>
            <a:pPr marL="457200" indent="-457200">
              <a:buAutoNum type="arabicPlain" startAt="4"/>
            </a:pPr>
            <a:r>
              <a:rPr lang="en-US" sz="2400" dirty="0" smtClean="0">
                <a:solidFill>
                  <a:srgbClr val="4F81BD"/>
                </a:solidFill>
              </a:rPr>
              <a:t> 		29 </a:t>
            </a:r>
          </a:p>
          <a:p>
            <a:pPr marL="457200" indent="-457200">
              <a:buAutoNum type="arabicPlain" startAt="6"/>
            </a:pPr>
            <a:r>
              <a:rPr lang="en-US" sz="2400" dirty="0" smtClean="0">
                <a:solidFill>
                  <a:srgbClr val="4F81BD"/>
                </a:solidFill>
              </a:rPr>
              <a:t> 		30 </a:t>
            </a:r>
          </a:p>
          <a:p>
            <a:pPr marL="457200" indent="-457200"/>
            <a:r>
              <a:rPr lang="en-US" sz="2400" dirty="0" smtClean="0">
                <a:solidFill>
                  <a:srgbClr val="4F81BD"/>
                </a:solidFill>
              </a:rPr>
              <a:t>8			30 </a:t>
            </a:r>
          </a:p>
          <a:p>
            <a:r>
              <a:rPr lang="en-US" sz="2400" dirty="0" smtClean="0">
                <a:solidFill>
                  <a:srgbClr val="4F81BD"/>
                </a:solidFill>
              </a:rPr>
              <a:t>12		30 </a:t>
            </a:r>
          </a:p>
          <a:p>
            <a:pPr marL="457200" indent="-457200">
              <a:buAutoNum type="arabicPlain" startAt="12"/>
            </a:pPr>
            <a:r>
              <a:rPr lang="en-US" sz="2400" dirty="0" smtClean="0">
                <a:solidFill>
                  <a:srgbClr val="4F81BD"/>
                </a:solidFill>
              </a:rPr>
              <a:t> 		31 </a:t>
            </a:r>
          </a:p>
          <a:p>
            <a:pPr marL="457200" indent="-457200">
              <a:buAutoNum type="arabicPlain" startAt="15"/>
            </a:pPr>
            <a:r>
              <a:rPr lang="en-US" sz="2400" dirty="0" smtClean="0">
                <a:solidFill>
                  <a:srgbClr val="4F81BD"/>
                </a:solidFill>
              </a:rPr>
              <a:t> 		34</a:t>
            </a:r>
          </a:p>
          <a:p>
            <a:pPr marL="457200" indent="-457200">
              <a:buAutoNum type="arabicPlain" startAt="17"/>
            </a:pPr>
            <a:r>
              <a:rPr lang="en-US" sz="2400" dirty="0" smtClean="0">
                <a:solidFill>
                  <a:srgbClr val="4F81BD"/>
                </a:solidFill>
              </a:rPr>
              <a:t> 		36 </a:t>
            </a:r>
          </a:p>
          <a:p>
            <a:pPr marL="457200" indent="-457200"/>
            <a:r>
              <a:rPr lang="en-US" sz="2400" dirty="0" smtClean="0">
                <a:solidFill>
                  <a:srgbClr val="4F81BD"/>
                </a:solidFill>
              </a:rPr>
              <a:t>20	  		38 </a:t>
            </a:r>
          </a:p>
          <a:p>
            <a:pPr marL="457200" indent="-457200">
              <a:buAutoNum type="arabicPlain" startAt="25"/>
            </a:pPr>
            <a:r>
              <a:rPr lang="en-US" sz="2400" dirty="0" smtClean="0">
                <a:solidFill>
                  <a:srgbClr val="4F81BD"/>
                </a:solidFill>
              </a:rPr>
              <a:t> 		39 </a:t>
            </a:r>
          </a:p>
          <a:p>
            <a:pPr marL="457200" indent="-457200">
              <a:buAutoNum type="arabicPlain" startAt="25"/>
            </a:pPr>
            <a:r>
              <a:rPr lang="en-US" sz="2400" dirty="0" smtClean="0">
                <a:solidFill>
                  <a:srgbClr val="4F81BD"/>
                </a:solidFill>
              </a:rPr>
              <a:t>		55 </a:t>
            </a:r>
          </a:p>
          <a:p>
            <a:pPr marL="457200" indent="-457200">
              <a:buAutoNum type="arabicPlain" startAt="27"/>
            </a:pPr>
            <a:r>
              <a:rPr lang="en-US" sz="2400" dirty="0" smtClean="0">
                <a:solidFill>
                  <a:srgbClr val="4F81BD"/>
                </a:solidFill>
              </a:rPr>
              <a:t>  		62 </a:t>
            </a:r>
          </a:p>
          <a:p>
            <a:pPr marL="457200" indent="-457200"/>
            <a:r>
              <a:rPr lang="en-US" sz="2400" dirty="0" smtClean="0">
                <a:solidFill>
                  <a:srgbClr val="4F81BD"/>
                </a:solidFill>
              </a:rPr>
              <a:t>29		 	67</a:t>
            </a:r>
          </a:p>
        </p:txBody>
      </p:sp>
      <p:graphicFrame>
        <p:nvGraphicFramePr>
          <p:cNvPr id="13" name="Table 12"/>
          <p:cNvGraphicFramePr>
            <a:graphicFrameLocks noGrp="1"/>
          </p:cNvGraphicFramePr>
          <p:nvPr>
            <p:extLst>
              <p:ext uri="{D42A27DB-BD31-4B8C-83A1-F6EECF244321}">
                <p14:modId xmlns:p14="http://schemas.microsoft.com/office/powerpoint/2010/main" val="4233584744"/>
              </p:ext>
            </p:extLst>
          </p:nvPr>
        </p:nvGraphicFramePr>
        <p:xfrm>
          <a:off x="3734340" y="1371596"/>
          <a:ext cx="4876800" cy="4524318"/>
        </p:xfrm>
        <a:graphic>
          <a:graphicData uri="http://schemas.openxmlformats.org/drawingml/2006/table">
            <a:tbl>
              <a:tblPr firstRow="1" bandRow="1" bandCol="1">
                <a:tableStyleId>{912C8C85-51F0-491E-9774-3900AFEF0FD7}</a:tableStyleId>
              </a:tblPr>
              <a:tblGrid>
                <a:gridCol w="1625600"/>
                <a:gridCol w="1625600"/>
                <a:gridCol w="1625600"/>
              </a:tblGrid>
              <a:tr h="502702">
                <a:tc gridSpan="3">
                  <a:txBody>
                    <a:bodyPr/>
                    <a:lstStyle/>
                    <a:p>
                      <a:pPr algn="ctr"/>
                      <a:r>
                        <a:rPr lang="en-US" sz="2200" dirty="0" smtClean="0"/>
                        <a:t>Age of People Attending a Movie</a:t>
                      </a:r>
                      <a:endParaRPr lang="en-US" sz="22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2200" dirty="0" smtClean="0">
                          <a:solidFill>
                            <a:schemeClr val="bg1"/>
                          </a:solidFill>
                        </a:rPr>
                        <a:t>Age Ranges</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Tally</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Frequency</a:t>
                      </a:r>
                      <a:endParaRPr lang="en-US" sz="2200" dirty="0">
                        <a:solidFill>
                          <a:schemeClr val="bg1"/>
                        </a:solidFill>
                      </a:endParaRPr>
                    </a:p>
                  </a:txBody>
                  <a:tcPr>
                    <a:solidFill>
                      <a:schemeClr val="accent6">
                        <a:lumMod val="60000"/>
                        <a:lumOff val="40000"/>
                      </a:schemeClr>
                    </a:solidFill>
                  </a:tcPr>
                </a:tc>
              </a:tr>
              <a:tr h="502702">
                <a:tc>
                  <a:txBody>
                    <a:bodyPr/>
                    <a:lstStyle/>
                    <a:p>
                      <a:pPr algn="ctr"/>
                      <a:endParaRPr lang="en-US" sz="2000" dirty="0"/>
                    </a:p>
                  </a:txBody>
                  <a:tcPr/>
                </a:tc>
                <a:tc>
                  <a:txBody>
                    <a:bodyPr/>
                    <a:lstStyle/>
                    <a:p>
                      <a:pPr algn="ctr"/>
                      <a:endParaRPr lang="en-US" sz="2600" dirty="0"/>
                    </a:p>
                  </a:txBody>
                  <a:tcPr/>
                </a:tc>
                <a:tc>
                  <a:txBody>
                    <a:bodyPr/>
                    <a:lstStyle/>
                    <a:p>
                      <a:endParaRPr lang="en-US" dirty="0"/>
                    </a:p>
                  </a:txBody>
                  <a:tcPr/>
                </a:tc>
              </a:tr>
              <a:tr h="502702">
                <a:tc>
                  <a:txBody>
                    <a:bodyPr/>
                    <a:lstStyle/>
                    <a:p>
                      <a:pPr algn="ctr"/>
                      <a:endParaRPr lang="en-US" sz="2000" dirty="0" smtClean="0"/>
                    </a:p>
                  </a:txBody>
                  <a:tcPr/>
                </a:tc>
                <a:tc>
                  <a:txBody>
                    <a:bodyPr/>
                    <a:lstStyle/>
                    <a:p>
                      <a:pPr algn="ctr"/>
                      <a:endParaRPr lang="en-US" sz="2600" dirty="0"/>
                    </a:p>
                  </a:txBody>
                  <a:tcPr/>
                </a:tc>
                <a:tc>
                  <a:txBody>
                    <a:bodyPr/>
                    <a:lstStyle/>
                    <a:p>
                      <a:endParaRPr lang="en-US"/>
                    </a:p>
                  </a:txBody>
                  <a:tcPr/>
                </a:tc>
              </a:tr>
              <a:tr h="502702">
                <a:tc>
                  <a:txBody>
                    <a:bodyPr/>
                    <a:lstStyle/>
                    <a:p>
                      <a:pPr algn="ctr"/>
                      <a:endParaRPr lang="en-US" sz="2000" dirty="0" smtClean="0"/>
                    </a:p>
                  </a:txBody>
                  <a:tcPr/>
                </a:tc>
                <a:tc>
                  <a:txBody>
                    <a:bodyPr/>
                    <a:lstStyle/>
                    <a:p>
                      <a:pPr algn="ctr"/>
                      <a:endParaRPr lang="en-US" sz="2600" dirty="0"/>
                    </a:p>
                  </a:txBody>
                  <a:tcPr/>
                </a:tc>
                <a:tc>
                  <a:txBody>
                    <a:bodyPr/>
                    <a:lstStyle/>
                    <a:p>
                      <a:endParaRPr lang="en-US" dirty="0"/>
                    </a:p>
                  </a:txBody>
                  <a:tcPr/>
                </a:tc>
              </a:tr>
              <a:tr h="502702">
                <a:tc>
                  <a:txBody>
                    <a:bodyPr/>
                    <a:lstStyle/>
                    <a:p>
                      <a:pPr algn="ctr"/>
                      <a:endParaRPr lang="en-US" sz="2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600" dirty="0" smtClean="0"/>
                    </a:p>
                  </a:txBody>
                  <a:tcPr/>
                </a:tc>
                <a:tc>
                  <a:txBody>
                    <a:bodyPr/>
                    <a:lstStyle/>
                    <a:p>
                      <a:endParaRPr lang="en-US" dirty="0"/>
                    </a:p>
                  </a:txBody>
                  <a:tcPr/>
                </a:tc>
              </a:tr>
              <a:tr h="502702">
                <a:tc>
                  <a:txBody>
                    <a:bodyPr/>
                    <a:lstStyle/>
                    <a:p>
                      <a:pPr algn="ctr"/>
                      <a:endParaRPr lang="en-US" sz="2000" dirty="0" smtClean="0"/>
                    </a:p>
                  </a:txBody>
                  <a:tcPr/>
                </a:tc>
                <a:tc>
                  <a:txBody>
                    <a:bodyPr/>
                    <a:lstStyle/>
                    <a:p>
                      <a:endParaRPr lang="en-US" sz="2600" dirty="0"/>
                    </a:p>
                  </a:txBody>
                  <a:tcPr/>
                </a:tc>
                <a:tc>
                  <a:txBody>
                    <a:bodyPr/>
                    <a:lstStyle/>
                    <a:p>
                      <a:endParaRPr lang="en-US"/>
                    </a:p>
                  </a:txBody>
                  <a:tcPr/>
                </a:tc>
              </a:tr>
              <a:tr h="502702">
                <a:tc>
                  <a:txBody>
                    <a:bodyPr/>
                    <a:lstStyle/>
                    <a:p>
                      <a:pPr algn="ctr"/>
                      <a:endParaRPr lang="en-US" sz="2000" dirty="0" smtClean="0"/>
                    </a:p>
                  </a:txBody>
                  <a:tcPr/>
                </a:tc>
                <a:tc>
                  <a:txBody>
                    <a:bodyPr/>
                    <a:lstStyle/>
                    <a:p>
                      <a:pPr algn="ctr"/>
                      <a:endParaRPr lang="en-US" sz="2600" dirty="0"/>
                    </a:p>
                  </a:txBody>
                  <a:tcPr/>
                </a:tc>
                <a:tc>
                  <a:txBody>
                    <a:bodyPr/>
                    <a:lstStyle/>
                    <a:p>
                      <a:endParaRPr lang="en-US"/>
                    </a:p>
                  </a:txBody>
                  <a:tcPr/>
                </a:tc>
              </a:tr>
              <a:tr h="502702">
                <a:tc>
                  <a:txBody>
                    <a:bodyPr/>
                    <a:lstStyle/>
                    <a:p>
                      <a:pPr algn="ctr"/>
                      <a:endParaRPr lang="en-US" sz="2000" dirty="0"/>
                    </a:p>
                  </a:txBody>
                  <a:tcPr/>
                </a:tc>
                <a:tc>
                  <a:txBody>
                    <a:bodyPr/>
                    <a:lstStyle/>
                    <a:p>
                      <a:pPr algn="ctr"/>
                      <a:endParaRPr lang="en-US" sz="2600" dirty="0"/>
                    </a:p>
                  </a:txBody>
                  <a:tcPr/>
                </a:tc>
                <a:tc>
                  <a:txBody>
                    <a:bodyPr/>
                    <a:lstStyle/>
                    <a:p>
                      <a:endParaRPr lang="en-US" dirty="0"/>
                    </a:p>
                  </a:txBody>
                  <a:tcPr/>
                </a:tc>
              </a:tr>
            </a:tbl>
          </a:graphicData>
        </a:graphic>
      </p:graphicFrame>
      <p:grpSp>
        <p:nvGrpSpPr>
          <p:cNvPr id="14" name="Group 13"/>
          <p:cNvGrpSpPr/>
          <p:nvPr/>
        </p:nvGrpSpPr>
        <p:grpSpPr>
          <a:xfrm>
            <a:off x="4114800" y="2438400"/>
            <a:ext cx="1066800" cy="3417332"/>
            <a:chOff x="4114800" y="2438400"/>
            <a:chExt cx="1066800" cy="3417332"/>
          </a:xfrm>
        </p:grpSpPr>
        <p:sp>
          <p:nvSpPr>
            <p:cNvPr id="15" name="TextBox 14"/>
            <p:cNvSpPr txBox="1"/>
            <p:nvPr/>
          </p:nvSpPr>
          <p:spPr>
            <a:xfrm>
              <a:off x="4267200" y="2438400"/>
              <a:ext cx="686357" cy="381000"/>
            </a:xfrm>
            <a:prstGeom prst="rect">
              <a:avLst/>
            </a:prstGeom>
            <a:noFill/>
          </p:spPr>
          <p:txBody>
            <a:bodyPr wrap="square" rtlCol="0">
              <a:spAutoFit/>
            </a:bodyPr>
            <a:lstStyle/>
            <a:p>
              <a:r>
                <a:rPr lang="en-US" dirty="0" smtClean="0"/>
                <a:t>0 - 9</a:t>
              </a:r>
              <a:endParaRPr lang="en-US" dirty="0"/>
            </a:p>
          </p:txBody>
        </p:sp>
        <p:sp>
          <p:nvSpPr>
            <p:cNvPr id="16" name="TextBox 15"/>
            <p:cNvSpPr txBox="1"/>
            <p:nvPr/>
          </p:nvSpPr>
          <p:spPr>
            <a:xfrm>
              <a:off x="4114800" y="2936875"/>
              <a:ext cx="1066800" cy="369332"/>
            </a:xfrm>
            <a:prstGeom prst="rect">
              <a:avLst/>
            </a:prstGeom>
            <a:noFill/>
          </p:spPr>
          <p:txBody>
            <a:bodyPr wrap="square" rtlCol="0">
              <a:spAutoFit/>
            </a:bodyPr>
            <a:lstStyle/>
            <a:p>
              <a:r>
                <a:rPr lang="en-US" dirty="0" smtClean="0"/>
                <a:t>10 - 19</a:t>
              </a:r>
              <a:endParaRPr lang="en-US" dirty="0"/>
            </a:p>
          </p:txBody>
        </p:sp>
        <p:sp>
          <p:nvSpPr>
            <p:cNvPr id="17" name="TextBox 16"/>
            <p:cNvSpPr txBox="1"/>
            <p:nvPr/>
          </p:nvSpPr>
          <p:spPr>
            <a:xfrm>
              <a:off x="4114800" y="3440607"/>
              <a:ext cx="1066800" cy="369332"/>
            </a:xfrm>
            <a:prstGeom prst="rect">
              <a:avLst/>
            </a:prstGeom>
            <a:noFill/>
          </p:spPr>
          <p:txBody>
            <a:bodyPr wrap="square" rtlCol="0">
              <a:spAutoFit/>
            </a:bodyPr>
            <a:lstStyle/>
            <a:p>
              <a:r>
                <a:rPr lang="en-US" dirty="0"/>
                <a:t>2</a:t>
              </a:r>
              <a:r>
                <a:rPr lang="en-US" dirty="0" smtClean="0"/>
                <a:t>0 - 29</a:t>
              </a:r>
              <a:endParaRPr lang="en-US" dirty="0"/>
            </a:p>
          </p:txBody>
        </p:sp>
        <p:sp>
          <p:nvSpPr>
            <p:cNvPr id="18" name="TextBox 17"/>
            <p:cNvSpPr txBox="1"/>
            <p:nvPr/>
          </p:nvSpPr>
          <p:spPr>
            <a:xfrm>
              <a:off x="4114800" y="3962400"/>
              <a:ext cx="1066800" cy="369332"/>
            </a:xfrm>
            <a:prstGeom prst="rect">
              <a:avLst/>
            </a:prstGeom>
            <a:noFill/>
          </p:spPr>
          <p:txBody>
            <a:bodyPr wrap="square" rtlCol="0">
              <a:spAutoFit/>
            </a:bodyPr>
            <a:lstStyle/>
            <a:p>
              <a:r>
                <a:rPr lang="en-US" dirty="0" smtClean="0"/>
                <a:t>30 - 39</a:t>
              </a:r>
              <a:endParaRPr lang="en-US" dirty="0"/>
            </a:p>
          </p:txBody>
        </p:sp>
        <p:sp>
          <p:nvSpPr>
            <p:cNvPr id="20" name="TextBox 19"/>
            <p:cNvSpPr txBox="1"/>
            <p:nvPr/>
          </p:nvSpPr>
          <p:spPr>
            <a:xfrm>
              <a:off x="4114800" y="4419600"/>
              <a:ext cx="1066800" cy="369332"/>
            </a:xfrm>
            <a:prstGeom prst="rect">
              <a:avLst/>
            </a:prstGeom>
            <a:noFill/>
          </p:spPr>
          <p:txBody>
            <a:bodyPr wrap="square" rtlCol="0">
              <a:spAutoFit/>
            </a:bodyPr>
            <a:lstStyle/>
            <a:p>
              <a:r>
                <a:rPr lang="en-US" dirty="0" smtClean="0"/>
                <a:t>40 - 49</a:t>
              </a:r>
              <a:endParaRPr lang="en-US" dirty="0"/>
            </a:p>
          </p:txBody>
        </p:sp>
        <p:sp>
          <p:nvSpPr>
            <p:cNvPr id="21" name="TextBox 20"/>
            <p:cNvSpPr txBox="1"/>
            <p:nvPr/>
          </p:nvSpPr>
          <p:spPr>
            <a:xfrm>
              <a:off x="4114800" y="4962525"/>
              <a:ext cx="1066800" cy="369332"/>
            </a:xfrm>
            <a:prstGeom prst="rect">
              <a:avLst/>
            </a:prstGeom>
            <a:noFill/>
          </p:spPr>
          <p:txBody>
            <a:bodyPr wrap="square" rtlCol="0">
              <a:spAutoFit/>
            </a:bodyPr>
            <a:lstStyle/>
            <a:p>
              <a:r>
                <a:rPr lang="en-US" dirty="0" smtClean="0"/>
                <a:t>50 - 59</a:t>
              </a:r>
              <a:endParaRPr lang="en-US" dirty="0"/>
            </a:p>
          </p:txBody>
        </p:sp>
        <p:sp>
          <p:nvSpPr>
            <p:cNvPr id="22" name="TextBox 21"/>
            <p:cNvSpPr txBox="1"/>
            <p:nvPr/>
          </p:nvSpPr>
          <p:spPr>
            <a:xfrm>
              <a:off x="4114800" y="5486400"/>
              <a:ext cx="1066800" cy="369332"/>
            </a:xfrm>
            <a:prstGeom prst="rect">
              <a:avLst/>
            </a:prstGeom>
            <a:noFill/>
          </p:spPr>
          <p:txBody>
            <a:bodyPr wrap="square" rtlCol="0">
              <a:spAutoFit/>
            </a:bodyPr>
            <a:lstStyle/>
            <a:p>
              <a:r>
                <a:rPr lang="en-US" dirty="0" smtClean="0"/>
                <a:t>60 - 69</a:t>
              </a:r>
              <a:endParaRPr lang="en-US" dirty="0"/>
            </a:p>
          </p:txBody>
        </p:sp>
      </p:grpSp>
      <p:grpSp>
        <p:nvGrpSpPr>
          <p:cNvPr id="3" name="Group 2"/>
          <p:cNvGrpSpPr/>
          <p:nvPr/>
        </p:nvGrpSpPr>
        <p:grpSpPr>
          <a:xfrm>
            <a:off x="5486400" y="2362200"/>
            <a:ext cx="1295400" cy="3493532"/>
            <a:chOff x="5486400" y="2362200"/>
            <a:chExt cx="1295400" cy="3493532"/>
          </a:xfrm>
        </p:grpSpPr>
        <p:sp>
          <p:nvSpPr>
            <p:cNvPr id="23" name="TextBox 22"/>
            <p:cNvSpPr txBox="1"/>
            <p:nvPr/>
          </p:nvSpPr>
          <p:spPr>
            <a:xfrm>
              <a:off x="5867400" y="2362200"/>
              <a:ext cx="533400" cy="492443"/>
            </a:xfrm>
            <a:prstGeom prst="rect">
              <a:avLst/>
            </a:prstGeom>
            <a:noFill/>
          </p:spPr>
          <p:txBody>
            <a:bodyPr wrap="square" rtlCol="0">
              <a:spAutoFit/>
            </a:bodyPr>
            <a:lstStyle/>
            <a:p>
              <a:pPr algn="ctr"/>
              <a:r>
                <a:rPr lang="en-US" sz="2600" dirty="0"/>
                <a:t>III</a:t>
              </a:r>
            </a:p>
          </p:txBody>
        </p:sp>
        <p:sp>
          <p:nvSpPr>
            <p:cNvPr id="24" name="TextBox 23"/>
            <p:cNvSpPr txBox="1"/>
            <p:nvPr/>
          </p:nvSpPr>
          <p:spPr>
            <a:xfrm>
              <a:off x="5867400" y="2895600"/>
              <a:ext cx="533400" cy="492443"/>
            </a:xfrm>
            <a:prstGeom prst="rect">
              <a:avLst/>
            </a:prstGeom>
            <a:noFill/>
          </p:spPr>
          <p:txBody>
            <a:bodyPr wrap="square" rtlCol="0">
              <a:spAutoFit/>
            </a:bodyPr>
            <a:lstStyle/>
            <a:p>
              <a:pPr algn="ctr"/>
              <a:r>
                <a:rPr lang="en-US" sz="2600" dirty="0" smtClean="0"/>
                <a:t>IIII</a:t>
              </a:r>
              <a:endParaRPr lang="en-US" sz="2600" dirty="0"/>
            </a:p>
          </p:txBody>
        </p:sp>
        <p:sp>
          <p:nvSpPr>
            <p:cNvPr id="25" name="TextBox 24"/>
            <p:cNvSpPr txBox="1"/>
            <p:nvPr/>
          </p:nvSpPr>
          <p:spPr>
            <a:xfrm>
              <a:off x="5715000" y="3429000"/>
              <a:ext cx="865279" cy="492443"/>
            </a:xfrm>
            <a:prstGeom prst="rect">
              <a:avLst/>
            </a:prstGeom>
            <a:noFill/>
          </p:spPr>
          <p:txBody>
            <a:bodyPr wrap="square" rtlCol="0">
              <a:spAutoFit/>
            </a:bodyPr>
            <a:lstStyle/>
            <a:p>
              <a:pPr algn="ctr"/>
              <a:r>
                <a:rPr lang="en-US" sz="2600" strike="sngStrike" dirty="0"/>
                <a:t>IIII </a:t>
              </a:r>
              <a:r>
                <a:rPr lang="en-US" sz="2600" dirty="0" smtClean="0"/>
                <a:t> I</a:t>
              </a:r>
              <a:endParaRPr lang="en-US" sz="2600" dirty="0"/>
            </a:p>
          </p:txBody>
        </p:sp>
        <p:sp>
          <p:nvSpPr>
            <p:cNvPr id="26" name="TextBox 25"/>
            <p:cNvSpPr txBox="1"/>
            <p:nvPr/>
          </p:nvSpPr>
          <p:spPr>
            <a:xfrm>
              <a:off x="5486400" y="3900844"/>
              <a:ext cx="1295400" cy="492443"/>
            </a:xfrm>
            <a:prstGeom prst="rect">
              <a:avLst/>
            </a:prstGeom>
            <a:noFill/>
          </p:spPr>
          <p:txBody>
            <a:bodyPr wrap="square" rtlCol="0">
              <a:spAutoFit/>
            </a:bodyPr>
            <a:lstStyle/>
            <a:p>
              <a:pPr algn="ctr"/>
              <a:r>
                <a:rPr lang="en-US" sz="2600" strike="sngStrike" dirty="0"/>
                <a:t>IIII </a:t>
              </a:r>
              <a:r>
                <a:rPr lang="en-US" sz="2600" dirty="0" smtClean="0"/>
                <a:t> III</a:t>
              </a:r>
              <a:endParaRPr lang="en-US" sz="2600" dirty="0"/>
            </a:p>
          </p:txBody>
        </p:sp>
        <p:sp>
          <p:nvSpPr>
            <p:cNvPr id="27" name="TextBox 26"/>
            <p:cNvSpPr txBox="1"/>
            <p:nvPr/>
          </p:nvSpPr>
          <p:spPr>
            <a:xfrm>
              <a:off x="5943600" y="4900969"/>
              <a:ext cx="533400" cy="492443"/>
            </a:xfrm>
            <a:prstGeom prst="rect">
              <a:avLst/>
            </a:prstGeom>
            <a:noFill/>
          </p:spPr>
          <p:txBody>
            <a:bodyPr wrap="square" rtlCol="0">
              <a:spAutoFit/>
            </a:bodyPr>
            <a:lstStyle/>
            <a:p>
              <a:pPr algn="ctr"/>
              <a:r>
                <a:rPr lang="en-US" sz="2600" dirty="0" smtClean="0"/>
                <a:t>I</a:t>
              </a:r>
              <a:endParaRPr lang="en-US" sz="2600" dirty="0"/>
            </a:p>
          </p:txBody>
        </p:sp>
        <p:sp>
          <p:nvSpPr>
            <p:cNvPr id="28" name="TextBox 27"/>
            <p:cNvSpPr txBox="1"/>
            <p:nvPr/>
          </p:nvSpPr>
          <p:spPr>
            <a:xfrm>
              <a:off x="5943600" y="5363289"/>
              <a:ext cx="533400" cy="492443"/>
            </a:xfrm>
            <a:prstGeom prst="rect">
              <a:avLst/>
            </a:prstGeom>
            <a:noFill/>
          </p:spPr>
          <p:txBody>
            <a:bodyPr wrap="square" rtlCol="0">
              <a:spAutoFit/>
            </a:bodyPr>
            <a:lstStyle/>
            <a:p>
              <a:pPr algn="ctr"/>
              <a:r>
                <a:rPr lang="en-US" sz="2600" dirty="0" smtClean="0"/>
                <a:t>II</a:t>
              </a:r>
              <a:endParaRPr lang="en-US" sz="2600" dirty="0"/>
            </a:p>
          </p:txBody>
        </p:sp>
      </p:grpSp>
      <p:sp>
        <p:nvSpPr>
          <p:cNvPr id="29" name="Agenda Link">
            <a:hlinkClick r:id="rId8" action="ppaction://hlinksldjump"/>
          </p:cNvPr>
          <p:cNvSpPr txBox="1"/>
          <p:nvPr/>
        </p:nvSpPr>
        <p:spPr>
          <a:xfrm>
            <a:off x="2628900" y="6096000"/>
            <a:ext cx="12573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Definition</a:t>
            </a:r>
            <a:endParaRPr lang="en-US" b="1" dirty="0">
              <a:solidFill>
                <a:srgbClr val="000000"/>
              </a:solidFill>
              <a:latin typeface="Perpetua" pitchFamily="18" charset="0"/>
              <a:ea typeface="+mj-ea"/>
              <a:cs typeface="+mj-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43</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762000"/>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Are we ready to complete the </a:t>
            </a:r>
            <a:r>
              <a:rPr lang="en-US" sz="2400" dirty="0" smtClean="0">
                <a:solidFill>
                  <a:srgbClr val="FF0000"/>
                </a:solidFill>
              </a:rPr>
              <a:t>frequency </a:t>
            </a:r>
            <a:r>
              <a:rPr lang="en-US" sz="2400" dirty="0" smtClean="0">
                <a:solidFill>
                  <a:srgbClr val="669900"/>
                </a:solidFill>
              </a:rPr>
              <a:t>column?</a:t>
            </a:r>
            <a:endParaRPr lang="en-US" sz="2400" dirty="0" smtClean="0">
              <a:solidFill>
                <a:srgbClr val="669900"/>
              </a:solidFill>
              <a:hlinkClick r:id="rId7"/>
            </a:endParaRPr>
          </a:p>
          <a:p>
            <a:endParaRPr lang="en-US" sz="2400" u="sng" dirty="0" smtClean="0">
              <a:hlinkClick r:id="rId7"/>
            </a:endParaRPr>
          </a:p>
        </p:txBody>
      </p:sp>
      <p:sp>
        <p:nvSpPr>
          <p:cNvPr id="12" name="TextBox 11"/>
          <p:cNvSpPr txBox="1"/>
          <p:nvPr/>
        </p:nvSpPr>
        <p:spPr>
          <a:xfrm>
            <a:off x="609600" y="1371600"/>
            <a:ext cx="2743200" cy="4524315"/>
          </a:xfrm>
          <a:prstGeom prst="rect">
            <a:avLst/>
          </a:prstGeom>
          <a:noFill/>
          <a:ln>
            <a:solidFill>
              <a:schemeClr val="accent1"/>
            </a:solidFill>
          </a:ln>
        </p:spPr>
        <p:txBody>
          <a:bodyPr wrap="square" rtlCol="0">
            <a:spAutoFit/>
          </a:bodyPr>
          <a:lstStyle/>
          <a:p>
            <a:pPr marL="457200" indent="-457200">
              <a:buAutoNum type="arabicPlain" startAt="4"/>
            </a:pPr>
            <a:r>
              <a:rPr lang="en-US" sz="2400" dirty="0" smtClean="0">
                <a:solidFill>
                  <a:srgbClr val="4F81BD"/>
                </a:solidFill>
              </a:rPr>
              <a:t> 		29 </a:t>
            </a:r>
          </a:p>
          <a:p>
            <a:pPr marL="457200" indent="-457200">
              <a:buAutoNum type="arabicPlain" startAt="6"/>
            </a:pPr>
            <a:r>
              <a:rPr lang="en-US" sz="2400" dirty="0" smtClean="0">
                <a:solidFill>
                  <a:srgbClr val="4F81BD"/>
                </a:solidFill>
              </a:rPr>
              <a:t> 		30 </a:t>
            </a:r>
          </a:p>
          <a:p>
            <a:pPr marL="457200" indent="-457200"/>
            <a:r>
              <a:rPr lang="en-US" sz="2400" dirty="0" smtClean="0">
                <a:solidFill>
                  <a:srgbClr val="4F81BD"/>
                </a:solidFill>
              </a:rPr>
              <a:t>8			30 </a:t>
            </a:r>
          </a:p>
          <a:p>
            <a:r>
              <a:rPr lang="en-US" sz="2400" dirty="0" smtClean="0">
                <a:solidFill>
                  <a:srgbClr val="4F81BD"/>
                </a:solidFill>
              </a:rPr>
              <a:t>12		30 </a:t>
            </a:r>
          </a:p>
          <a:p>
            <a:pPr marL="457200" indent="-457200">
              <a:buAutoNum type="arabicPlain" startAt="12"/>
            </a:pPr>
            <a:r>
              <a:rPr lang="en-US" sz="2400" dirty="0" smtClean="0">
                <a:solidFill>
                  <a:srgbClr val="4F81BD"/>
                </a:solidFill>
              </a:rPr>
              <a:t> 		31 </a:t>
            </a:r>
          </a:p>
          <a:p>
            <a:pPr marL="457200" indent="-457200">
              <a:buAutoNum type="arabicPlain" startAt="15"/>
            </a:pPr>
            <a:r>
              <a:rPr lang="en-US" sz="2400" dirty="0" smtClean="0">
                <a:solidFill>
                  <a:srgbClr val="4F81BD"/>
                </a:solidFill>
              </a:rPr>
              <a:t> 		34</a:t>
            </a:r>
          </a:p>
          <a:p>
            <a:pPr marL="457200" indent="-457200">
              <a:buAutoNum type="arabicPlain" startAt="17"/>
            </a:pPr>
            <a:r>
              <a:rPr lang="en-US" sz="2400" dirty="0" smtClean="0">
                <a:solidFill>
                  <a:srgbClr val="4F81BD"/>
                </a:solidFill>
              </a:rPr>
              <a:t> 		36 </a:t>
            </a:r>
          </a:p>
          <a:p>
            <a:pPr marL="457200" indent="-457200"/>
            <a:r>
              <a:rPr lang="en-US" sz="2400" dirty="0" smtClean="0">
                <a:solidFill>
                  <a:srgbClr val="4F81BD"/>
                </a:solidFill>
              </a:rPr>
              <a:t>20	  		38 </a:t>
            </a:r>
          </a:p>
          <a:p>
            <a:pPr marL="457200" indent="-457200">
              <a:buAutoNum type="arabicPlain" startAt="25"/>
            </a:pPr>
            <a:r>
              <a:rPr lang="en-US" sz="2400" dirty="0" smtClean="0">
                <a:solidFill>
                  <a:srgbClr val="4F81BD"/>
                </a:solidFill>
              </a:rPr>
              <a:t> 		39 </a:t>
            </a:r>
          </a:p>
          <a:p>
            <a:pPr marL="457200" indent="-457200">
              <a:buAutoNum type="arabicPlain" startAt="25"/>
            </a:pPr>
            <a:r>
              <a:rPr lang="en-US" sz="2400" dirty="0" smtClean="0">
                <a:solidFill>
                  <a:srgbClr val="4F81BD"/>
                </a:solidFill>
              </a:rPr>
              <a:t>		55 </a:t>
            </a:r>
          </a:p>
          <a:p>
            <a:pPr marL="457200" indent="-457200">
              <a:buAutoNum type="arabicPlain" startAt="27"/>
            </a:pPr>
            <a:r>
              <a:rPr lang="en-US" sz="2400" dirty="0" smtClean="0">
                <a:solidFill>
                  <a:srgbClr val="4F81BD"/>
                </a:solidFill>
              </a:rPr>
              <a:t>  		62 </a:t>
            </a:r>
          </a:p>
          <a:p>
            <a:pPr marL="457200" indent="-457200"/>
            <a:r>
              <a:rPr lang="en-US" sz="2400" dirty="0" smtClean="0">
                <a:solidFill>
                  <a:srgbClr val="4F81BD"/>
                </a:solidFill>
              </a:rPr>
              <a:t>29		 	67</a:t>
            </a:r>
          </a:p>
        </p:txBody>
      </p:sp>
      <p:graphicFrame>
        <p:nvGraphicFramePr>
          <p:cNvPr id="13" name="Table 12"/>
          <p:cNvGraphicFramePr>
            <a:graphicFrameLocks noGrp="1"/>
          </p:cNvGraphicFramePr>
          <p:nvPr>
            <p:extLst>
              <p:ext uri="{D42A27DB-BD31-4B8C-83A1-F6EECF244321}">
                <p14:modId xmlns:p14="http://schemas.microsoft.com/office/powerpoint/2010/main" val="3138315329"/>
              </p:ext>
            </p:extLst>
          </p:nvPr>
        </p:nvGraphicFramePr>
        <p:xfrm>
          <a:off x="3734340" y="1371596"/>
          <a:ext cx="4876800" cy="4524318"/>
        </p:xfrm>
        <a:graphic>
          <a:graphicData uri="http://schemas.openxmlformats.org/drawingml/2006/table">
            <a:tbl>
              <a:tblPr firstRow="1" bandRow="1" bandCol="1">
                <a:tableStyleId>{912C8C85-51F0-491E-9774-3900AFEF0FD7}</a:tableStyleId>
              </a:tblPr>
              <a:tblGrid>
                <a:gridCol w="1625600"/>
                <a:gridCol w="1625600"/>
                <a:gridCol w="1625600"/>
              </a:tblGrid>
              <a:tr h="502702">
                <a:tc gridSpan="3">
                  <a:txBody>
                    <a:bodyPr/>
                    <a:lstStyle/>
                    <a:p>
                      <a:pPr algn="ctr"/>
                      <a:r>
                        <a:rPr lang="en-US" sz="2200" dirty="0" smtClean="0"/>
                        <a:t>Age of People Attending a Movie</a:t>
                      </a:r>
                      <a:endParaRPr lang="en-US" sz="22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2200" dirty="0" smtClean="0">
                          <a:solidFill>
                            <a:schemeClr val="bg1"/>
                          </a:solidFill>
                        </a:rPr>
                        <a:t>Age Ranges</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Tally</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Frequency</a:t>
                      </a:r>
                      <a:endParaRPr lang="en-US" sz="2200" dirty="0">
                        <a:solidFill>
                          <a:schemeClr val="bg1"/>
                        </a:solidFill>
                      </a:endParaRPr>
                    </a:p>
                  </a:txBody>
                  <a:tcPr>
                    <a:solidFill>
                      <a:schemeClr val="accent6">
                        <a:lumMod val="60000"/>
                        <a:lumOff val="40000"/>
                      </a:schemeClr>
                    </a:solidFill>
                  </a:tcPr>
                </a:tc>
              </a:tr>
              <a:tr h="502702">
                <a:tc>
                  <a:txBody>
                    <a:bodyPr/>
                    <a:lstStyle/>
                    <a:p>
                      <a:pPr algn="ctr"/>
                      <a:endParaRPr lang="en-US" sz="2000" dirty="0"/>
                    </a:p>
                  </a:txBody>
                  <a:tcPr/>
                </a:tc>
                <a:tc>
                  <a:txBody>
                    <a:bodyPr/>
                    <a:lstStyle/>
                    <a:p>
                      <a:pPr algn="ctr"/>
                      <a:endParaRPr lang="en-US" sz="2600" dirty="0"/>
                    </a:p>
                  </a:txBody>
                  <a:tcPr/>
                </a:tc>
                <a:tc>
                  <a:txBody>
                    <a:bodyPr/>
                    <a:lstStyle/>
                    <a:p>
                      <a:endParaRPr lang="en-US" dirty="0"/>
                    </a:p>
                  </a:txBody>
                  <a:tcPr/>
                </a:tc>
              </a:tr>
              <a:tr h="502702">
                <a:tc>
                  <a:txBody>
                    <a:bodyPr/>
                    <a:lstStyle/>
                    <a:p>
                      <a:pPr algn="ctr"/>
                      <a:endParaRPr lang="en-US" sz="2000" dirty="0" smtClean="0"/>
                    </a:p>
                  </a:txBody>
                  <a:tcPr/>
                </a:tc>
                <a:tc>
                  <a:txBody>
                    <a:bodyPr/>
                    <a:lstStyle/>
                    <a:p>
                      <a:pPr algn="ctr"/>
                      <a:endParaRPr lang="en-US" sz="2600" dirty="0"/>
                    </a:p>
                  </a:txBody>
                  <a:tcPr/>
                </a:tc>
                <a:tc>
                  <a:txBody>
                    <a:bodyPr/>
                    <a:lstStyle/>
                    <a:p>
                      <a:endParaRPr lang="en-US"/>
                    </a:p>
                  </a:txBody>
                  <a:tcPr/>
                </a:tc>
              </a:tr>
              <a:tr h="502702">
                <a:tc>
                  <a:txBody>
                    <a:bodyPr/>
                    <a:lstStyle/>
                    <a:p>
                      <a:pPr algn="ctr"/>
                      <a:endParaRPr lang="en-US" sz="2000" dirty="0" smtClean="0"/>
                    </a:p>
                  </a:txBody>
                  <a:tcPr/>
                </a:tc>
                <a:tc>
                  <a:txBody>
                    <a:bodyPr/>
                    <a:lstStyle/>
                    <a:p>
                      <a:pPr algn="ctr"/>
                      <a:endParaRPr lang="en-US" sz="2600" dirty="0"/>
                    </a:p>
                  </a:txBody>
                  <a:tcPr/>
                </a:tc>
                <a:tc>
                  <a:txBody>
                    <a:bodyPr/>
                    <a:lstStyle/>
                    <a:p>
                      <a:endParaRPr lang="en-US" dirty="0"/>
                    </a:p>
                  </a:txBody>
                  <a:tcPr/>
                </a:tc>
              </a:tr>
              <a:tr h="502702">
                <a:tc>
                  <a:txBody>
                    <a:bodyPr/>
                    <a:lstStyle/>
                    <a:p>
                      <a:pPr algn="ctr"/>
                      <a:endParaRPr lang="en-US" sz="2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600" dirty="0" smtClean="0"/>
                    </a:p>
                  </a:txBody>
                  <a:tcPr/>
                </a:tc>
                <a:tc>
                  <a:txBody>
                    <a:bodyPr/>
                    <a:lstStyle/>
                    <a:p>
                      <a:endParaRPr lang="en-US" dirty="0"/>
                    </a:p>
                  </a:txBody>
                  <a:tcPr/>
                </a:tc>
              </a:tr>
              <a:tr h="502702">
                <a:tc>
                  <a:txBody>
                    <a:bodyPr/>
                    <a:lstStyle/>
                    <a:p>
                      <a:pPr algn="ctr"/>
                      <a:endParaRPr lang="en-US" sz="2000" dirty="0" smtClean="0"/>
                    </a:p>
                  </a:txBody>
                  <a:tcPr/>
                </a:tc>
                <a:tc>
                  <a:txBody>
                    <a:bodyPr/>
                    <a:lstStyle/>
                    <a:p>
                      <a:endParaRPr lang="en-US" sz="2600" dirty="0"/>
                    </a:p>
                  </a:txBody>
                  <a:tcPr/>
                </a:tc>
                <a:tc>
                  <a:txBody>
                    <a:bodyPr/>
                    <a:lstStyle/>
                    <a:p>
                      <a:endParaRPr lang="en-US"/>
                    </a:p>
                  </a:txBody>
                  <a:tcPr/>
                </a:tc>
              </a:tr>
              <a:tr h="502702">
                <a:tc>
                  <a:txBody>
                    <a:bodyPr/>
                    <a:lstStyle/>
                    <a:p>
                      <a:pPr algn="ctr"/>
                      <a:endParaRPr lang="en-US" sz="2000" dirty="0" smtClean="0"/>
                    </a:p>
                  </a:txBody>
                  <a:tcPr/>
                </a:tc>
                <a:tc>
                  <a:txBody>
                    <a:bodyPr/>
                    <a:lstStyle/>
                    <a:p>
                      <a:pPr algn="ctr"/>
                      <a:endParaRPr lang="en-US" sz="2600" dirty="0"/>
                    </a:p>
                  </a:txBody>
                  <a:tcPr/>
                </a:tc>
                <a:tc>
                  <a:txBody>
                    <a:bodyPr/>
                    <a:lstStyle/>
                    <a:p>
                      <a:endParaRPr lang="en-US"/>
                    </a:p>
                  </a:txBody>
                  <a:tcPr/>
                </a:tc>
              </a:tr>
              <a:tr h="502702">
                <a:tc>
                  <a:txBody>
                    <a:bodyPr/>
                    <a:lstStyle/>
                    <a:p>
                      <a:pPr algn="ctr"/>
                      <a:endParaRPr lang="en-US" sz="2000" dirty="0"/>
                    </a:p>
                  </a:txBody>
                  <a:tcPr/>
                </a:tc>
                <a:tc>
                  <a:txBody>
                    <a:bodyPr/>
                    <a:lstStyle/>
                    <a:p>
                      <a:pPr algn="ctr"/>
                      <a:endParaRPr lang="en-US" sz="2600" dirty="0"/>
                    </a:p>
                  </a:txBody>
                  <a:tcPr/>
                </a:tc>
                <a:tc>
                  <a:txBody>
                    <a:bodyPr/>
                    <a:lstStyle/>
                    <a:p>
                      <a:endParaRPr lang="en-US" dirty="0"/>
                    </a:p>
                  </a:txBody>
                  <a:tcPr/>
                </a:tc>
              </a:tr>
            </a:tbl>
          </a:graphicData>
        </a:graphic>
      </p:graphicFrame>
      <p:grpSp>
        <p:nvGrpSpPr>
          <p:cNvPr id="14" name="Group 13"/>
          <p:cNvGrpSpPr/>
          <p:nvPr/>
        </p:nvGrpSpPr>
        <p:grpSpPr>
          <a:xfrm>
            <a:off x="4114800" y="2438400"/>
            <a:ext cx="1066800" cy="3417332"/>
            <a:chOff x="4114800" y="2438400"/>
            <a:chExt cx="1066800" cy="3417332"/>
          </a:xfrm>
        </p:grpSpPr>
        <p:sp>
          <p:nvSpPr>
            <p:cNvPr id="15" name="TextBox 14"/>
            <p:cNvSpPr txBox="1"/>
            <p:nvPr/>
          </p:nvSpPr>
          <p:spPr>
            <a:xfrm>
              <a:off x="4267200" y="2438400"/>
              <a:ext cx="686357" cy="381000"/>
            </a:xfrm>
            <a:prstGeom prst="rect">
              <a:avLst/>
            </a:prstGeom>
            <a:noFill/>
          </p:spPr>
          <p:txBody>
            <a:bodyPr wrap="square" rtlCol="0">
              <a:spAutoFit/>
            </a:bodyPr>
            <a:lstStyle/>
            <a:p>
              <a:r>
                <a:rPr lang="en-US" dirty="0" smtClean="0"/>
                <a:t>0 - 9</a:t>
              </a:r>
              <a:endParaRPr lang="en-US" dirty="0"/>
            </a:p>
          </p:txBody>
        </p:sp>
        <p:sp>
          <p:nvSpPr>
            <p:cNvPr id="16" name="TextBox 15"/>
            <p:cNvSpPr txBox="1"/>
            <p:nvPr/>
          </p:nvSpPr>
          <p:spPr>
            <a:xfrm>
              <a:off x="4114800" y="2936875"/>
              <a:ext cx="1066800" cy="369332"/>
            </a:xfrm>
            <a:prstGeom prst="rect">
              <a:avLst/>
            </a:prstGeom>
            <a:noFill/>
          </p:spPr>
          <p:txBody>
            <a:bodyPr wrap="square" rtlCol="0">
              <a:spAutoFit/>
            </a:bodyPr>
            <a:lstStyle/>
            <a:p>
              <a:r>
                <a:rPr lang="en-US" dirty="0" smtClean="0"/>
                <a:t>10 - 19</a:t>
              </a:r>
              <a:endParaRPr lang="en-US" dirty="0"/>
            </a:p>
          </p:txBody>
        </p:sp>
        <p:sp>
          <p:nvSpPr>
            <p:cNvPr id="17" name="TextBox 16"/>
            <p:cNvSpPr txBox="1"/>
            <p:nvPr/>
          </p:nvSpPr>
          <p:spPr>
            <a:xfrm>
              <a:off x="4114800" y="3440607"/>
              <a:ext cx="1066800" cy="369332"/>
            </a:xfrm>
            <a:prstGeom prst="rect">
              <a:avLst/>
            </a:prstGeom>
            <a:noFill/>
          </p:spPr>
          <p:txBody>
            <a:bodyPr wrap="square" rtlCol="0">
              <a:spAutoFit/>
            </a:bodyPr>
            <a:lstStyle/>
            <a:p>
              <a:r>
                <a:rPr lang="en-US" dirty="0"/>
                <a:t>2</a:t>
              </a:r>
              <a:r>
                <a:rPr lang="en-US" dirty="0" smtClean="0"/>
                <a:t>0 - 29</a:t>
              </a:r>
              <a:endParaRPr lang="en-US" dirty="0"/>
            </a:p>
          </p:txBody>
        </p:sp>
        <p:sp>
          <p:nvSpPr>
            <p:cNvPr id="18" name="TextBox 17"/>
            <p:cNvSpPr txBox="1"/>
            <p:nvPr/>
          </p:nvSpPr>
          <p:spPr>
            <a:xfrm>
              <a:off x="4114800" y="3962400"/>
              <a:ext cx="1066800" cy="369332"/>
            </a:xfrm>
            <a:prstGeom prst="rect">
              <a:avLst/>
            </a:prstGeom>
            <a:noFill/>
          </p:spPr>
          <p:txBody>
            <a:bodyPr wrap="square" rtlCol="0">
              <a:spAutoFit/>
            </a:bodyPr>
            <a:lstStyle/>
            <a:p>
              <a:r>
                <a:rPr lang="en-US" dirty="0" smtClean="0"/>
                <a:t>30 - 39</a:t>
              </a:r>
              <a:endParaRPr lang="en-US" dirty="0"/>
            </a:p>
          </p:txBody>
        </p:sp>
        <p:sp>
          <p:nvSpPr>
            <p:cNvPr id="20" name="TextBox 19"/>
            <p:cNvSpPr txBox="1"/>
            <p:nvPr/>
          </p:nvSpPr>
          <p:spPr>
            <a:xfrm>
              <a:off x="4114800" y="4419600"/>
              <a:ext cx="1066800" cy="369332"/>
            </a:xfrm>
            <a:prstGeom prst="rect">
              <a:avLst/>
            </a:prstGeom>
            <a:noFill/>
          </p:spPr>
          <p:txBody>
            <a:bodyPr wrap="square" rtlCol="0">
              <a:spAutoFit/>
            </a:bodyPr>
            <a:lstStyle/>
            <a:p>
              <a:r>
                <a:rPr lang="en-US" dirty="0" smtClean="0"/>
                <a:t>40 - 49</a:t>
              </a:r>
              <a:endParaRPr lang="en-US" dirty="0"/>
            </a:p>
          </p:txBody>
        </p:sp>
        <p:sp>
          <p:nvSpPr>
            <p:cNvPr id="21" name="TextBox 20"/>
            <p:cNvSpPr txBox="1"/>
            <p:nvPr/>
          </p:nvSpPr>
          <p:spPr>
            <a:xfrm>
              <a:off x="4114800" y="4962525"/>
              <a:ext cx="1066800" cy="369332"/>
            </a:xfrm>
            <a:prstGeom prst="rect">
              <a:avLst/>
            </a:prstGeom>
            <a:noFill/>
          </p:spPr>
          <p:txBody>
            <a:bodyPr wrap="square" rtlCol="0">
              <a:spAutoFit/>
            </a:bodyPr>
            <a:lstStyle/>
            <a:p>
              <a:r>
                <a:rPr lang="en-US" dirty="0" smtClean="0"/>
                <a:t>50 - 59</a:t>
              </a:r>
              <a:endParaRPr lang="en-US" dirty="0"/>
            </a:p>
          </p:txBody>
        </p:sp>
        <p:sp>
          <p:nvSpPr>
            <p:cNvPr id="22" name="TextBox 21"/>
            <p:cNvSpPr txBox="1"/>
            <p:nvPr/>
          </p:nvSpPr>
          <p:spPr>
            <a:xfrm>
              <a:off x="4114800" y="5486400"/>
              <a:ext cx="1066800" cy="369332"/>
            </a:xfrm>
            <a:prstGeom prst="rect">
              <a:avLst/>
            </a:prstGeom>
            <a:noFill/>
          </p:spPr>
          <p:txBody>
            <a:bodyPr wrap="square" rtlCol="0">
              <a:spAutoFit/>
            </a:bodyPr>
            <a:lstStyle/>
            <a:p>
              <a:r>
                <a:rPr lang="en-US" dirty="0" smtClean="0"/>
                <a:t>60 - 69</a:t>
              </a:r>
              <a:endParaRPr lang="en-US" dirty="0"/>
            </a:p>
          </p:txBody>
        </p:sp>
      </p:grpSp>
      <p:grpSp>
        <p:nvGrpSpPr>
          <p:cNvPr id="3" name="Group 2"/>
          <p:cNvGrpSpPr/>
          <p:nvPr/>
        </p:nvGrpSpPr>
        <p:grpSpPr>
          <a:xfrm>
            <a:off x="5486400" y="2362200"/>
            <a:ext cx="1295400" cy="3493532"/>
            <a:chOff x="5486400" y="2362200"/>
            <a:chExt cx="1295400" cy="3493532"/>
          </a:xfrm>
        </p:grpSpPr>
        <p:sp>
          <p:nvSpPr>
            <p:cNvPr id="23" name="TextBox 22"/>
            <p:cNvSpPr txBox="1"/>
            <p:nvPr/>
          </p:nvSpPr>
          <p:spPr>
            <a:xfrm>
              <a:off x="5867400" y="2362200"/>
              <a:ext cx="533400" cy="492443"/>
            </a:xfrm>
            <a:prstGeom prst="rect">
              <a:avLst/>
            </a:prstGeom>
            <a:noFill/>
          </p:spPr>
          <p:txBody>
            <a:bodyPr wrap="square" rtlCol="0">
              <a:spAutoFit/>
            </a:bodyPr>
            <a:lstStyle/>
            <a:p>
              <a:pPr algn="ctr"/>
              <a:r>
                <a:rPr lang="en-US" sz="2600" dirty="0"/>
                <a:t>III</a:t>
              </a:r>
            </a:p>
          </p:txBody>
        </p:sp>
        <p:sp>
          <p:nvSpPr>
            <p:cNvPr id="24" name="TextBox 23"/>
            <p:cNvSpPr txBox="1"/>
            <p:nvPr/>
          </p:nvSpPr>
          <p:spPr>
            <a:xfrm>
              <a:off x="5867400" y="2895600"/>
              <a:ext cx="533400" cy="492443"/>
            </a:xfrm>
            <a:prstGeom prst="rect">
              <a:avLst/>
            </a:prstGeom>
            <a:noFill/>
          </p:spPr>
          <p:txBody>
            <a:bodyPr wrap="square" rtlCol="0">
              <a:spAutoFit/>
            </a:bodyPr>
            <a:lstStyle/>
            <a:p>
              <a:pPr algn="ctr"/>
              <a:r>
                <a:rPr lang="en-US" sz="2600" dirty="0" smtClean="0"/>
                <a:t>IIII</a:t>
              </a:r>
              <a:endParaRPr lang="en-US" sz="2600" dirty="0"/>
            </a:p>
          </p:txBody>
        </p:sp>
        <p:sp>
          <p:nvSpPr>
            <p:cNvPr id="25" name="TextBox 24"/>
            <p:cNvSpPr txBox="1"/>
            <p:nvPr/>
          </p:nvSpPr>
          <p:spPr>
            <a:xfrm>
              <a:off x="5715000" y="3429000"/>
              <a:ext cx="865279" cy="492443"/>
            </a:xfrm>
            <a:prstGeom prst="rect">
              <a:avLst/>
            </a:prstGeom>
            <a:noFill/>
          </p:spPr>
          <p:txBody>
            <a:bodyPr wrap="square" rtlCol="0">
              <a:spAutoFit/>
            </a:bodyPr>
            <a:lstStyle/>
            <a:p>
              <a:pPr algn="ctr"/>
              <a:r>
                <a:rPr lang="en-US" sz="2600" strike="sngStrike" dirty="0"/>
                <a:t>IIII </a:t>
              </a:r>
              <a:r>
                <a:rPr lang="en-US" sz="2600" dirty="0" smtClean="0"/>
                <a:t> I</a:t>
              </a:r>
              <a:endParaRPr lang="en-US" sz="2600" dirty="0"/>
            </a:p>
          </p:txBody>
        </p:sp>
        <p:sp>
          <p:nvSpPr>
            <p:cNvPr id="26" name="TextBox 25"/>
            <p:cNvSpPr txBox="1"/>
            <p:nvPr/>
          </p:nvSpPr>
          <p:spPr>
            <a:xfrm>
              <a:off x="5486400" y="3900844"/>
              <a:ext cx="1295400" cy="492443"/>
            </a:xfrm>
            <a:prstGeom prst="rect">
              <a:avLst/>
            </a:prstGeom>
            <a:noFill/>
          </p:spPr>
          <p:txBody>
            <a:bodyPr wrap="square" rtlCol="0">
              <a:spAutoFit/>
            </a:bodyPr>
            <a:lstStyle/>
            <a:p>
              <a:pPr algn="ctr"/>
              <a:r>
                <a:rPr lang="en-US" sz="2600" strike="sngStrike" dirty="0"/>
                <a:t>IIII </a:t>
              </a:r>
              <a:r>
                <a:rPr lang="en-US" sz="2600" dirty="0" smtClean="0"/>
                <a:t> III</a:t>
              </a:r>
              <a:endParaRPr lang="en-US" sz="2600" dirty="0"/>
            </a:p>
          </p:txBody>
        </p:sp>
        <p:sp>
          <p:nvSpPr>
            <p:cNvPr id="27" name="TextBox 26"/>
            <p:cNvSpPr txBox="1"/>
            <p:nvPr/>
          </p:nvSpPr>
          <p:spPr>
            <a:xfrm>
              <a:off x="5943600" y="4900969"/>
              <a:ext cx="533400" cy="492443"/>
            </a:xfrm>
            <a:prstGeom prst="rect">
              <a:avLst/>
            </a:prstGeom>
            <a:noFill/>
          </p:spPr>
          <p:txBody>
            <a:bodyPr wrap="square" rtlCol="0">
              <a:spAutoFit/>
            </a:bodyPr>
            <a:lstStyle/>
            <a:p>
              <a:pPr algn="ctr"/>
              <a:r>
                <a:rPr lang="en-US" sz="2600" dirty="0" smtClean="0"/>
                <a:t>I</a:t>
              </a:r>
              <a:endParaRPr lang="en-US" sz="2600" dirty="0"/>
            </a:p>
          </p:txBody>
        </p:sp>
        <p:sp>
          <p:nvSpPr>
            <p:cNvPr id="28" name="TextBox 27"/>
            <p:cNvSpPr txBox="1"/>
            <p:nvPr/>
          </p:nvSpPr>
          <p:spPr>
            <a:xfrm>
              <a:off x="5943600" y="5363289"/>
              <a:ext cx="533400" cy="492443"/>
            </a:xfrm>
            <a:prstGeom prst="rect">
              <a:avLst/>
            </a:prstGeom>
            <a:noFill/>
          </p:spPr>
          <p:txBody>
            <a:bodyPr wrap="square" rtlCol="0">
              <a:spAutoFit/>
            </a:bodyPr>
            <a:lstStyle/>
            <a:p>
              <a:pPr algn="ctr"/>
              <a:r>
                <a:rPr lang="en-US" sz="2600" dirty="0" smtClean="0"/>
                <a:t>II</a:t>
              </a:r>
              <a:endParaRPr lang="en-US" sz="2600" dirty="0"/>
            </a:p>
          </p:txBody>
        </p:sp>
      </p:grpSp>
      <p:sp>
        <p:nvSpPr>
          <p:cNvPr id="30" name="TextBox 29"/>
          <p:cNvSpPr txBox="1"/>
          <p:nvPr/>
        </p:nvSpPr>
        <p:spPr>
          <a:xfrm>
            <a:off x="3734340" y="3200400"/>
            <a:ext cx="4876800" cy="1200328"/>
          </a:xfrm>
          <a:prstGeom prst="rect">
            <a:avLst/>
          </a:prstGeom>
          <a:solidFill>
            <a:srgbClr val="0BD2FF"/>
          </a:solidFill>
          <a:ln>
            <a:solidFill>
              <a:schemeClr val="tx1"/>
            </a:solidFill>
          </a:ln>
        </p:spPr>
        <p:txBody>
          <a:bodyPr wrap="square" rtlCol="0">
            <a:spAutoFit/>
          </a:bodyPr>
          <a:lstStyle/>
          <a:p>
            <a:r>
              <a:rPr lang="en-US" sz="2400" dirty="0" smtClean="0">
                <a:solidFill>
                  <a:srgbClr val="FF0000"/>
                </a:solidFill>
              </a:rPr>
              <a:t>Frequency:</a:t>
            </a:r>
          </a:p>
          <a:p>
            <a:r>
              <a:rPr lang="en-US" sz="2400" dirty="0" smtClean="0">
                <a:solidFill>
                  <a:schemeClr val="bg1"/>
                </a:solidFill>
              </a:rPr>
              <a:t>The number of values that lie in an interval</a:t>
            </a:r>
            <a:endParaRPr lang="en-US" sz="2400" dirty="0">
              <a:solidFill>
                <a:schemeClr val="bg1"/>
              </a:solidFill>
            </a:endParaRPr>
          </a:p>
        </p:txBody>
      </p:sp>
    </p:spTree>
    <p:extLst>
      <p:ext uri="{BB962C8B-B14F-4D97-AF65-F5344CB8AC3E}">
        <p14:creationId xmlns:p14="http://schemas.microsoft.com/office/powerpoint/2010/main" val="768149692"/>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44</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1"/>
          <p:cNvSpPr txBox="1"/>
          <p:nvPr/>
        </p:nvSpPr>
        <p:spPr>
          <a:xfrm>
            <a:off x="609600" y="1371600"/>
            <a:ext cx="2743200" cy="4524315"/>
          </a:xfrm>
          <a:prstGeom prst="rect">
            <a:avLst/>
          </a:prstGeom>
          <a:noFill/>
          <a:ln>
            <a:solidFill>
              <a:schemeClr val="accent1"/>
            </a:solidFill>
          </a:ln>
        </p:spPr>
        <p:txBody>
          <a:bodyPr wrap="square" rtlCol="0">
            <a:spAutoFit/>
          </a:bodyPr>
          <a:lstStyle/>
          <a:p>
            <a:pPr marL="457200" indent="-457200">
              <a:buAutoNum type="arabicPlain" startAt="4"/>
            </a:pPr>
            <a:r>
              <a:rPr lang="en-US" sz="2400" dirty="0" smtClean="0">
                <a:solidFill>
                  <a:srgbClr val="4F81BD"/>
                </a:solidFill>
              </a:rPr>
              <a:t> 		29 </a:t>
            </a:r>
          </a:p>
          <a:p>
            <a:pPr marL="457200" indent="-457200">
              <a:buAutoNum type="arabicPlain" startAt="6"/>
            </a:pPr>
            <a:r>
              <a:rPr lang="en-US" sz="2400" dirty="0" smtClean="0">
                <a:solidFill>
                  <a:srgbClr val="4F81BD"/>
                </a:solidFill>
              </a:rPr>
              <a:t> 		30 </a:t>
            </a:r>
          </a:p>
          <a:p>
            <a:pPr marL="457200" indent="-457200"/>
            <a:r>
              <a:rPr lang="en-US" sz="2400" dirty="0" smtClean="0">
                <a:solidFill>
                  <a:srgbClr val="4F81BD"/>
                </a:solidFill>
              </a:rPr>
              <a:t>8			30 </a:t>
            </a:r>
          </a:p>
          <a:p>
            <a:r>
              <a:rPr lang="en-US" sz="2400" dirty="0" smtClean="0">
                <a:solidFill>
                  <a:srgbClr val="4F81BD"/>
                </a:solidFill>
              </a:rPr>
              <a:t>12		30 </a:t>
            </a:r>
          </a:p>
          <a:p>
            <a:pPr marL="457200" indent="-457200">
              <a:buAutoNum type="arabicPlain" startAt="12"/>
            </a:pPr>
            <a:r>
              <a:rPr lang="en-US" sz="2400" dirty="0" smtClean="0">
                <a:solidFill>
                  <a:srgbClr val="4F81BD"/>
                </a:solidFill>
              </a:rPr>
              <a:t> 		31 </a:t>
            </a:r>
          </a:p>
          <a:p>
            <a:pPr marL="457200" indent="-457200">
              <a:buAutoNum type="arabicPlain" startAt="15"/>
            </a:pPr>
            <a:r>
              <a:rPr lang="en-US" sz="2400" dirty="0" smtClean="0">
                <a:solidFill>
                  <a:srgbClr val="4F81BD"/>
                </a:solidFill>
              </a:rPr>
              <a:t> 		34</a:t>
            </a:r>
          </a:p>
          <a:p>
            <a:pPr marL="457200" indent="-457200">
              <a:buAutoNum type="arabicPlain" startAt="17"/>
            </a:pPr>
            <a:r>
              <a:rPr lang="en-US" sz="2400" dirty="0" smtClean="0">
                <a:solidFill>
                  <a:srgbClr val="4F81BD"/>
                </a:solidFill>
              </a:rPr>
              <a:t> 		36 </a:t>
            </a:r>
          </a:p>
          <a:p>
            <a:pPr marL="457200" indent="-457200"/>
            <a:r>
              <a:rPr lang="en-US" sz="2400" dirty="0" smtClean="0">
                <a:solidFill>
                  <a:srgbClr val="4F81BD"/>
                </a:solidFill>
              </a:rPr>
              <a:t>20			38 </a:t>
            </a:r>
          </a:p>
          <a:p>
            <a:pPr marL="457200" indent="-457200">
              <a:buAutoNum type="arabicPlain" startAt="25"/>
            </a:pPr>
            <a:r>
              <a:rPr lang="en-US" sz="2400" dirty="0" smtClean="0">
                <a:solidFill>
                  <a:srgbClr val="4F81BD"/>
                </a:solidFill>
              </a:rPr>
              <a:t> 		39 </a:t>
            </a:r>
          </a:p>
          <a:p>
            <a:pPr marL="457200" indent="-457200">
              <a:buAutoNum type="arabicPlain" startAt="25"/>
            </a:pPr>
            <a:r>
              <a:rPr lang="en-US" sz="2400" dirty="0" smtClean="0">
                <a:solidFill>
                  <a:srgbClr val="4F81BD"/>
                </a:solidFill>
              </a:rPr>
              <a:t>		55 </a:t>
            </a:r>
          </a:p>
          <a:p>
            <a:pPr marL="457200" indent="-457200">
              <a:buAutoNum type="arabicPlain" startAt="27"/>
            </a:pPr>
            <a:r>
              <a:rPr lang="en-US" sz="2400" dirty="0" smtClean="0">
                <a:solidFill>
                  <a:srgbClr val="4F81BD"/>
                </a:solidFill>
              </a:rPr>
              <a:t>  		62 </a:t>
            </a:r>
          </a:p>
          <a:p>
            <a:pPr marL="457200" indent="-457200"/>
            <a:r>
              <a:rPr lang="en-US" sz="2400" dirty="0" smtClean="0">
                <a:solidFill>
                  <a:srgbClr val="4F81BD"/>
                </a:solidFill>
              </a:rPr>
              <a:t>29		 	67</a:t>
            </a:r>
          </a:p>
        </p:txBody>
      </p:sp>
      <p:graphicFrame>
        <p:nvGraphicFramePr>
          <p:cNvPr id="13" name="Table 12"/>
          <p:cNvGraphicFramePr>
            <a:graphicFrameLocks noGrp="1"/>
          </p:cNvGraphicFramePr>
          <p:nvPr>
            <p:extLst>
              <p:ext uri="{D42A27DB-BD31-4B8C-83A1-F6EECF244321}">
                <p14:modId xmlns:p14="http://schemas.microsoft.com/office/powerpoint/2010/main" val="3691608983"/>
              </p:ext>
            </p:extLst>
          </p:nvPr>
        </p:nvGraphicFramePr>
        <p:xfrm>
          <a:off x="3734340" y="1371596"/>
          <a:ext cx="4876800" cy="4524318"/>
        </p:xfrm>
        <a:graphic>
          <a:graphicData uri="http://schemas.openxmlformats.org/drawingml/2006/table">
            <a:tbl>
              <a:tblPr firstRow="1" bandRow="1" bandCol="1">
                <a:tableStyleId>{912C8C85-51F0-491E-9774-3900AFEF0FD7}</a:tableStyleId>
              </a:tblPr>
              <a:tblGrid>
                <a:gridCol w="1625600"/>
                <a:gridCol w="1625600"/>
                <a:gridCol w="1625600"/>
              </a:tblGrid>
              <a:tr h="502702">
                <a:tc gridSpan="3">
                  <a:txBody>
                    <a:bodyPr/>
                    <a:lstStyle/>
                    <a:p>
                      <a:pPr algn="ctr"/>
                      <a:r>
                        <a:rPr lang="en-US" sz="2200" dirty="0" smtClean="0"/>
                        <a:t>Age of People Attending a Movie</a:t>
                      </a:r>
                      <a:endParaRPr lang="en-US" sz="22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2200" dirty="0" smtClean="0">
                          <a:solidFill>
                            <a:schemeClr val="bg1"/>
                          </a:solidFill>
                        </a:rPr>
                        <a:t>Age Ranges</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Tally</a:t>
                      </a:r>
                      <a:endParaRPr lang="en-US" sz="2200" dirty="0">
                        <a:solidFill>
                          <a:schemeClr val="bg1"/>
                        </a:solidFill>
                      </a:endParaRPr>
                    </a:p>
                  </a:txBody>
                  <a:tcPr>
                    <a:solidFill>
                      <a:schemeClr val="accent6">
                        <a:lumMod val="60000"/>
                        <a:lumOff val="40000"/>
                      </a:schemeClr>
                    </a:solidFill>
                  </a:tcPr>
                </a:tc>
                <a:tc>
                  <a:txBody>
                    <a:bodyPr/>
                    <a:lstStyle/>
                    <a:p>
                      <a:pPr algn="ctr"/>
                      <a:r>
                        <a:rPr lang="en-US" sz="2200" dirty="0" smtClean="0">
                          <a:solidFill>
                            <a:schemeClr val="bg1"/>
                          </a:solidFill>
                        </a:rPr>
                        <a:t>Frequency</a:t>
                      </a:r>
                      <a:endParaRPr lang="en-US" sz="2200" dirty="0">
                        <a:solidFill>
                          <a:schemeClr val="bg1"/>
                        </a:solidFill>
                      </a:endParaRPr>
                    </a:p>
                  </a:txBody>
                  <a:tcPr>
                    <a:solidFill>
                      <a:schemeClr val="accent6">
                        <a:lumMod val="60000"/>
                        <a:lumOff val="40000"/>
                      </a:schemeClr>
                    </a:solidFill>
                  </a:tcPr>
                </a:tc>
              </a:tr>
              <a:tr h="502702">
                <a:tc>
                  <a:txBody>
                    <a:bodyPr/>
                    <a:lstStyle/>
                    <a:p>
                      <a:pPr algn="ctr"/>
                      <a:endParaRPr lang="en-US" sz="2000" dirty="0"/>
                    </a:p>
                  </a:txBody>
                  <a:tcPr/>
                </a:tc>
                <a:tc>
                  <a:txBody>
                    <a:bodyPr/>
                    <a:lstStyle/>
                    <a:p>
                      <a:pPr algn="ctr"/>
                      <a:endParaRPr lang="en-US" sz="2600" dirty="0"/>
                    </a:p>
                  </a:txBody>
                  <a:tcPr/>
                </a:tc>
                <a:tc>
                  <a:txBody>
                    <a:bodyPr/>
                    <a:lstStyle/>
                    <a:p>
                      <a:pPr algn="ctr"/>
                      <a:endParaRPr lang="en-US" sz="2000" dirty="0"/>
                    </a:p>
                  </a:txBody>
                  <a:tcPr/>
                </a:tc>
              </a:tr>
              <a:tr h="502702">
                <a:tc>
                  <a:txBody>
                    <a:bodyPr/>
                    <a:lstStyle/>
                    <a:p>
                      <a:pPr algn="ctr"/>
                      <a:endParaRPr lang="en-US" sz="2000" dirty="0" smtClean="0"/>
                    </a:p>
                  </a:txBody>
                  <a:tcPr/>
                </a:tc>
                <a:tc>
                  <a:txBody>
                    <a:bodyPr/>
                    <a:lstStyle/>
                    <a:p>
                      <a:pPr algn="ctr"/>
                      <a:endParaRPr lang="en-US" sz="2600" dirty="0"/>
                    </a:p>
                  </a:txBody>
                  <a:tcPr/>
                </a:tc>
                <a:tc>
                  <a:txBody>
                    <a:bodyPr/>
                    <a:lstStyle/>
                    <a:p>
                      <a:pPr algn="ctr"/>
                      <a:endParaRPr lang="en-US" sz="2000" dirty="0"/>
                    </a:p>
                  </a:txBody>
                  <a:tcPr/>
                </a:tc>
              </a:tr>
              <a:tr h="502702">
                <a:tc>
                  <a:txBody>
                    <a:bodyPr/>
                    <a:lstStyle/>
                    <a:p>
                      <a:pPr algn="ctr"/>
                      <a:endParaRPr lang="en-US" sz="2000" dirty="0" smtClean="0"/>
                    </a:p>
                  </a:txBody>
                  <a:tcPr/>
                </a:tc>
                <a:tc>
                  <a:txBody>
                    <a:bodyPr/>
                    <a:lstStyle/>
                    <a:p>
                      <a:pPr algn="ctr"/>
                      <a:endParaRPr lang="en-US" sz="2600" dirty="0"/>
                    </a:p>
                  </a:txBody>
                  <a:tcPr/>
                </a:tc>
                <a:tc>
                  <a:txBody>
                    <a:bodyPr/>
                    <a:lstStyle/>
                    <a:p>
                      <a:pPr algn="ctr"/>
                      <a:endParaRPr lang="en-US" sz="2000" dirty="0"/>
                    </a:p>
                  </a:txBody>
                  <a:tcPr/>
                </a:tc>
              </a:tr>
              <a:tr h="502702">
                <a:tc>
                  <a:txBody>
                    <a:bodyPr/>
                    <a:lstStyle/>
                    <a:p>
                      <a:pPr algn="ctr"/>
                      <a:endParaRPr lang="en-US" sz="2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600" dirty="0" smtClean="0"/>
                    </a:p>
                  </a:txBody>
                  <a:tcPr/>
                </a:tc>
                <a:tc>
                  <a:txBody>
                    <a:bodyPr/>
                    <a:lstStyle/>
                    <a:p>
                      <a:pPr algn="ctr"/>
                      <a:endParaRPr lang="en-US" sz="2000" dirty="0"/>
                    </a:p>
                  </a:txBody>
                  <a:tcPr/>
                </a:tc>
              </a:tr>
              <a:tr h="502702">
                <a:tc>
                  <a:txBody>
                    <a:bodyPr/>
                    <a:lstStyle/>
                    <a:p>
                      <a:pPr algn="ctr"/>
                      <a:endParaRPr lang="en-US" sz="2000" dirty="0" smtClean="0"/>
                    </a:p>
                  </a:txBody>
                  <a:tcPr/>
                </a:tc>
                <a:tc>
                  <a:txBody>
                    <a:bodyPr/>
                    <a:lstStyle/>
                    <a:p>
                      <a:endParaRPr lang="en-US" sz="2600" dirty="0"/>
                    </a:p>
                  </a:txBody>
                  <a:tcPr/>
                </a:tc>
                <a:tc>
                  <a:txBody>
                    <a:bodyPr/>
                    <a:lstStyle/>
                    <a:p>
                      <a:pPr algn="ctr"/>
                      <a:endParaRPr lang="en-US" sz="2000" dirty="0"/>
                    </a:p>
                  </a:txBody>
                  <a:tcPr/>
                </a:tc>
              </a:tr>
              <a:tr h="502702">
                <a:tc>
                  <a:txBody>
                    <a:bodyPr/>
                    <a:lstStyle/>
                    <a:p>
                      <a:pPr algn="ctr"/>
                      <a:endParaRPr lang="en-US" sz="2000" dirty="0" smtClean="0"/>
                    </a:p>
                  </a:txBody>
                  <a:tcPr/>
                </a:tc>
                <a:tc>
                  <a:txBody>
                    <a:bodyPr/>
                    <a:lstStyle/>
                    <a:p>
                      <a:pPr algn="ctr"/>
                      <a:endParaRPr lang="en-US" sz="2600" dirty="0"/>
                    </a:p>
                  </a:txBody>
                  <a:tcPr/>
                </a:tc>
                <a:tc>
                  <a:txBody>
                    <a:bodyPr/>
                    <a:lstStyle/>
                    <a:p>
                      <a:pPr algn="ctr"/>
                      <a:endParaRPr lang="en-US" sz="2000" dirty="0"/>
                    </a:p>
                  </a:txBody>
                  <a:tcPr/>
                </a:tc>
              </a:tr>
              <a:tr h="502702">
                <a:tc>
                  <a:txBody>
                    <a:bodyPr/>
                    <a:lstStyle/>
                    <a:p>
                      <a:pPr algn="ctr"/>
                      <a:endParaRPr lang="en-US" sz="2000" dirty="0"/>
                    </a:p>
                  </a:txBody>
                  <a:tcPr/>
                </a:tc>
                <a:tc>
                  <a:txBody>
                    <a:bodyPr/>
                    <a:lstStyle/>
                    <a:p>
                      <a:pPr algn="ctr"/>
                      <a:endParaRPr lang="en-US" sz="2600" dirty="0"/>
                    </a:p>
                  </a:txBody>
                  <a:tcPr/>
                </a:tc>
                <a:tc>
                  <a:txBody>
                    <a:bodyPr/>
                    <a:lstStyle/>
                    <a:p>
                      <a:pPr algn="ctr"/>
                      <a:endParaRPr lang="en-US" sz="2000" dirty="0"/>
                    </a:p>
                  </a:txBody>
                  <a:tcPr/>
                </a:tc>
              </a:tr>
            </a:tbl>
          </a:graphicData>
        </a:graphic>
      </p:graphicFrame>
      <p:grpSp>
        <p:nvGrpSpPr>
          <p:cNvPr id="14" name="Group 13"/>
          <p:cNvGrpSpPr/>
          <p:nvPr/>
        </p:nvGrpSpPr>
        <p:grpSpPr>
          <a:xfrm>
            <a:off x="4114800" y="2438400"/>
            <a:ext cx="1066800" cy="3417332"/>
            <a:chOff x="4114800" y="2438400"/>
            <a:chExt cx="1066800" cy="3417332"/>
          </a:xfrm>
        </p:grpSpPr>
        <p:sp>
          <p:nvSpPr>
            <p:cNvPr id="15" name="TextBox 14"/>
            <p:cNvSpPr txBox="1"/>
            <p:nvPr/>
          </p:nvSpPr>
          <p:spPr>
            <a:xfrm>
              <a:off x="4267200" y="2438400"/>
              <a:ext cx="686357" cy="381000"/>
            </a:xfrm>
            <a:prstGeom prst="rect">
              <a:avLst/>
            </a:prstGeom>
            <a:noFill/>
          </p:spPr>
          <p:txBody>
            <a:bodyPr wrap="square" rtlCol="0">
              <a:spAutoFit/>
            </a:bodyPr>
            <a:lstStyle/>
            <a:p>
              <a:r>
                <a:rPr lang="en-US" dirty="0" smtClean="0"/>
                <a:t>0 - 9</a:t>
              </a:r>
              <a:endParaRPr lang="en-US" dirty="0"/>
            </a:p>
          </p:txBody>
        </p:sp>
        <p:sp>
          <p:nvSpPr>
            <p:cNvPr id="16" name="TextBox 15"/>
            <p:cNvSpPr txBox="1"/>
            <p:nvPr/>
          </p:nvSpPr>
          <p:spPr>
            <a:xfrm>
              <a:off x="4114800" y="2936875"/>
              <a:ext cx="1066800" cy="369332"/>
            </a:xfrm>
            <a:prstGeom prst="rect">
              <a:avLst/>
            </a:prstGeom>
            <a:noFill/>
          </p:spPr>
          <p:txBody>
            <a:bodyPr wrap="square" rtlCol="0">
              <a:spAutoFit/>
            </a:bodyPr>
            <a:lstStyle/>
            <a:p>
              <a:r>
                <a:rPr lang="en-US" dirty="0" smtClean="0"/>
                <a:t>10 - 19</a:t>
              </a:r>
              <a:endParaRPr lang="en-US" dirty="0"/>
            </a:p>
          </p:txBody>
        </p:sp>
        <p:sp>
          <p:nvSpPr>
            <p:cNvPr id="17" name="TextBox 16"/>
            <p:cNvSpPr txBox="1"/>
            <p:nvPr/>
          </p:nvSpPr>
          <p:spPr>
            <a:xfrm>
              <a:off x="4114800" y="3440607"/>
              <a:ext cx="1066800" cy="369332"/>
            </a:xfrm>
            <a:prstGeom prst="rect">
              <a:avLst/>
            </a:prstGeom>
            <a:noFill/>
          </p:spPr>
          <p:txBody>
            <a:bodyPr wrap="square" rtlCol="0">
              <a:spAutoFit/>
            </a:bodyPr>
            <a:lstStyle/>
            <a:p>
              <a:r>
                <a:rPr lang="en-US" dirty="0"/>
                <a:t>2</a:t>
              </a:r>
              <a:r>
                <a:rPr lang="en-US" dirty="0" smtClean="0"/>
                <a:t>0 - 29</a:t>
              </a:r>
              <a:endParaRPr lang="en-US" dirty="0"/>
            </a:p>
          </p:txBody>
        </p:sp>
        <p:sp>
          <p:nvSpPr>
            <p:cNvPr id="18" name="TextBox 17"/>
            <p:cNvSpPr txBox="1"/>
            <p:nvPr/>
          </p:nvSpPr>
          <p:spPr>
            <a:xfrm>
              <a:off x="4114800" y="3962400"/>
              <a:ext cx="1066800" cy="369332"/>
            </a:xfrm>
            <a:prstGeom prst="rect">
              <a:avLst/>
            </a:prstGeom>
            <a:noFill/>
          </p:spPr>
          <p:txBody>
            <a:bodyPr wrap="square" rtlCol="0">
              <a:spAutoFit/>
            </a:bodyPr>
            <a:lstStyle/>
            <a:p>
              <a:r>
                <a:rPr lang="en-US" dirty="0" smtClean="0"/>
                <a:t>30 - 39</a:t>
              </a:r>
              <a:endParaRPr lang="en-US" dirty="0"/>
            </a:p>
          </p:txBody>
        </p:sp>
        <p:sp>
          <p:nvSpPr>
            <p:cNvPr id="20" name="TextBox 19"/>
            <p:cNvSpPr txBox="1"/>
            <p:nvPr/>
          </p:nvSpPr>
          <p:spPr>
            <a:xfrm>
              <a:off x="4114800" y="4419600"/>
              <a:ext cx="1066800" cy="369332"/>
            </a:xfrm>
            <a:prstGeom prst="rect">
              <a:avLst/>
            </a:prstGeom>
            <a:noFill/>
          </p:spPr>
          <p:txBody>
            <a:bodyPr wrap="square" rtlCol="0">
              <a:spAutoFit/>
            </a:bodyPr>
            <a:lstStyle/>
            <a:p>
              <a:r>
                <a:rPr lang="en-US" dirty="0" smtClean="0"/>
                <a:t>40 - 49</a:t>
              </a:r>
              <a:endParaRPr lang="en-US" dirty="0"/>
            </a:p>
          </p:txBody>
        </p:sp>
        <p:sp>
          <p:nvSpPr>
            <p:cNvPr id="21" name="TextBox 20"/>
            <p:cNvSpPr txBox="1"/>
            <p:nvPr/>
          </p:nvSpPr>
          <p:spPr>
            <a:xfrm>
              <a:off x="4114800" y="4962525"/>
              <a:ext cx="1066800" cy="369332"/>
            </a:xfrm>
            <a:prstGeom prst="rect">
              <a:avLst/>
            </a:prstGeom>
            <a:noFill/>
          </p:spPr>
          <p:txBody>
            <a:bodyPr wrap="square" rtlCol="0">
              <a:spAutoFit/>
            </a:bodyPr>
            <a:lstStyle/>
            <a:p>
              <a:r>
                <a:rPr lang="en-US" dirty="0" smtClean="0"/>
                <a:t>50 - 59</a:t>
              </a:r>
              <a:endParaRPr lang="en-US" dirty="0"/>
            </a:p>
          </p:txBody>
        </p:sp>
        <p:sp>
          <p:nvSpPr>
            <p:cNvPr id="22" name="TextBox 21"/>
            <p:cNvSpPr txBox="1"/>
            <p:nvPr/>
          </p:nvSpPr>
          <p:spPr>
            <a:xfrm>
              <a:off x="4114800" y="5486400"/>
              <a:ext cx="1066800" cy="369332"/>
            </a:xfrm>
            <a:prstGeom prst="rect">
              <a:avLst/>
            </a:prstGeom>
            <a:noFill/>
          </p:spPr>
          <p:txBody>
            <a:bodyPr wrap="square" rtlCol="0">
              <a:spAutoFit/>
            </a:bodyPr>
            <a:lstStyle/>
            <a:p>
              <a:r>
                <a:rPr lang="en-US" dirty="0" smtClean="0"/>
                <a:t>60 - 69</a:t>
              </a:r>
              <a:endParaRPr lang="en-US" dirty="0"/>
            </a:p>
          </p:txBody>
        </p:sp>
      </p:grpSp>
      <p:grpSp>
        <p:nvGrpSpPr>
          <p:cNvPr id="29" name="Group 28"/>
          <p:cNvGrpSpPr/>
          <p:nvPr/>
        </p:nvGrpSpPr>
        <p:grpSpPr>
          <a:xfrm>
            <a:off x="5486400" y="2362200"/>
            <a:ext cx="1295400" cy="3493532"/>
            <a:chOff x="5486400" y="2362200"/>
            <a:chExt cx="1295400" cy="3493532"/>
          </a:xfrm>
        </p:grpSpPr>
        <p:sp>
          <p:nvSpPr>
            <p:cNvPr id="30" name="TextBox 29"/>
            <p:cNvSpPr txBox="1"/>
            <p:nvPr/>
          </p:nvSpPr>
          <p:spPr>
            <a:xfrm>
              <a:off x="5867400" y="2362200"/>
              <a:ext cx="533400" cy="492443"/>
            </a:xfrm>
            <a:prstGeom prst="rect">
              <a:avLst/>
            </a:prstGeom>
            <a:noFill/>
          </p:spPr>
          <p:txBody>
            <a:bodyPr wrap="square" rtlCol="0">
              <a:spAutoFit/>
            </a:bodyPr>
            <a:lstStyle/>
            <a:p>
              <a:pPr algn="ctr"/>
              <a:r>
                <a:rPr lang="en-US" sz="2600" dirty="0"/>
                <a:t>III</a:t>
              </a:r>
            </a:p>
          </p:txBody>
        </p:sp>
        <p:sp>
          <p:nvSpPr>
            <p:cNvPr id="31" name="TextBox 30"/>
            <p:cNvSpPr txBox="1"/>
            <p:nvPr/>
          </p:nvSpPr>
          <p:spPr>
            <a:xfrm>
              <a:off x="5867400" y="2895600"/>
              <a:ext cx="533400" cy="492443"/>
            </a:xfrm>
            <a:prstGeom prst="rect">
              <a:avLst/>
            </a:prstGeom>
            <a:noFill/>
          </p:spPr>
          <p:txBody>
            <a:bodyPr wrap="square" rtlCol="0">
              <a:spAutoFit/>
            </a:bodyPr>
            <a:lstStyle/>
            <a:p>
              <a:pPr algn="ctr"/>
              <a:r>
                <a:rPr lang="en-US" sz="2600" dirty="0" smtClean="0"/>
                <a:t>IIII</a:t>
              </a:r>
              <a:endParaRPr lang="en-US" sz="2600" dirty="0"/>
            </a:p>
          </p:txBody>
        </p:sp>
        <p:sp>
          <p:nvSpPr>
            <p:cNvPr id="32" name="TextBox 31"/>
            <p:cNvSpPr txBox="1"/>
            <p:nvPr/>
          </p:nvSpPr>
          <p:spPr>
            <a:xfrm>
              <a:off x="5715000" y="3429000"/>
              <a:ext cx="865279" cy="492443"/>
            </a:xfrm>
            <a:prstGeom prst="rect">
              <a:avLst/>
            </a:prstGeom>
            <a:noFill/>
          </p:spPr>
          <p:txBody>
            <a:bodyPr wrap="square" rtlCol="0">
              <a:spAutoFit/>
            </a:bodyPr>
            <a:lstStyle/>
            <a:p>
              <a:pPr algn="ctr"/>
              <a:r>
                <a:rPr lang="en-US" sz="2600" strike="sngStrike" dirty="0"/>
                <a:t>IIII </a:t>
              </a:r>
              <a:r>
                <a:rPr lang="en-US" sz="2600" dirty="0" smtClean="0"/>
                <a:t> I</a:t>
              </a:r>
              <a:endParaRPr lang="en-US" sz="2600" dirty="0"/>
            </a:p>
          </p:txBody>
        </p:sp>
        <p:sp>
          <p:nvSpPr>
            <p:cNvPr id="33" name="TextBox 32"/>
            <p:cNvSpPr txBox="1"/>
            <p:nvPr/>
          </p:nvSpPr>
          <p:spPr>
            <a:xfrm>
              <a:off x="5486400" y="3900844"/>
              <a:ext cx="1295400" cy="492443"/>
            </a:xfrm>
            <a:prstGeom prst="rect">
              <a:avLst/>
            </a:prstGeom>
            <a:noFill/>
          </p:spPr>
          <p:txBody>
            <a:bodyPr wrap="square" rtlCol="0">
              <a:spAutoFit/>
            </a:bodyPr>
            <a:lstStyle/>
            <a:p>
              <a:pPr algn="ctr"/>
              <a:r>
                <a:rPr lang="en-US" sz="2600" strike="sngStrike" dirty="0"/>
                <a:t>IIII </a:t>
              </a:r>
              <a:r>
                <a:rPr lang="en-US" sz="2600" dirty="0" smtClean="0"/>
                <a:t> III</a:t>
              </a:r>
              <a:endParaRPr lang="en-US" sz="2600" dirty="0"/>
            </a:p>
          </p:txBody>
        </p:sp>
        <p:sp>
          <p:nvSpPr>
            <p:cNvPr id="34" name="TextBox 33"/>
            <p:cNvSpPr txBox="1"/>
            <p:nvPr/>
          </p:nvSpPr>
          <p:spPr>
            <a:xfrm>
              <a:off x="5943600" y="4900969"/>
              <a:ext cx="533400" cy="492443"/>
            </a:xfrm>
            <a:prstGeom prst="rect">
              <a:avLst/>
            </a:prstGeom>
            <a:noFill/>
          </p:spPr>
          <p:txBody>
            <a:bodyPr wrap="square" rtlCol="0">
              <a:spAutoFit/>
            </a:bodyPr>
            <a:lstStyle/>
            <a:p>
              <a:pPr algn="ctr"/>
              <a:r>
                <a:rPr lang="en-US" sz="2600" dirty="0" smtClean="0"/>
                <a:t>I</a:t>
              </a:r>
              <a:endParaRPr lang="en-US" sz="2600" dirty="0"/>
            </a:p>
          </p:txBody>
        </p:sp>
        <p:sp>
          <p:nvSpPr>
            <p:cNvPr id="35" name="TextBox 34"/>
            <p:cNvSpPr txBox="1"/>
            <p:nvPr/>
          </p:nvSpPr>
          <p:spPr>
            <a:xfrm>
              <a:off x="5943600" y="5363289"/>
              <a:ext cx="533400" cy="492443"/>
            </a:xfrm>
            <a:prstGeom prst="rect">
              <a:avLst/>
            </a:prstGeom>
            <a:noFill/>
          </p:spPr>
          <p:txBody>
            <a:bodyPr wrap="square" rtlCol="0">
              <a:spAutoFit/>
            </a:bodyPr>
            <a:lstStyle/>
            <a:p>
              <a:pPr algn="ctr"/>
              <a:r>
                <a:rPr lang="en-US" sz="2600" dirty="0" smtClean="0"/>
                <a:t>II</a:t>
              </a:r>
              <a:endParaRPr lang="en-US" sz="2600" dirty="0"/>
            </a:p>
          </p:txBody>
        </p:sp>
      </p:grpSp>
      <p:sp>
        <p:nvSpPr>
          <p:cNvPr id="4" name="TextBox 3"/>
          <p:cNvSpPr txBox="1"/>
          <p:nvPr/>
        </p:nvSpPr>
        <p:spPr>
          <a:xfrm>
            <a:off x="7620000" y="2438400"/>
            <a:ext cx="689697" cy="400110"/>
          </a:xfrm>
          <a:prstGeom prst="rect">
            <a:avLst/>
          </a:prstGeom>
          <a:noFill/>
        </p:spPr>
        <p:txBody>
          <a:bodyPr wrap="square" rtlCol="0">
            <a:spAutoFit/>
          </a:bodyPr>
          <a:lstStyle/>
          <a:p>
            <a:r>
              <a:rPr lang="en-US" sz="2000" dirty="0" smtClean="0"/>
              <a:t>3</a:t>
            </a:r>
            <a:endParaRPr lang="en-US" sz="2000" dirty="0"/>
          </a:p>
        </p:txBody>
      </p:sp>
      <p:sp>
        <p:nvSpPr>
          <p:cNvPr id="36" name="TextBox 35"/>
          <p:cNvSpPr txBox="1"/>
          <p:nvPr/>
        </p:nvSpPr>
        <p:spPr>
          <a:xfrm>
            <a:off x="7620000" y="2876490"/>
            <a:ext cx="689697" cy="400110"/>
          </a:xfrm>
          <a:prstGeom prst="rect">
            <a:avLst/>
          </a:prstGeom>
          <a:noFill/>
        </p:spPr>
        <p:txBody>
          <a:bodyPr wrap="square" rtlCol="0">
            <a:spAutoFit/>
          </a:bodyPr>
          <a:lstStyle/>
          <a:p>
            <a:r>
              <a:rPr lang="en-US" sz="2000" dirty="0"/>
              <a:t>4</a:t>
            </a:r>
          </a:p>
        </p:txBody>
      </p:sp>
      <p:sp>
        <p:nvSpPr>
          <p:cNvPr id="37" name="TextBox 36"/>
          <p:cNvSpPr txBox="1"/>
          <p:nvPr/>
        </p:nvSpPr>
        <p:spPr>
          <a:xfrm>
            <a:off x="7620000" y="3409890"/>
            <a:ext cx="689697" cy="400110"/>
          </a:xfrm>
          <a:prstGeom prst="rect">
            <a:avLst/>
          </a:prstGeom>
          <a:noFill/>
        </p:spPr>
        <p:txBody>
          <a:bodyPr wrap="square" rtlCol="0">
            <a:spAutoFit/>
          </a:bodyPr>
          <a:lstStyle/>
          <a:p>
            <a:r>
              <a:rPr lang="en-US" sz="2000" dirty="0" smtClean="0"/>
              <a:t>6</a:t>
            </a:r>
            <a:endParaRPr lang="en-US" sz="2000" dirty="0"/>
          </a:p>
        </p:txBody>
      </p:sp>
      <p:sp>
        <p:nvSpPr>
          <p:cNvPr id="38" name="TextBox 37"/>
          <p:cNvSpPr txBox="1"/>
          <p:nvPr/>
        </p:nvSpPr>
        <p:spPr>
          <a:xfrm>
            <a:off x="7620000" y="3886200"/>
            <a:ext cx="689697" cy="400110"/>
          </a:xfrm>
          <a:prstGeom prst="rect">
            <a:avLst/>
          </a:prstGeom>
          <a:noFill/>
        </p:spPr>
        <p:txBody>
          <a:bodyPr wrap="square" rtlCol="0">
            <a:spAutoFit/>
          </a:bodyPr>
          <a:lstStyle/>
          <a:p>
            <a:r>
              <a:rPr lang="en-US" sz="2000" dirty="0" smtClean="0"/>
              <a:t>8</a:t>
            </a:r>
            <a:endParaRPr lang="en-US" sz="2000" dirty="0"/>
          </a:p>
        </p:txBody>
      </p:sp>
      <p:sp>
        <p:nvSpPr>
          <p:cNvPr id="39" name="TextBox 38"/>
          <p:cNvSpPr txBox="1"/>
          <p:nvPr/>
        </p:nvSpPr>
        <p:spPr>
          <a:xfrm>
            <a:off x="7620000" y="4400490"/>
            <a:ext cx="689697" cy="400110"/>
          </a:xfrm>
          <a:prstGeom prst="rect">
            <a:avLst/>
          </a:prstGeom>
          <a:noFill/>
        </p:spPr>
        <p:txBody>
          <a:bodyPr wrap="square" rtlCol="0">
            <a:spAutoFit/>
          </a:bodyPr>
          <a:lstStyle/>
          <a:p>
            <a:r>
              <a:rPr lang="en-US" sz="2000" dirty="0" smtClean="0"/>
              <a:t>0</a:t>
            </a:r>
            <a:endParaRPr lang="en-US" sz="2000" dirty="0"/>
          </a:p>
        </p:txBody>
      </p:sp>
      <p:sp>
        <p:nvSpPr>
          <p:cNvPr id="40" name="TextBox 39"/>
          <p:cNvSpPr txBox="1"/>
          <p:nvPr/>
        </p:nvSpPr>
        <p:spPr>
          <a:xfrm>
            <a:off x="7620000" y="4876800"/>
            <a:ext cx="689697" cy="400110"/>
          </a:xfrm>
          <a:prstGeom prst="rect">
            <a:avLst/>
          </a:prstGeom>
          <a:noFill/>
        </p:spPr>
        <p:txBody>
          <a:bodyPr wrap="square" rtlCol="0">
            <a:spAutoFit/>
          </a:bodyPr>
          <a:lstStyle/>
          <a:p>
            <a:r>
              <a:rPr lang="en-US" sz="2000" dirty="0" smtClean="0"/>
              <a:t>1</a:t>
            </a:r>
            <a:endParaRPr lang="en-US" sz="2000" dirty="0"/>
          </a:p>
        </p:txBody>
      </p:sp>
      <p:sp>
        <p:nvSpPr>
          <p:cNvPr id="41" name="TextBox 40"/>
          <p:cNvSpPr txBox="1"/>
          <p:nvPr/>
        </p:nvSpPr>
        <p:spPr>
          <a:xfrm>
            <a:off x="7620000" y="5410200"/>
            <a:ext cx="689697" cy="400110"/>
          </a:xfrm>
          <a:prstGeom prst="rect">
            <a:avLst/>
          </a:prstGeom>
          <a:noFill/>
        </p:spPr>
        <p:txBody>
          <a:bodyPr wrap="square" rtlCol="0">
            <a:spAutoFit/>
          </a:bodyPr>
          <a:lstStyle/>
          <a:p>
            <a:r>
              <a:rPr lang="en-US" sz="2000" dirty="0" smtClean="0"/>
              <a:t>2</a:t>
            </a:r>
            <a:endParaRPr lang="en-US" sz="20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P spid="37" grpId="0"/>
      <p:bldP spid="38" grpId="0"/>
      <p:bldP spid="39" grpId="0"/>
      <p:bldP spid="40" grpId="0"/>
      <p:bldP spid="4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45</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2" name="Picture 41"/>
          <p:cNvPicPr>
            <a:picLocks noChangeAspect="1"/>
          </p:cNvPicPr>
          <p:nvPr/>
        </p:nvPicPr>
        <p:blipFill>
          <a:blip r:embed="rId7"/>
          <a:stretch>
            <a:fillRect/>
          </a:stretch>
        </p:blipFill>
        <p:spPr>
          <a:xfrm>
            <a:off x="6247762" y="2209800"/>
            <a:ext cx="2413989" cy="3646161"/>
          </a:xfrm>
          <a:prstGeom prst="rect">
            <a:avLst/>
          </a:prstGeom>
        </p:spPr>
      </p:pic>
      <p:pic>
        <p:nvPicPr>
          <p:cNvPr id="43" name="Picture 42"/>
          <p:cNvPicPr>
            <a:picLocks noChangeAspect="1"/>
          </p:cNvPicPr>
          <p:nvPr/>
        </p:nvPicPr>
        <p:blipFill>
          <a:blip r:embed="rId8"/>
          <a:stretch>
            <a:fillRect/>
          </a:stretch>
        </p:blipFill>
        <p:spPr>
          <a:xfrm>
            <a:off x="4930348" y="2286000"/>
            <a:ext cx="1242392" cy="3457511"/>
          </a:xfrm>
          <a:prstGeom prst="rect">
            <a:avLst/>
          </a:prstGeom>
        </p:spPr>
      </p:pic>
      <p:pic>
        <p:nvPicPr>
          <p:cNvPr id="44" name="Picture 43"/>
          <p:cNvPicPr>
            <a:picLocks noChangeAspect="1"/>
          </p:cNvPicPr>
          <p:nvPr/>
        </p:nvPicPr>
        <p:blipFill>
          <a:blip r:embed="rId9"/>
          <a:stretch>
            <a:fillRect/>
          </a:stretch>
        </p:blipFill>
        <p:spPr>
          <a:xfrm>
            <a:off x="457200" y="2622965"/>
            <a:ext cx="2368367" cy="3092035"/>
          </a:xfrm>
          <a:prstGeom prst="rect">
            <a:avLst/>
          </a:prstGeom>
        </p:spPr>
      </p:pic>
      <p:sp>
        <p:nvSpPr>
          <p:cNvPr id="45" name="Cloud Callout 44"/>
          <p:cNvSpPr/>
          <p:nvPr/>
        </p:nvSpPr>
        <p:spPr>
          <a:xfrm>
            <a:off x="1295400" y="818736"/>
            <a:ext cx="4191000" cy="1848264"/>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6" name="TextBox 45"/>
          <p:cNvSpPr txBox="1"/>
          <p:nvPr/>
        </p:nvSpPr>
        <p:spPr>
          <a:xfrm>
            <a:off x="1676400" y="1090135"/>
            <a:ext cx="3810000" cy="1477328"/>
          </a:xfrm>
          <a:prstGeom prst="rect">
            <a:avLst/>
          </a:prstGeom>
          <a:noFill/>
        </p:spPr>
        <p:txBody>
          <a:bodyPr wrap="square" rtlCol="0">
            <a:spAutoFit/>
          </a:bodyPr>
          <a:lstStyle/>
          <a:p>
            <a:r>
              <a:rPr lang="en-US" dirty="0" smtClean="0">
                <a:solidFill>
                  <a:srgbClr val="000000"/>
                </a:solidFill>
              </a:rPr>
              <a:t>So we have to do all of that work for a frequency table and we haven’t even made a histogram yet?  Ugh. This seems like a lot to remember.</a:t>
            </a:r>
          </a:p>
          <a:p>
            <a:endParaRPr lang="en-US" dirty="0"/>
          </a:p>
        </p:txBody>
      </p:sp>
      <p:sp>
        <p:nvSpPr>
          <p:cNvPr id="15" name="Page Title"/>
          <p:cNvSpPr txBox="1">
            <a:spLocks/>
          </p:cNvSpPr>
          <p:nvPr/>
        </p:nvSpPr>
        <p:spPr bwMode="auto">
          <a:xfrm>
            <a:off x="228600" y="198437"/>
            <a:ext cx="87630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200" b="1" smtClean="0">
                <a:solidFill>
                  <a:schemeClr val="bg1"/>
                </a:solidFill>
                <a:ea typeface="ＭＳ Ｐゴシック" charset="-128"/>
              </a:rPr>
              <a:t>Explore					Think-Pair-Share					</a:t>
            </a:r>
            <a:endParaRPr lang="en-US" sz="3200" b="1" dirty="0" smtClean="0">
              <a:solidFill>
                <a:schemeClr val="bg1"/>
              </a:solidFill>
              <a:ea typeface="ＭＳ Ｐゴシック" charset="-128"/>
            </a:endParaRP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4" name="Picture 43"/>
          <p:cNvPicPr>
            <a:picLocks noChangeAspect="1"/>
          </p:cNvPicPr>
          <p:nvPr/>
        </p:nvPicPr>
        <p:blipFill>
          <a:blip r:embed="rId7"/>
          <a:stretch>
            <a:fillRect/>
          </a:stretch>
        </p:blipFill>
        <p:spPr>
          <a:xfrm>
            <a:off x="457200" y="2622965"/>
            <a:ext cx="2368367" cy="3092035"/>
          </a:xfrm>
          <a:prstGeom prst="rect">
            <a:avLst/>
          </a:prstGeom>
        </p:spPr>
      </p:pic>
      <p:sp>
        <p:nvSpPr>
          <p:cNvPr id="15" name="TextBox 14"/>
          <p:cNvSpPr txBox="1"/>
          <p:nvPr/>
        </p:nvSpPr>
        <p:spPr>
          <a:xfrm>
            <a:off x="5664200" y="609601"/>
            <a:ext cx="3048000" cy="1569660"/>
          </a:xfrm>
          <a:prstGeom prst="rect">
            <a:avLst/>
          </a:prstGeom>
          <a:noFill/>
        </p:spPr>
        <p:txBody>
          <a:bodyPr wrap="square" rtlCol="0">
            <a:spAutoFit/>
          </a:bodyPr>
          <a:lstStyle/>
          <a:p>
            <a:r>
              <a:rPr lang="en-US" sz="2400" dirty="0" smtClean="0"/>
              <a:t>Review the steps for creating a Frequency Table with the person next to you.</a:t>
            </a:r>
            <a:endParaRPr lang="en-US" sz="2400" dirty="0"/>
          </a:p>
        </p:txBody>
      </p:sp>
      <p:pic>
        <p:nvPicPr>
          <p:cNvPr id="16" name="Picture 15"/>
          <p:cNvPicPr>
            <a:picLocks noChangeAspect="1"/>
          </p:cNvPicPr>
          <p:nvPr/>
        </p:nvPicPr>
        <p:blipFill>
          <a:blip r:embed="rId8"/>
          <a:stretch>
            <a:fillRect/>
          </a:stretch>
        </p:blipFill>
        <p:spPr>
          <a:xfrm>
            <a:off x="6247762" y="2209800"/>
            <a:ext cx="2413989" cy="3646161"/>
          </a:xfrm>
          <a:prstGeom prst="rect">
            <a:avLst/>
          </a:prstGeom>
        </p:spPr>
      </p:pic>
      <p:pic>
        <p:nvPicPr>
          <p:cNvPr id="17" name="Picture 16"/>
          <p:cNvPicPr>
            <a:picLocks noChangeAspect="1"/>
          </p:cNvPicPr>
          <p:nvPr/>
        </p:nvPicPr>
        <p:blipFill>
          <a:blip r:embed="rId9"/>
          <a:stretch>
            <a:fillRect/>
          </a:stretch>
        </p:blipFill>
        <p:spPr>
          <a:xfrm>
            <a:off x="4930348" y="2286000"/>
            <a:ext cx="1242392" cy="3457511"/>
          </a:xfrm>
          <a:prstGeom prst="rect">
            <a:avLst/>
          </a:prstGeom>
        </p:spPr>
      </p:pic>
      <p:sp>
        <p:nvSpPr>
          <p:cNvPr id="18" name="Cloud Callout 17"/>
          <p:cNvSpPr/>
          <p:nvPr/>
        </p:nvSpPr>
        <p:spPr>
          <a:xfrm>
            <a:off x="1295400" y="818736"/>
            <a:ext cx="4191000" cy="1848264"/>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0" name="TextBox 19"/>
          <p:cNvSpPr txBox="1"/>
          <p:nvPr/>
        </p:nvSpPr>
        <p:spPr>
          <a:xfrm>
            <a:off x="1676400" y="1090135"/>
            <a:ext cx="3810000" cy="1477328"/>
          </a:xfrm>
          <a:prstGeom prst="rect">
            <a:avLst/>
          </a:prstGeom>
          <a:noFill/>
        </p:spPr>
        <p:txBody>
          <a:bodyPr wrap="square" rtlCol="0">
            <a:spAutoFit/>
          </a:bodyPr>
          <a:lstStyle/>
          <a:p>
            <a:r>
              <a:rPr lang="en-US" dirty="0" smtClean="0">
                <a:solidFill>
                  <a:srgbClr val="72A376"/>
                </a:solidFill>
              </a:rPr>
              <a:t>So we have to do all of that work for a frequency table and we haven’t even made a histogram yet?  Ugh. This seems like a lot to remember.</a:t>
            </a:r>
          </a:p>
          <a:p>
            <a:endParaRPr lang="en-US" dirty="0"/>
          </a:p>
        </p:txBody>
      </p:sp>
      <p:sp>
        <p:nvSpPr>
          <p:cNvPr id="23554" name="Page Title"/>
          <p:cNvSpPr>
            <a:spLocks noGrp="1"/>
          </p:cNvSpPr>
          <p:nvPr>
            <p:ph type="title" idx="4294967295"/>
          </p:nvPr>
        </p:nvSpPr>
        <p:spPr>
          <a:xfrm>
            <a:off x="228600" y="198437"/>
            <a:ext cx="8763000" cy="639763"/>
          </a:xfrm>
        </p:spPr>
        <p:txBody>
          <a:bodyPr/>
          <a:lstStyle/>
          <a:p>
            <a:pPr algn="l"/>
            <a:r>
              <a:rPr lang="en-US" sz="3200" b="1" dirty="0" smtClean="0">
                <a:solidFill>
                  <a:schemeClr val="bg1"/>
                </a:solidFill>
                <a:ea typeface="ＭＳ Ｐゴシック" charset="-128"/>
              </a:rPr>
              <a:t>Explore					Think-Pair-Share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46</a:t>
            </a:fld>
            <a:endParaRPr lang="en-US" smtClean="0">
              <a:solidFill>
                <a:schemeClr val="bg1"/>
              </a:solidFill>
            </a:endParaRP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228600" y="198437"/>
            <a:ext cx="8763000" cy="639763"/>
          </a:xfrm>
        </p:spPr>
        <p:txBody>
          <a:bodyPr/>
          <a:lstStyle/>
          <a:p>
            <a:pPr algn="l"/>
            <a:r>
              <a:rPr lang="en-US" sz="3200" b="1" dirty="0" smtClean="0">
                <a:solidFill>
                  <a:schemeClr val="bg1"/>
                </a:solidFill>
                <a:ea typeface="ＭＳ Ｐゴシック" charset="-128"/>
              </a:rPr>
              <a:t>Explore					Think-Pair-Share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47</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TextBox 14"/>
          <p:cNvSpPr txBox="1"/>
          <p:nvPr/>
        </p:nvSpPr>
        <p:spPr>
          <a:xfrm>
            <a:off x="457200" y="838200"/>
            <a:ext cx="8255000" cy="5632310"/>
          </a:xfrm>
          <a:prstGeom prst="rect">
            <a:avLst/>
          </a:prstGeom>
          <a:noFill/>
        </p:spPr>
        <p:txBody>
          <a:bodyPr wrap="square" rtlCol="0">
            <a:spAutoFit/>
          </a:bodyPr>
          <a:lstStyle/>
          <a:p>
            <a:r>
              <a:rPr lang="en-US" sz="2400" dirty="0" smtClean="0"/>
              <a:t>Steps for creating a Frequency Table:</a:t>
            </a:r>
          </a:p>
          <a:p>
            <a:endParaRPr lang="en-US" sz="2400" dirty="0" smtClean="0"/>
          </a:p>
          <a:p>
            <a:pPr marL="457200" indent="-457200">
              <a:buAutoNum type="arabicParenR"/>
            </a:pPr>
            <a:r>
              <a:rPr lang="en-US" sz="2400" dirty="0" smtClean="0">
                <a:solidFill>
                  <a:srgbClr val="7011FF"/>
                </a:solidFill>
              </a:rPr>
              <a:t>Choose intervals of </a:t>
            </a:r>
            <a:r>
              <a:rPr lang="en-US" sz="2400" u="sng" dirty="0" smtClean="0">
                <a:solidFill>
                  <a:srgbClr val="7011FF"/>
                </a:solidFill>
              </a:rPr>
              <a:t>equal</a:t>
            </a:r>
            <a:r>
              <a:rPr lang="en-US" sz="2400" dirty="0" smtClean="0">
                <a:solidFill>
                  <a:srgbClr val="7011FF"/>
                </a:solidFill>
              </a:rPr>
              <a:t> size.</a:t>
            </a:r>
          </a:p>
          <a:p>
            <a:pPr marL="457200" indent="-457200"/>
            <a:r>
              <a:rPr lang="en-US" sz="2400" dirty="0" smtClean="0">
                <a:solidFill>
                  <a:srgbClr val="7011FF"/>
                </a:solidFill>
              </a:rPr>
              <a:t>	Start by looking at the minimum </a:t>
            </a:r>
          </a:p>
          <a:p>
            <a:pPr marL="457200" indent="-457200"/>
            <a:r>
              <a:rPr lang="en-US" sz="2400" dirty="0" smtClean="0">
                <a:solidFill>
                  <a:srgbClr val="7011FF"/>
                </a:solidFill>
              </a:rPr>
              <a:t>	and maximum value in the data set </a:t>
            </a:r>
          </a:p>
          <a:p>
            <a:pPr marL="457200" indent="-457200"/>
            <a:r>
              <a:rPr lang="en-US" sz="2400" dirty="0" smtClean="0">
                <a:solidFill>
                  <a:srgbClr val="7011FF"/>
                </a:solidFill>
              </a:rPr>
              <a:t>	to make sure your </a:t>
            </a:r>
            <a:r>
              <a:rPr lang="en-US" sz="2400" u="sng" dirty="0" smtClean="0">
                <a:solidFill>
                  <a:srgbClr val="7011FF"/>
                </a:solidFill>
              </a:rPr>
              <a:t>intervals cover </a:t>
            </a:r>
          </a:p>
          <a:p>
            <a:pPr marL="457200" indent="-457200"/>
            <a:r>
              <a:rPr lang="en-US" sz="2400" dirty="0" smtClean="0">
                <a:solidFill>
                  <a:srgbClr val="7011FF"/>
                </a:solidFill>
              </a:rPr>
              <a:t>	</a:t>
            </a:r>
            <a:r>
              <a:rPr lang="en-US" sz="2400" u="sng" dirty="0" smtClean="0">
                <a:solidFill>
                  <a:srgbClr val="7011FF"/>
                </a:solidFill>
              </a:rPr>
              <a:t>the entire range</a:t>
            </a:r>
            <a:r>
              <a:rPr lang="en-US" sz="2400" dirty="0" smtClean="0">
                <a:solidFill>
                  <a:srgbClr val="7011FF"/>
                </a:solidFill>
              </a:rPr>
              <a:t> of the data set.</a:t>
            </a:r>
          </a:p>
          <a:p>
            <a:pPr marL="457200" indent="-457200">
              <a:buAutoNum type="arabicParenR" startAt="2"/>
            </a:pPr>
            <a:r>
              <a:rPr lang="en-US" sz="2400" dirty="0" smtClean="0">
                <a:solidFill>
                  <a:srgbClr val="33CC33"/>
                </a:solidFill>
              </a:rPr>
              <a:t>Make a tally mark for each data</a:t>
            </a:r>
          </a:p>
          <a:p>
            <a:pPr marL="914400" lvl="1" indent="-457200"/>
            <a:r>
              <a:rPr lang="en-US" sz="2400" dirty="0" smtClean="0">
                <a:solidFill>
                  <a:srgbClr val="33CC33"/>
                </a:solidFill>
              </a:rPr>
              <a:t>point next to the appropriate </a:t>
            </a:r>
          </a:p>
          <a:p>
            <a:pPr marL="914400" lvl="1" indent="-457200"/>
            <a:r>
              <a:rPr lang="en-US" sz="2400" dirty="0" smtClean="0">
                <a:solidFill>
                  <a:srgbClr val="33CC33"/>
                </a:solidFill>
              </a:rPr>
              <a:t>interval.</a:t>
            </a:r>
          </a:p>
          <a:p>
            <a:pPr marL="457200" indent="-457200">
              <a:buAutoNum type="arabicParenR" startAt="3"/>
            </a:pPr>
            <a:r>
              <a:rPr lang="en-US" sz="2400" dirty="0" smtClean="0">
                <a:solidFill>
                  <a:srgbClr val="3366FF"/>
                </a:solidFill>
              </a:rPr>
              <a:t>Write the frequency for each </a:t>
            </a:r>
          </a:p>
          <a:p>
            <a:pPr marL="457200" indent="-457200"/>
            <a:r>
              <a:rPr lang="en-US" sz="2400" dirty="0" smtClean="0">
                <a:solidFill>
                  <a:srgbClr val="3366FF"/>
                </a:solidFill>
              </a:rPr>
              <a:t>	interval by totaling the number </a:t>
            </a:r>
          </a:p>
          <a:p>
            <a:pPr marL="457200" indent="-457200"/>
            <a:r>
              <a:rPr lang="en-US" sz="2400" dirty="0" smtClean="0">
                <a:solidFill>
                  <a:srgbClr val="3366FF"/>
                </a:solidFill>
              </a:rPr>
              <a:t>	of tally marks for the interval. </a:t>
            </a:r>
          </a:p>
          <a:p>
            <a:pPr marL="457200" indent="-457200"/>
            <a:endParaRPr lang="en-US" sz="2400" dirty="0" smtClean="0"/>
          </a:p>
          <a:p>
            <a:pPr marL="914400" lvl="1" indent="-457200"/>
            <a:r>
              <a:rPr lang="en-US" sz="2400" dirty="0" smtClean="0"/>
              <a:t> </a:t>
            </a:r>
          </a:p>
        </p:txBody>
      </p:sp>
      <p:pic>
        <p:nvPicPr>
          <p:cNvPr id="16" name="Picture 15"/>
          <p:cNvPicPr>
            <a:picLocks noChangeAspect="1"/>
          </p:cNvPicPr>
          <p:nvPr/>
        </p:nvPicPr>
        <p:blipFill>
          <a:blip r:embed="rId7"/>
          <a:stretch>
            <a:fillRect/>
          </a:stretch>
        </p:blipFill>
        <p:spPr>
          <a:xfrm>
            <a:off x="5486400" y="1059816"/>
            <a:ext cx="3175351" cy="4796145"/>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fade">
                                      <p:cBhvr>
                                        <p:cTn id="12" dur="500"/>
                                        <p:tgtEl>
                                          <p:spTgt spid="15">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animEffect transition="in" filter="fade">
                                      <p:cBhvr>
                                        <p:cTn id="15" dur="500"/>
                                        <p:tgtEl>
                                          <p:spTgt spid="1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xEl>
                                              <p:pRg st="5" end="5"/>
                                            </p:txEl>
                                          </p:spTgt>
                                        </p:tgtEl>
                                        <p:attrNameLst>
                                          <p:attrName>style.visibility</p:attrName>
                                        </p:attrNameLst>
                                      </p:cBhvr>
                                      <p:to>
                                        <p:strVal val="visible"/>
                                      </p:to>
                                    </p:set>
                                    <p:animEffect transition="in" filter="fade">
                                      <p:cBhvr>
                                        <p:cTn id="18" dur="500"/>
                                        <p:tgtEl>
                                          <p:spTgt spid="1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animEffect transition="in" filter="fade">
                                      <p:cBhvr>
                                        <p:cTn id="21" dur="500"/>
                                        <p:tgtEl>
                                          <p:spTgt spid="15">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xEl>
                                              <p:pRg st="7" end="7"/>
                                            </p:txEl>
                                          </p:spTgt>
                                        </p:tgtEl>
                                        <p:attrNameLst>
                                          <p:attrName>style.visibility</p:attrName>
                                        </p:attrNameLst>
                                      </p:cBhvr>
                                      <p:to>
                                        <p:strVal val="visible"/>
                                      </p:to>
                                    </p:set>
                                    <p:animEffect transition="in" filter="fade">
                                      <p:cBhvr>
                                        <p:cTn id="26" dur="500"/>
                                        <p:tgtEl>
                                          <p:spTgt spid="15">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xEl>
                                              <p:pRg st="8" end="8"/>
                                            </p:txEl>
                                          </p:spTgt>
                                        </p:tgtEl>
                                        <p:attrNameLst>
                                          <p:attrName>style.visibility</p:attrName>
                                        </p:attrNameLst>
                                      </p:cBhvr>
                                      <p:to>
                                        <p:strVal val="visible"/>
                                      </p:to>
                                    </p:set>
                                    <p:animEffect transition="in" filter="fade">
                                      <p:cBhvr>
                                        <p:cTn id="29" dur="500"/>
                                        <p:tgtEl>
                                          <p:spTgt spid="1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xEl>
                                              <p:pRg st="9" end="9"/>
                                            </p:txEl>
                                          </p:spTgt>
                                        </p:tgtEl>
                                        <p:attrNameLst>
                                          <p:attrName>style.visibility</p:attrName>
                                        </p:attrNameLst>
                                      </p:cBhvr>
                                      <p:to>
                                        <p:strVal val="visible"/>
                                      </p:to>
                                    </p:set>
                                    <p:animEffect transition="in" filter="fade">
                                      <p:cBhvr>
                                        <p:cTn id="32" dur="500"/>
                                        <p:tgtEl>
                                          <p:spTgt spid="1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10" end="10"/>
                                            </p:txEl>
                                          </p:spTgt>
                                        </p:tgtEl>
                                        <p:attrNameLst>
                                          <p:attrName>style.visibility</p:attrName>
                                        </p:attrNameLst>
                                      </p:cBhvr>
                                      <p:to>
                                        <p:strVal val="visible"/>
                                      </p:to>
                                    </p:set>
                                    <p:animEffect transition="in" filter="fade">
                                      <p:cBhvr>
                                        <p:cTn id="37" dur="500"/>
                                        <p:tgtEl>
                                          <p:spTgt spid="15">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xEl>
                                              <p:pRg st="11" end="11"/>
                                            </p:txEl>
                                          </p:spTgt>
                                        </p:tgtEl>
                                        <p:attrNameLst>
                                          <p:attrName>style.visibility</p:attrName>
                                        </p:attrNameLst>
                                      </p:cBhvr>
                                      <p:to>
                                        <p:strVal val="visible"/>
                                      </p:to>
                                    </p:set>
                                    <p:animEffect transition="in" filter="fade">
                                      <p:cBhvr>
                                        <p:cTn id="40" dur="500"/>
                                        <p:tgtEl>
                                          <p:spTgt spid="15">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xEl>
                                              <p:pRg st="12" end="12"/>
                                            </p:txEl>
                                          </p:spTgt>
                                        </p:tgtEl>
                                        <p:attrNameLst>
                                          <p:attrName>style.visibility</p:attrName>
                                        </p:attrNameLst>
                                      </p:cBhvr>
                                      <p:to>
                                        <p:strVal val="visible"/>
                                      </p:to>
                                    </p:set>
                                    <p:animEffect transition="in" filter="fade">
                                      <p:cBhvr>
                                        <p:cTn id="43" dur="500"/>
                                        <p:tgtEl>
                                          <p:spTgt spid="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48</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609601"/>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Now we can create our histogram!</a:t>
            </a:r>
            <a:endParaRPr lang="en-US" sz="2400" dirty="0" smtClean="0">
              <a:solidFill>
                <a:srgbClr val="669900"/>
              </a:solidFill>
              <a:hlinkClick r:id="rId7"/>
            </a:endParaRPr>
          </a:p>
          <a:p>
            <a:endParaRPr lang="en-US" sz="2400" u="sng" dirty="0" smtClean="0">
              <a:hlinkClick r:id="rId7"/>
            </a:endParaRPr>
          </a:p>
        </p:txBody>
      </p:sp>
      <p:cxnSp>
        <p:nvCxnSpPr>
          <p:cNvPr id="30" name="Straight Connector 29"/>
          <p:cNvCxnSpPr/>
          <p:nvPr/>
        </p:nvCxnSpPr>
        <p:spPr>
          <a:xfrm flipV="1">
            <a:off x="9144000" y="5031582"/>
            <a:ext cx="0" cy="3048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381000" y="1143000"/>
          <a:ext cx="3187701" cy="4631216"/>
        </p:xfrm>
        <a:graphic>
          <a:graphicData uri="http://schemas.openxmlformats.org/drawingml/2006/table">
            <a:tbl>
              <a:tblPr firstRow="1" bandRow="1" bandCol="1">
                <a:tableStyleId>{912C8C85-51F0-491E-9774-3900AFEF0FD7}</a:tableStyleId>
              </a:tblPr>
              <a:tblGrid>
                <a:gridCol w="838200"/>
                <a:gridCol w="838200"/>
                <a:gridCol w="1511301"/>
              </a:tblGrid>
              <a:tr h="502702">
                <a:tc gridSpan="3">
                  <a:txBody>
                    <a:bodyPr/>
                    <a:lstStyle/>
                    <a:p>
                      <a:pPr algn="ctr"/>
                      <a:r>
                        <a:rPr lang="en-US" sz="1700" dirty="0" smtClean="0"/>
                        <a:t>Age of People Attending a Movie</a:t>
                      </a:r>
                      <a:endParaRPr lang="en-US" sz="17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1700" dirty="0" smtClean="0">
                          <a:solidFill>
                            <a:schemeClr val="bg1"/>
                          </a:solidFill>
                        </a:rPr>
                        <a:t>Age Ranges</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Tally</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Frequency</a:t>
                      </a:r>
                      <a:endParaRPr lang="en-US" sz="1700" dirty="0">
                        <a:solidFill>
                          <a:schemeClr val="bg1"/>
                        </a:solidFill>
                      </a:endParaRPr>
                    </a:p>
                  </a:txBody>
                  <a:tcPr>
                    <a:solidFill>
                      <a:schemeClr val="accent6">
                        <a:lumMod val="60000"/>
                        <a:lumOff val="40000"/>
                      </a:schemeClr>
                    </a:solidFill>
                  </a:tcPr>
                </a:tc>
              </a:tr>
              <a:tr h="502702">
                <a:tc>
                  <a:txBody>
                    <a:bodyPr/>
                    <a:lstStyle/>
                    <a:p>
                      <a:pPr algn="ctr"/>
                      <a:r>
                        <a:rPr lang="en-US" sz="1700" dirty="0" smtClean="0"/>
                        <a:t>0 – 9</a:t>
                      </a:r>
                      <a:endParaRPr lang="en-US" sz="1700" dirty="0"/>
                    </a:p>
                  </a:txBody>
                  <a:tcPr/>
                </a:tc>
                <a:tc>
                  <a:txBody>
                    <a:bodyPr/>
                    <a:lstStyle/>
                    <a:p>
                      <a:pPr algn="ctr"/>
                      <a:r>
                        <a:rPr lang="en-US" sz="1700" dirty="0" smtClean="0"/>
                        <a:t>III</a:t>
                      </a:r>
                      <a:endParaRPr lang="en-US" sz="1700" dirty="0"/>
                    </a:p>
                  </a:txBody>
                  <a:tcPr/>
                </a:tc>
                <a:tc>
                  <a:txBody>
                    <a:bodyPr/>
                    <a:lstStyle/>
                    <a:p>
                      <a:pPr algn="ctr"/>
                      <a:r>
                        <a:rPr lang="en-US" sz="1700" dirty="0" smtClean="0"/>
                        <a:t>3</a:t>
                      </a:r>
                      <a:endParaRPr lang="en-US" sz="1700" dirty="0"/>
                    </a:p>
                  </a:txBody>
                  <a:tcPr/>
                </a:tc>
              </a:tr>
              <a:tr h="502702">
                <a:tc>
                  <a:txBody>
                    <a:bodyPr/>
                    <a:lstStyle/>
                    <a:p>
                      <a:pPr algn="ctr"/>
                      <a:r>
                        <a:rPr lang="en-US" sz="1700" dirty="0" smtClean="0"/>
                        <a:t>10 – 19</a:t>
                      </a:r>
                    </a:p>
                  </a:txBody>
                  <a:tcPr/>
                </a:tc>
                <a:tc>
                  <a:txBody>
                    <a:bodyPr/>
                    <a:lstStyle/>
                    <a:p>
                      <a:pPr algn="ctr"/>
                      <a:r>
                        <a:rPr lang="en-US" sz="1700" dirty="0" smtClean="0"/>
                        <a:t>IIII</a:t>
                      </a:r>
                      <a:endParaRPr lang="en-US" sz="1700" dirty="0"/>
                    </a:p>
                  </a:txBody>
                  <a:tcPr/>
                </a:tc>
                <a:tc>
                  <a:txBody>
                    <a:bodyPr/>
                    <a:lstStyle/>
                    <a:p>
                      <a:pPr algn="ctr"/>
                      <a:r>
                        <a:rPr lang="en-US" sz="1700" dirty="0" smtClean="0"/>
                        <a:t>4</a:t>
                      </a:r>
                      <a:endParaRPr lang="en-US" sz="1700" dirty="0"/>
                    </a:p>
                  </a:txBody>
                  <a:tcPr/>
                </a:tc>
              </a:tr>
              <a:tr h="502702">
                <a:tc>
                  <a:txBody>
                    <a:bodyPr/>
                    <a:lstStyle/>
                    <a:p>
                      <a:pPr algn="ctr"/>
                      <a:r>
                        <a:rPr lang="en-US" sz="1700" dirty="0" smtClean="0"/>
                        <a:t>20 – 29</a:t>
                      </a:r>
                    </a:p>
                  </a:txBody>
                  <a:tcPr/>
                </a:tc>
                <a:tc>
                  <a:txBody>
                    <a:bodyPr/>
                    <a:lstStyle/>
                    <a:p>
                      <a:pPr algn="ctr"/>
                      <a:r>
                        <a:rPr lang="en-US" sz="1700" strike="sngStrike" dirty="0" smtClean="0"/>
                        <a:t>IIII</a:t>
                      </a:r>
                      <a:r>
                        <a:rPr lang="en-US" sz="1700" strike="sngStrike" baseline="0" dirty="0" smtClean="0"/>
                        <a:t> </a:t>
                      </a:r>
                      <a:r>
                        <a:rPr lang="en-US" sz="1700" baseline="0" dirty="0" smtClean="0"/>
                        <a:t>   I</a:t>
                      </a:r>
                      <a:endParaRPr lang="en-US" sz="1700" dirty="0"/>
                    </a:p>
                  </a:txBody>
                  <a:tcPr/>
                </a:tc>
                <a:tc>
                  <a:txBody>
                    <a:bodyPr/>
                    <a:lstStyle/>
                    <a:p>
                      <a:pPr algn="ctr"/>
                      <a:r>
                        <a:rPr lang="en-US" sz="1700" dirty="0" smtClean="0"/>
                        <a:t>6</a:t>
                      </a:r>
                      <a:endParaRPr lang="en-US" sz="1700" dirty="0"/>
                    </a:p>
                  </a:txBody>
                  <a:tcPr/>
                </a:tc>
              </a:tr>
              <a:tr h="502702">
                <a:tc>
                  <a:txBody>
                    <a:bodyPr/>
                    <a:lstStyle/>
                    <a:p>
                      <a:pPr algn="ctr"/>
                      <a:r>
                        <a:rPr lang="en-US" sz="1700" dirty="0" smtClean="0"/>
                        <a:t>30 – 39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strike="sngStrike" dirty="0" smtClean="0"/>
                        <a:t>IIII</a:t>
                      </a:r>
                      <a:r>
                        <a:rPr lang="en-US" sz="1700" strike="sngStrike" baseline="0" dirty="0" smtClean="0"/>
                        <a:t> </a:t>
                      </a:r>
                      <a:r>
                        <a:rPr lang="en-US" sz="1700" baseline="0" dirty="0" smtClean="0"/>
                        <a:t>   III</a:t>
                      </a:r>
                      <a:endParaRPr lang="en-US" sz="1700" dirty="0" smtClean="0"/>
                    </a:p>
                  </a:txBody>
                  <a:tcPr/>
                </a:tc>
                <a:tc>
                  <a:txBody>
                    <a:bodyPr/>
                    <a:lstStyle/>
                    <a:p>
                      <a:pPr algn="ctr"/>
                      <a:r>
                        <a:rPr lang="en-US" sz="1700" dirty="0" smtClean="0"/>
                        <a:t>8</a:t>
                      </a:r>
                      <a:endParaRPr lang="en-US" sz="1700" dirty="0"/>
                    </a:p>
                  </a:txBody>
                  <a:tcPr/>
                </a:tc>
              </a:tr>
              <a:tr h="502702">
                <a:tc>
                  <a:txBody>
                    <a:bodyPr/>
                    <a:lstStyle/>
                    <a:p>
                      <a:pPr algn="ctr"/>
                      <a:r>
                        <a:rPr lang="en-US" sz="1700" dirty="0" smtClean="0"/>
                        <a:t>40 – 49</a:t>
                      </a:r>
                    </a:p>
                  </a:txBody>
                  <a:tcPr/>
                </a:tc>
                <a:tc>
                  <a:txBody>
                    <a:bodyPr/>
                    <a:lstStyle/>
                    <a:p>
                      <a:endParaRPr lang="en-US" sz="1700" dirty="0"/>
                    </a:p>
                  </a:txBody>
                  <a:tcPr/>
                </a:tc>
                <a:tc>
                  <a:txBody>
                    <a:bodyPr/>
                    <a:lstStyle/>
                    <a:p>
                      <a:pPr algn="ctr"/>
                      <a:r>
                        <a:rPr lang="en-US" sz="1700" dirty="0" smtClean="0"/>
                        <a:t>0</a:t>
                      </a:r>
                      <a:endParaRPr lang="en-US" sz="1700" dirty="0"/>
                    </a:p>
                  </a:txBody>
                  <a:tcPr/>
                </a:tc>
              </a:tr>
              <a:tr h="502702">
                <a:tc>
                  <a:txBody>
                    <a:bodyPr/>
                    <a:lstStyle/>
                    <a:p>
                      <a:pPr algn="ctr"/>
                      <a:r>
                        <a:rPr lang="en-US" sz="1700" dirty="0" smtClean="0"/>
                        <a:t>50 – 59</a:t>
                      </a:r>
                    </a:p>
                  </a:txBody>
                  <a:tcPr/>
                </a:tc>
                <a:tc>
                  <a:txBody>
                    <a:bodyPr/>
                    <a:lstStyle/>
                    <a:p>
                      <a:pPr algn="ctr"/>
                      <a:r>
                        <a:rPr lang="en-US" sz="1700" dirty="0" smtClean="0"/>
                        <a:t>I</a:t>
                      </a:r>
                      <a:endParaRPr lang="en-US" sz="1700" dirty="0"/>
                    </a:p>
                  </a:txBody>
                  <a:tcPr/>
                </a:tc>
                <a:tc>
                  <a:txBody>
                    <a:bodyPr/>
                    <a:lstStyle/>
                    <a:p>
                      <a:pPr algn="ctr"/>
                      <a:r>
                        <a:rPr lang="en-US" sz="1700" dirty="0" smtClean="0"/>
                        <a:t>1</a:t>
                      </a:r>
                      <a:endParaRPr lang="en-US" sz="1700" dirty="0"/>
                    </a:p>
                  </a:txBody>
                  <a:tcPr/>
                </a:tc>
              </a:tr>
              <a:tr h="502702">
                <a:tc>
                  <a:txBody>
                    <a:bodyPr/>
                    <a:lstStyle/>
                    <a:p>
                      <a:pPr algn="ctr"/>
                      <a:r>
                        <a:rPr lang="en-US" sz="1700" dirty="0" smtClean="0"/>
                        <a:t>60 – 69</a:t>
                      </a:r>
                      <a:endParaRPr lang="en-US" sz="1700" dirty="0"/>
                    </a:p>
                  </a:txBody>
                  <a:tcPr/>
                </a:tc>
                <a:tc>
                  <a:txBody>
                    <a:bodyPr/>
                    <a:lstStyle/>
                    <a:p>
                      <a:pPr algn="ctr"/>
                      <a:r>
                        <a:rPr lang="en-US" sz="1700" dirty="0" smtClean="0"/>
                        <a:t>II</a:t>
                      </a:r>
                      <a:endParaRPr lang="en-US" sz="1700" dirty="0"/>
                    </a:p>
                  </a:txBody>
                  <a:tcPr/>
                </a:tc>
                <a:tc>
                  <a:txBody>
                    <a:bodyPr/>
                    <a:lstStyle/>
                    <a:p>
                      <a:pPr algn="ctr"/>
                      <a:r>
                        <a:rPr lang="en-US" sz="1700" dirty="0" smtClean="0"/>
                        <a:t>2</a:t>
                      </a:r>
                      <a:endParaRPr lang="en-US" sz="1700" dirty="0"/>
                    </a:p>
                  </a:txBody>
                  <a:tcPr/>
                </a:tc>
              </a:tr>
            </a:tbl>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ox(in)">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aphicFrame>
        <p:nvGraphicFramePr>
          <p:cNvPr id="13" name="Table 12"/>
          <p:cNvGraphicFramePr>
            <a:graphicFrameLocks noGrp="1"/>
          </p:cNvGraphicFramePr>
          <p:nvPr/>
        </p:nvGraphicFramePr>
        <p:xfrm>
          <a:off x="381000" y="1143000"/>
          <a:ext cx="3187701" cy="4631216"/>
        </p:xfrm>
        <a:graphic>
          <a:graphicData uri="http://schemas.openxmlformats.org/drawingml/2006/table">
            <a:tbl>
              <a:tblPr firstRow="1" bandRow="1" bandCol="1">
                <a:tableStyleId>{912C8C85-51F0-491E-9774-3900AFEF0FD7}</a:tableStyleId>
              </a:tblPr>
              <a:tblGrid>
                <a:gridCol w="838200"/>
                <a:gridCol w="838200"/>
                <a:gridCol w="1511301"/>
              </a:tblGrid>
              <a:tr h="502702">
                <a:tc gridSpan="3">
                  <a:txBody>
                    <a:bodyPr/>
                    <a:lstStyle/>
                    <a:p>
                      <a:pPr algn="ctr"/>
                      <a:r>
                        <a:rPr lang="en-US" sz="1700" dirty="0" smtClean="0"/>
                        <a:t>Age of People Attending a Movie</a:t>
                      </a:r>
                      <a:endParaRPr lang="en-US" sz="17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1700" dirty="0" smtClean="0">
                          <a:solidFill>
                            <a:schemeClr val="bg1"/>
                          </a:solidFill>
                        </a:rPr>
                        <a:t>Age Ranges</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Tally</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Frequency</a:t>
                      </a:r>
                      <a:endParaRPr lang="en-US" sz="1700" dirty="0">
                        <a:solidFill>
                          <a:schemeClr val="bg1"/>
                        </a:solidFill>
                      </a:endParaRPr>
                    </a:p>
                  </a:txBody>
                  <a:tcPr>
                    <a:solidFill>
                      <a:schemeClr val="accent6">
                        <a:lumMod val="60000"/>
                        <a:lumOff val="40000"/>
                      </a:schemeClr>
                    </a:solidFill>
                  </a:tcPr>
                </a:tc>
              </a:tr>
              <a:tr h="502702">
                <a:tc>
                  <a:txBody>
                    <a:bodyPr/>
                    <a:lstStyle/>
                    <a:p>
                      <a:pPr algn="ctr"/>
                      <a:r>
                        <a:rPr lang="en-US" sz="1700" dirty="0" smtClean="0"/>
                        <a:t>0 – 9</a:t>
                      </a:r>
                      <a:endParaRPr lang="en-US" sz="1700" dirty="0"/>
                    </a:p>
                  </a:txBody>
                  <a:tcPr/>
                </a:tc>
                <a:tc>
                  <a:txBody>
                    <a:bodyPr/>
                    <a:lstStyle/>
                    <a:p>
                      <a:pPr algn="ctr"/>
                      <a:r>
                        <a:rPr lang="en-US" sz="1700" dirty="0" smtClean="0"/>
                        <a:t>III</a:t>
                      </a:r>
                      <a:endParaRPr lang="en-US" sz="1700" dirty="0"/>
                    </a:p>
                  </a:txBody>
                  <a:tcPr/>
                </a:tc>
                <a:tc>
                  <a:txBody>
                    <a:bodyPr/>
                    <a:lstStyle/>
                    <a:p>
                      <a:pPr algn="ctr"/>
                      <a:r>
                        <a:rPr lang="en-US" sz="1700" dirty="0" smtClean="0"/>
                        <a:t>3</a:t>
                      </a:r>
                      <a:endParaRPr lang="en-US" sz="1700" dirty="0"/>
                    </a:p>
                  </a:txBody>
                  <a:tcPr/>
                </a:tc>
              </a:tr>
              <a:tr h="502702">
                <a:tc>
                  <a:txBody>
                    <a:bodyPr/>
                    <a:lstStyle/>
                    <a:p>
                      <a:pPr algn="ctr"/>
                      <a:r>
                        <a:rPr lang="en-US" sz="1700" dirty="0" smtClean="0"/>
                        <a:t>10 – 19</a:t>
                      </a:r>
                    </a:p>
                  </a:txBody>
                  <a:tcPr/>
                </a:tc>
                <a:tc>
                  <a:txBody>
                    <a:bodyPr/>
                    <a:lstStyle/>
                    <a:p>
                      <a:pPr algn="ctr"/>
                      <a:r>
                        <a:rPr lang="en-US" sz="1700" dirty="0" smtClean="0"/>
                        <a:t>IIII</a:t>
                      </a:r>
                      <a:endParaRPr lang="en-US" sz="1700" dirty="0"/>
                    </a:p>
                  </a:txBody>
                  <a:tcPr/>
                </a:tc>
                <a:tc>
                  <a:txBody>
                    <a:bodyPr/>
                    <a:lstStyle/>
                    <a:p>
                      <a:pPr algn="ctr"/>
                      <a:r>
                        <a:rPr lang="en-US" sz="1700" dirty="0" smtClean="0"/>
                        <a:t>4</a:t>
                      </a:r>
                      <a:endParaRPr lang="en-US" sz="1700" dirty="0"/>
                    </a:p>
                  </a:txBody>
                  <a:tcPr/>
                </a:tc>
              </a:tr>
              <a:tr h="502702">
                <a:tc>
                  <a:txBody>
                    <a:bodyPr/>
                    <a:lstStyle/>
                    <a:p>
                      <a:pPr algn="ctr"/>
                      <a:r>
                        <a:rPr lang="en-US" sz="1700" dirty="0" smtClean="0"/>
                        <a:t>20 – 29</a:t>
                      </a:r>
                    </a:p>
                  </a:txBody>
                  <a:tcPr/>
                </a:tc>
                <a:tc>
                  <a:txBody>
                    <a:bodyPr/>
                    <a:lstStyle/>
                    <a:p>
                      <a:pPr algn="ctr"/>
                      <a:r>
                        <a:rPr lang="en-US" sz="1700" strike="sngStrike" dirty="0" smtClean="0"/>
                        <a:t>IIII</a:t>
                      </a:r>
                      <a:r>
                        <a:rPr lang="en-US" sz="1700" strike="sngStrike" baseline="0" dirty="0" smtClean="0"/>
                        <a:t> </a:t>
                      </a:r>
                      <a:r>
                        <a:rPr lang="en-US" sz="1700" baseline="0" dirty="0" smtClean="0"/>
                        <a:t>   I</a:t>
                      </a:r>
                      <a:endParaRPr lang="en-US" sz="1700" dirty="0"/>
                    </a:p>
                  </a:txBody>
                  <a:tcPr/>
                </a:tc>
                <a:tc>
                  <a:txBody>
                    <a:bodyPr/>
                    <a:lstStyle/>
                    <a:p>
                      <a:pPr algn="ctr"/>
                      <a:r>
                        <a:rPr lang="en-US" sz="1700" dirty="0" smtClean="0"/>
                        <a:t>6</a:t>
                      </a:r>
                      <a:endParaRPr lang="en-US" sz="1700" dirty="0"/>
                    </a:p>
                  </a:txBody>
                  <a:tcPr/>
                </a:tc>
              </a:tr>
              <a:tr h="502702">
                <a:tc>
                  <a:txBody>
                    <a:bodyPr/>
                    <a:lstStyle/>
                    <a:p>
                      <a:pPr algn="ctr"/>
                      <a:r>
                        <a:rPr lang="en-US" sz="1700" dirty="0" smtClean="0"/>
                        <a:t>30 – 39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strike="sngStrike" dirty="0" smtClean="0"/>
                        <a:t>IIII</a:t>
                      </a:r>
                      <a:r>
                        <a:rPr lang="en-US" sz="1700" strike="sngStrike" baseline="0" dirty="0" smtClean="0"/>
                        <a:t> </a:t>
                      </a:r>
                      <a:r>
                        <a:rPr lang="en-US" sz="1700" baseline="0" dirty="0" smtClean="0"/>
                        <a:t>   III</a:t>
                      </a:r>
                      <a:endParaRPr lang="en-US" sz="1700" dirty="0" smtClean="0"/>
                    </a:p>
                  </a:txBody>
                  <a:tcPr/>
                </a:tc>
                <a:tc>
                  <a:txBody>
                    <a:bodyPr/>
                    <a:lstStyle/>
                    <a:p>
                      <a:pPr algn="ctr"/>
                      <a:r>
                        <a:rPr lang="en-US" sz="1700" dirty="0" smtClean="0"/>
                        <a:t>8</a:t>
                      </a:r>
                      <a:endParaRPr lang="en-US" sz="1700" dirty="0"/>
                    </a:p>
                  </a:txBody>
                  <a:tcPr/>
                </a:tc>
              </a:tr>
              <a:tr h="502702">
                <a:tc>
                  <a:txBody>
                    <a:bodyPr/>
                    <a:lstStyle/>
                    <a:p>
                      <a:pPr algn="ctr"/>
                      <a:r>
                        <a:rPr lang="en-US" sz="1700" dirty="0" smtClean="0"/>
                        <a:t>40 – 49</a:t>
                      </a:r>
                    </a:p>
                  </a:txBody>
                  <a:tcPr/>
                </a:tc>
                <a:tc>
                  <a:txBody>
                    <a:bodyPr/>
                    <a:lstStyle/>
                    <a:p>
                      <a:endParaRPr lang="en-US" sz="1700" dirty="0"/>
                    </a:p>
                  </a:txBody>
                  <a:tcPr/>
                </a:tc>
                <a:tc>
                  <a:txBody>
                    <a:bodyPr/>
                    <a:lstStyle/>
                    <a:p>
                      <a:pPr algn="ctr"/>
                      <a:r>
                        <a:rPr lang="en-US" sz="1700" dirty="0" smtClean="0"/>
                        <a:t>0</a:t>
                      </a:r>
                      <a:endParaRPr lang="en-US" sz="1700" dirty="0"/>
                    </a:p>
                  </a:txBody>
                  <a:tcPr/>
                </a:tc>
              </a:tr>
              <a:tr h="502702">
                <a:tc>
                  <a:txBody>
                    <a:bodyPr/>
                    <a:lstStyle/>
                    <a:p>
                      <a:pPr algn="ctr"/>
                      <a:r>
                        <a:rPr lang="en-US" sz="1700" dirty="0" smtClean="0"/>
                        <a:t>50 – 59</a:t>
                      </a:r>
                    </a:p>
                  </a:txBody>
                  <a:tcPr/>
                </a:tc>
                <a:tc>
                  <a:txBody>
                    <a:bodyPr/>
                    <a:lstStyle/>
                    <a:p>
                      <a:pPr algn="ctr"/>
                      <a:r>
                        <a:rPr lang="en-US" sz="1700" dirty="0" smtClean="0"/>
                        <a:t>I</a:t>
                      </a:r>
                      <a:endParaRPr lang="en-US" sz="1700" dirty="0"/>
                    </a:p>
                  </a:txBody>
                  <a:tcPr/>
                </a:tc>
                <a:tc>
                  <a:txBody>
                    <a:bodyPr/>
                    <a:lstStyle/>
                    <a:p>
                      <a:pPr algn="ctr"/>
                      <a:r>
                        <a:rPr lang="en-US" sz="1700" dirty="0" smtClean="0"/>
                        <a:t>1</a:t>
                      </a:r>
                      <a:endParaRPr lang="en-US" sz="1700" dirty="0"/>
                    </a:p>
                  </a:txBody>
                  <a:tcPr/>
                </a:tc>
              </a:tr>
              <a:tr h="502702">
                <a:tc>
                  <a:txBody>
                    <a:bodyPr/>
                    <a:lstStyle/>
                    <a:p>
                      <a:pPr algn="ctr"/>
                      <a:r>
                        <a:rPr lang="en-US" sz="1700" dirty="0" smtClean="0"/>
                        <a:t>60 – 69</a:t>
                      </a:r>
                      <a:endParaRPr lang="en-US" sz="1700" dirty="0"/>
                    </a:p>
                  </a:txBody>
                  <a:tcPr/>
                </a:tc>
                <a:tc>
                  <a:txBody>
                    <a:bodyPr/>
                    <a:lstStyle/>
                    <a:p>
                      <a:pPr algn="ctr"/>
                      <a:r>
                        <a:rPr lang="en-US" sz="1700" dirty="0" smtClean="0"/>
                        <a:t>II</a:t>
                      </a:r>
                      <a:endParaRPr lang="en-US" sz="1700" dirty="0"/>
                    </a:p>
                  </a:txBody>
                  <a:tcPr/>
                </a:tc>
                <a:tc>
                  <a:txBody>
                    <a:bodyPr/>
                    <a:lstStyle/>
                    <a:p>
                      <a:pPr algn="ctr"/>
                      <a:r>
                        <a:rPr lang="en-US" sz="1700" dirty="0" smtClean="0"/>
                        <a:t>2</a:t>
                      </a:r>
                      <a:endParaRPr lang="en-US" sz="1700" dirty="0"/>
                    </a:p>
                  </a:txBody>
                  <a:tcPr/>
                </a:tc>
              </a:tr>
            </a:tbl>
          </a:graphicData>
        </a:graphic>
      </p:graphicFrame>
      <p:cxnSp>
        <p:nvCxnSpPr>
          <p:cNvPr id="47" name="Straight Connector 46"/>
          <p:cNvCxnSpPr/>
          <p:nvPr/>
        </p:nvCxnSpPr>
        <p:spPr>
          <a:xfrm>
            <a:off x="4343774" y="5334794"/>
            <a:ext cx="42668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flipH="1" flipV="1">
            <a:off x="2590777" y="3581797"/>
            <a:ext cx="3505994"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22"/>
          <p:cNvSpPr txBox="1">
            <a:spLocks noChangeArrowheads="1"/>
          </p:cNvSpPr>
          <p:nvPr/>
        </p:nvSpPr>
        <p:spPr bwMode="auto">
          <a:xfrm>
            <a:off x="457200" y="639763"/>
            <a:ext cx="8915400" cy="461665"/>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 Here we have the </a:t>
            </a:r>
            <a:r>
              <a:rPr lang="en-US" sz="2400" dirty="0" err="1" smtClean="0">
                <a:solidFill>
                  <a:srgbClr val="669900"/>
                </a:solidFill>
              </a:rPr>
              <a:t>x</a:t>
            </a:r>
            <a:r>
              <a:rPr lang="en-US" sz="2400" dirty="0" smtClean="0">
                <a:solidFill>
                  <a:srgbClr val="669900"/>
                </a:solidFill>
              </a:rPr>
              <a:t>- and y-axis for our histogram.</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49</a:t>
            </a:fld>
            <a:endParaRPr lang="en-US" smtClean="0">
              <a:solidFill>
                <a:schemeClr val="bg1"/>
              </a:solidFill>
            </a:endParaRPr>
          </a:p>
        </p:txBody>
      </p:sp>
      <p:cxnSp>
        <p:nvCxnSpPr>
          <p:cNvPr id="30" name="Straight Connector 29"/>
          <p:cNvCxnSpPr/>
          <p:nvPr/>
        </p:nvCxnSpPr>
        <p:spPr>
          <a:xfrm flipV="1">
            <a:off x="9144000" y="5031582"/>
            <a:ext cx="0" cy="304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par>
                                <p:cTn id="9" presetID="4" presetClass="entr" presetSubtype="16"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ox(in)">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lack Background"/>
          <p:cNvSpPr>
            <a:spLocks noChangeArrowheads="1"/>
          </p:cNvSpPr>
          <p:nvPr/>
        </p:nvSpPr>
        <p:spPr bwMode="auto">
          <a:xfrm>
            <a:off x="122238" y="619125"/>
            <a:ext cx="8869362" cy="52482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7411" name="Slide Numbe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84C14FA-5A59-4FE8-8FE2-83F631AB0BF4}" type="slidenum">
              <a:rPr lang="en-US" smtClean="0">
                <a:solidFill>
                  <a:schemeClr val="bg1"/>
                </a:solidFill>
              </a:rPr>
              <a:pPr eaLnBrk="1" hangingPunct="1"/>
              <a:t>5</a:t>
            </a:fld>
            <a:endParaRPr lang="en-US" smtClean="0">
              <a:solidFill>
                <a:schemeClr val="bg1"/>
              </a:solidFill>
            </a:endParaRPr>
          </a:p>
        </p:txBody>
      </p:sp>
      <p:graphicFrame>
        <p:nvGraphicFramePr>
          <p:cNvPr id="9" name="Table 8"/>
          <p:cNvGraphicFramePr>
            <a:graphicFrameLocks noGrp="1"/>
          </p:cNvGraphicFramePr>
          <p:nvPr/>
        </p:nvGraphicFramePr>
        <p:xfrm>
          <a:off x="304800" y="685800"/>
          <a:ext cx="8610600" cy="5183717"/>
        </p:xfrm>
        <a:graphic>
          <a:graphicData uri="http://schemas.openxmlformats.org/drawingml/2006/table">
            <a:tbl>
              <a:tblPr/>
              <a:tblGrid>
                <a:gridCol w="2263255"/>
                <a:gridCol w="6347345"/>
              </a:tblGrid>
              <a:tr h="1448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00"/>
                          </a:solidFill>
                          <a:effectLst/>
                          <a:latin typeface="Cambria" charset="0"/>
                          <a:ea typeface="Cambria" charset="0"/>
                        </a:rPr>
                        <a:t>Scaffolding</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
                          <a:schemeClr val="bg1"/>
                        </a:buClr>
                        <a:buSzPct val="70000"/>
                        <a:buFont typeface="Wingdings" pitchFamily="2" charset="2"/>
                        <a:buChar char="§"/>
                        <a:tabLst/>
                      </a:pPr>
                      <a:r>
                        <a:rPr kumimoji="0" lang="en-US" sz="1500" b="0" i="0" u="none" strike="noStrike" cap="none" normalizeH="0" baseline="0" dirty="0" smtClean="0">
                          <a:ln>
                            <a:noFill/>
                          </a:ln>
                          <a:solidFill>
                            <a:srgbClr val="FFFFFF"/>
                          </a:solidFill>
                          <a:effectLst/>
                          <a:latin typeface="Cambria" charset="0"/>
                          <a:ea typeface="Arial" charset="0"/>
                          <a:cs typeface="Arial" charset="0"/>
                        </a:rPr>
                        <a:t>Scaffolding buttons throughout the lesson provide additional supports and hints to help students make important connections.  </a:t>
                      </a:r>
                    </a:p>
                    <a:p>
                      <a:pPr marL="285750" marR="0" lvl="0" indent="-285750" algn="l" defTabSz="914400" rtl="0" eaLnBrk="1" fontAlgn="base" latinLnBrk="0" hangingPunct="1">
                        <a:lnSpc>
                          <a:spcPct val="100000"/>
                        </a:lnSpc>
                        <a:spcBef>
                          <a:spcPct val="0"/>
                        </a:spcBef>
                        <a:spcAft>
                          <a:spcPct val="0"/>
                        </a:spcAft>
                        <a:buClr>
                          <a:schemeClr val="bg1"/>
                        </a:buClr>
                        <a:buSzPct val="70000"/>
                        <a:buFont typeface="Wingdings" pitchFamily="2" charset="2"/>
                        <a:buChar char="§"/>
                        <a:tabLst/>
                      </a:pPr>
                      <a:r>
                        <a:rPr kumimoji="0" lang="en-US" sz="1500" b="0" i="0" u="none" strike="noStrike" cap="none" normalizeH="0" baseline="0" dirty="0" smtClean="0">
                          <a:ln>
                            <a:noFill/>
                          </a:ln>
                          <a:solidFill>
                            <a:srgbClr val="FFFFFF"/>
                          </a:solidFill>
                          <a:effectLst/>
                          <a:latin typeface="Cambria" charset="0"/>
                          <a:ea typeface="Arial" charset="0"/>
                          <a:cs typeface="Arial" charset="0"/>
                        </a:rPr>
                        <a:t>Handout on how to create a histogram is provided for struggling students.</a:t>
                      </a:r>
                    </a:p>
                    <a:p>
                      <a:pPr marL="285750" marR="0" lvl="0" indent="-285750" algn="l" defTabSz="914400" rtl="0" eaLnBrk="1" fontAlgn="base" latinLnBrk="0" hangingPunct="1">
                        <a:lnSpc>
                          <a:spcPct val="100000"/>
                        </a:lnSpc>
                        <a:spcBef>
                          <a:spcPct val="0"/>
                        </a:spcBef>
                        <a:spcAft>
                          <a:spcPct val="0"/>
                        </a:spcAft>
                        <a:buClr>
                          <a:schemeClr val="bg1"/>
                        </a:buClr>
                        <a:buSzPct val="70000"/>
                        <a:buFont typeface="Wingdings" pitchFamily="2" charset="2"/>
                        <a:buChar char="§"/>
                        <a:tabLst/>
                      </a:pPr>
                      <a:r>
                        <a:rPr kumimoji="0" lang="en-US" sz="1500" b="0" i="0" u="none" strike="noStrike" cap="none" normalizeH="0" baseline="0" dirty="0" smtClean="0">
                          <a:ln>
                            <a:noFill/>
                          </a:ln>
                          <a:solidFill>
                            <a:srgbClr val="FFFFFF"/>
                          </a:solidFill>
                          <a:effectLst/>
                          <a:latin typeface="Cambria" charset="0"/>
                          <a:ea typeface="Arial" charset="0"/>
                          <a:cs typeface="Arial" charset="0"/>
                        </a:rPr>
                        <a:t>Two versions of the class work and homework exist – one regular and one that has been modified.</a:t>
                      </a:r>
                    </a:p>
                    <a:p>
                      <a:pPr marL="285750" marR="0" lvl="0" indent="-285750" algn="l" defTabSz="914400" rtl="0" eaLnBrk="1" fontAlgn="base" latinLnBrk="0" hangingPunct="1">
                        <a:lnSpc>
                          <a:spcPct val="100000"/>
                        </a:lnSpc>
                        <a:spcBef>
                          <a:spcPct val="0"/>
                        </a:spcBef>
                        <a:spcAft>
                          <a:spcPct val="0"/>
                        </a:spcAft>
                        <a:buClr>
                          <a:schemeClr val="bg1"/>
                        </a:buClr>
                        <a:buSzPct val="70000"/>
                        <a:buFont typeface="Wingdings" pitchFamily="2" charset="2"/>
                        <a:buNone/>
                        <a:tabLst/>
                      </a:pPr>
                      <a:endParaRPr kumimoji="0" lang="en-US" sz="1500" b="0" i="0" u="none" strike="noStrike" cap="none" normalizeH="0" baseline="0" dirty="0" smtClean="0">
                        <a:ln>
                          <a:noFill/>
                        </a:ln>
                        <a:solidFill>
                          <a:srgbClr val="FFFFFF"/>
                        </a:solidFill>
                        <a:effectLst/>
                        <a:latin typeface="Cambria" charset="0"/>
                        <a:ea typeface="Arial" charset="0"/>
                        <a:cs typeface="Arial" charset="0"/>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0689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00"/>
                          </a:solidFill>
                          <a:effectLst/>
                          <a:latin typeface="Cambria" charset="0"/>
                          <a:ea typeface="Cambria" charset="0"/>
                        </a:rPr>
                        <a:t>Enrichment</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Cambria" charset="0"/>
                          <a:ea typeface="Cambria" charset="0"/>
                        </a:rPr>
                        <a:t>An extension is provided for advanced students.  The extension consists of a collecting data to answer a statistical question and then using the data to create a histogram and circle graph (using a protractor and compass).</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448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00"/>
                          </a:solidFill>
                          <a:effectLst/>
                          <a:latin typeface="Cambria" charset="0"/>
                          <a:ea typeface="Cambria" charset="0"/>
                        </a:rPr>
                        <a:t>Online Resources for Absent Students</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Cambria" charset="0"/>
                          <a:ea typeface="Cambria" charset="0"/>
                          <a:hlinkClick r:id="rId3"/>
                        </a:rPr>
                        <a:t>http://www.ixl.com/math/grade-6/create-histograms</a:t>
                      </a:r>
                      <a:endParaRPr kumimoji="0" lang="en-US" sz="1500" b="0" i="0" u="none" strike="noStrike" cap="none" normalizeH="0" baseline="0" dirty="0" smtClean="0">
                        <a:ln>
                          <a:noFill/>
                        </a:ln>
                        <a:solidFill>
                          <a:schemeClr val="bg1"/>
                        </a:solidFill>
                        <a:effectLst/>
                        <a:latin typeface="Cambria" charset="0"/>
                        <a:ea typeface="Cambri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Cambria" charset="0"/>
                        <a:ea typeface="Cambria"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0" i="0" u="none" strike="noStrike" cap="none" normalizeH="0" baseline="0" dirty="0" smtClean="0">
                          <a:ln>
                            <a:noFill/>
                          </a:ln>
                          <a:solidFill>
                            <a:schemeClr val="bg1"/>
                          </a:solidFill>
                          <a:effectLst/>
                          <a:latin typeface="Cambria" charset="0"/>
                          <a:ea typeface="Cambria" charset="0"/>
                          <a:hlinkClick r:id="rId4"/>
                        </a:rPr>
                        <a:t>www.glencoe.com/sec/math/studytools/cgi-bin/msgQuiz.php4?isbn=0-07-829635-8&amp;chapter=9&amp;lesson=1&amp;headerFile=4&amp;state</a:t>
                      </a:r>
                      <a:endParaRPr kumimoji="0" lang="en-US" sz="1500" b="0" i="0" u="none" strike="noStrike" cap="none" normalizeH="0" baseline="0" dirty="0" smtClean="0">
                        <a:ln>
                          <a:noFill/>
                        </a:ln>
                        <a:solidFill>
                          <a:schemeClr val="bg1"/>
                        </a:solidFill>
                        <a:effectLst/>
                        <a:latin typeface="Cambria" charset="0"/>
                        <a:ea typeface="Cambri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Cambria" charset="0"/>
                        <a:ea typeface="Cambri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Cambria" charset="0"/>
                          <a:ea typeface="Cambria" charset="0"/>
                          <a:hlinkClick r:id="rId5"/>
                        </a:rPr>
                        <a:t>http://learnzillion.com/lessons/543-describe-attributes-of-a-data-set-by-analyzing-line-plots-histograms-and-box-plots</a:t>
                      </a:r>
                      <a:endParaRPr kumimoji="0" lang="en-US" sz="1500" b="0" i="0" u="none" strike="noStrike" cap="none" normalizeH="0" baseline="0" dirty="0" smtClean="0">
                        <a:ln>
                          <a:noFill/>
                        </a:ln>
                        <a:solidFill>
                          <a:schemeClr val="bg1"/>
                        </a:solidFill>
                        <a:effectLst/>
                        <a:latin typeface="Cambria" charset="0"/>
                        <a:ea typeface="Cambri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Cambria" charset="0"/>
                        <a:ea typeface="Cambri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Cambria" charset="0"/>
                          <a:ea typeface="Cambria" charset="0"/>
                          <a:hlinkClick r:id="rId6"/>
                        </a:rPr>
                        <a:t>http://learnzillion.com/lessons/542-determine-the-number-of-observation-in-a-set-of-data-by-looking-at-histograms-and-line-plots</a:t>
                      </a:r>
                      <a:endParaRPr kumimoji="0" lang="en-US" sz="1500" b="0" i="0" u="none" strike="noStrike" cap="none" normalizeH="0" baseline="0" dirty="0" smtClean="0">
                        <a:ln>
                          <a:noFill/>
                        </a:ln>
                        <a:solidFill>
                          <a:schemeClr val="bg1"/>
                        </a:solidFill>
                        <a:effectLst/>
                        <a:latin typeface="Cambria" charset="0"/>
                        <a:ea typeface="Cambria"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Cambria" charset="0"/>
                        <a:ea typeface="Cambria" charset="0"/>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7419"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dirty="0">
                <a:solidFill>
                  <a:schemeClr val="bg1"/>
                </a:solidFill>
              </a:rPr>
              <a:t>Lesson Overview </a:t>
            </a:r>
            <a:r>
              <a:rPr lang="en-US" sz="2800" b="1" dirty="0" smtClean="0">
                <a:solidFill>
                  <a:schemeClr val="bg1"/>
                </a:solidFill>
              </a:rPr>
              <a:t>(4 </a:t>
            </a:r>
            <a:r>
              <a:rPr lang="en-US" sz="2800" b="1" dirty="0">
                <a:solidFill>
                  <a:schemeClr val="bg1"/>
                </a:solidFill>
              </a:rPr>
              <a:t>of</a:t>
            </a:r>
            <a:r>
              <a:rPr lang="en-US" sz="2800" b="1" dirty="0" smtClean="0">
                <a:solidFill>
                  <a:schemeClr val="bg1"/>
                </a:solidFill>
              </a:rPr>
              <a:t> 6)</a:t>
            </a:r>
            <a:endParaRPr lang="en-US" sz="2000" dirty="0">
              <a:solidFill>
                <a:schemeClr val="bg1"/>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aphicFrame>
        <p:nvGraphicFramePr>
          <p:cNvPr id="13" name="Table 12"/>
          <p:cNvGraphicFramePr>
            <a:graphicFrameLocks noGrp="1"/>
          </p:cNvGraphicFramePr>
          <p:nvPr/>
        </p:nvGraphicFramePr>
        <p:xfrm>
          <a:off x="381000" y="1143000"/>
          <a:ext cx="3187701" cy="4631216"/>
        </p:xfrm>
        <a:graphic>
          <a:graphicData uri="http://schemas.openxmlformats.org/drawingml/2006/table">
            <a:tbl>
              <a:tblPr firstRow="1" bandRow="1" bandCol="1">
                <a:tableStyleId>{912C8C85-51F0-491E-9774-3900AFEF0FD7}</a:tableStyleId>
              </a:tblPr>
              <a:tblGrid>
                <a:gridCol w="838200"/>
                <a:gridCol w="838200"/>
                <a:gridCol w="1511301"/>
              </a:tblGrid>
              <a:tr h="502702">
                <a:tc gridSpan="3">
                  <a:txBody>
                    <a:bodyPr/>
                    <a:lstStyle/>
                    <a:p>
                      <a:pPr algn="ctr"/>
                      <a:r>
                        <a:rPr lang="en-US" sz="1700" dirty="0" smtClean="0"/>
                        <a:t>Age of People Attending a Movie</a:t>
                      </a:r>
                      <a:endParaRPr lang="en-US" sz="17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1700" dirty="0" smtClean="0">
                          <a:solidFill>
                            <a:schemeClr val="bg1"/>
                          </a:solidFill>
                        </a:rPr>
                        <a:t>Age Ranges</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Tally</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Frequency</a:t>
                      </a:r>
                      <a:endParaRPr lang="en-US" sz="1700" dirty="0">
                        <a:solidFill>
                          <a:schemeClr val="bg1"/>
                        </a:solidFill>
                      </a:endParaRPr>
                    </a:p>
                  </a:txBody>
                  <a:tcPr>
                    <a:solidFill>
                      <a:schemeClr val="accent6">
                        <a:lumMod val="60000"/>
                        <a:lumOff val="40000"/>
                      </a:schemeClr>
                    </a:solidFill>
                  </a:tcPr>
                </a:tc>
              </a:tr>
              <a:tr h="502702">
                <a:tc>
                  <a:txBody>
                    <a:bodyPr/>
                    <a:lstStyle/>
                    <a:p>
                      <a:pPr algn="ctr"/>
                      <a:r>
                        <a:rPr lang="en-US" sz="1700" dirty="0" smtClean="0"/>
                        <a:t>0 – 9</a:t>
                      </a:r>
                      <a:endParaRPr lang="en-US" sz="1700" dirty="0"/>
                    </a:p>
                  </a:txBody>
                  <a:tcPr/>
                </a:tc>
                <a:tc>
                  <a:txBody>
                    <a:bodyPr/>
                    <a:lstStyle/>
                    <a:p>
                      <a:pPr algn="ctr"/>
                      <a:r>
                        <a:rPr lang="en-US" sz="1700" dirty="0" smtClean="0"/>
                        <a:t>III</a:t>
                      </a:r>
                      <a:endParaRPr lang="en-US" sz="1700" dirty="0"/>
                    </a:p>
                  </a:txBody>
                  <a:tcPr/>
                </a:tc>
                <a:tc>
                  <a:txBody>
                    <a:bodyPr/>
                    <a:lstStyle/>
                    <a:p>
                      <a:pPr algn="ctr"/>
                      <a:r>
                        <a:rPr lang="en-US" sz="1700" dirty="0" smtClean="0"/>
                        <a:t>3</a:t>
                      </a:r>
                      <a:endParaRPr lang="en-US" sz="1700" dirty="0"/>
                    </a:p>
                  </a:txBody>
                  <a:tcPr/>
                </a:tc>
              </a:tr>
              <a:tr h="502702">
                <a:tc>
                  <a:txBody>
                    <a:bodyPr/>
                    <a:lstStyle/>
                    <a:p>
                      <a:pPr algn="ctr"/>
                      <a:r>
                        <a:rPr lang="en-US" sz="1700" dirty="0" smtClean="0"/>
                        <a:t>10 – 19</a:t>
                      </a:r>
                    </a:p>
                  </a:txBody>
                  <a:tcPr/>
                </a:tc>
                <a:tc>
                  <a:txBody>
                    <a:bodyPr/>
                    <a:lstStyle/>
                    <a:p>
                      <a:pPr algn="ctr"/>
                      <a:r>
                        <a:rPr lang="en-US" sz="1700" dirty="0" smtClean="0"/>
                        <a:t>IIII</a:t>
                      </a:r>
                      <a:endParaRPr lang="en-US" sz="1700" dirty="0"/>
                    </a:p>
                  </a:txBody>
                  <a:tcPr/>
                </a:tc>
                <a:tc>
                  <a:txBody>
                    <a:bodyPr/>
                    <a:lstStyle/>
                    <a:p>
                      <a:pPr algn="ctr"/>
                      <a:r>
                        <a:rPr lang="en-US" sz="1700" dirty="0" smtClean="0"/>
                        <a:t>4</a:t>
                      </a:r>
                      <a:endParaRPr lang="en-US" sz="1700" dirty="0"/>
                    </a:p>
                  </a:txBody>
                  <a:tcPr/>
                </a:tc>
              </a:tr>
              <a:tr h="502702">
                <a:tc>
                  <a:txBody>
                    <a:bodyPr/>
                    <a:lstStyle/>
                    <a:p>
                      <a:pPr algn="ctr"/>
                      <a:r>
                        <a:rPr lang="en-US" sz="1700" dirty="0" smtClean="0"/>
                        <a:t>20 – 29</a:t>
                      </a:r>
                    </a:p>
                  </a:txBody>
                  <a:tcPr/>
                </a:tc>
                <a:tc>
                  <a:txBody>
                    <a:bodyPr/>
                    <a:lstStyle/>
                    <a:p>
                      <a:pPr algn="ctr"/>
                      <a:r>
                        <a:rPr lang="en-US" sz="1700" strike="sngStrike" dirty="0" smtClean="0"/>
                        <a:t>IIII</a:t>
                      </a:r>
                      <a:r>
                        <a:rPr lang="en-US" sz="1700" strike="sngStrike" baseline="0" dirty="0" smtClean="0"/>
                        <a:t> </a:t>
                      </a:r>
                      <a:r>
                        <a:rPr lang="en-US" sz="1700" baseline="0" dirty="0" smtClean="0"/>
                        <a:t>   I</a:t>
                      </a:r>
                      <a:endParaRPr lang="en-US" sz="1700" dirty="0"/>
                    </a:p>
                  </a:txBody>
                  <a:tcPr/>
                </a:tc>
                <a:tc>
                  <a:txBody>
                    <a:bodyPr/>
                    <a:lstStyle/>
                    <a:p>
                      <a:pPr algn="ctr"/>
                      <a:r>
                        <a:rPr lang="en-US" sz="1700" dirty="0" smtClean="0"/>
                        <a:t>6</a:t>
                      </a:r>
                      <a:endParaRPr lang="en-US" sz="1700" dirty="0"/>
                    </a:p>
                  </a:txBody>
                  <a:tcPr/>
                </a:tc>
              </a:tr>
              <a:tr h="502702">
                <a:tc>
                  <a:txBody>
                    <a:bodyPr/>
                    <a:lstStyle/>
                    <a:p>
                      <a:pPr algn="ctr"/>
                      <a:r>
                        <a:rPr lang="en-US" sz="1700" dirty="0" smtClean="0"/>
                        <a:t>30 – 39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strike="sngStrike" dirty="0" smtClean="0"/>
                        <a:t>IIII</a:t>
                      </a:r>
                      <a:r>
                        <a:rPr lang="en-US" sz="1700" strike="sngStrike" baseline="0" dirty="0" smtClean="0"/>
                        <a:t> </a:t>
                      </a:r>
                      <a:r>
                        <a:rPr lang="en-US" sz="1700" baseline="0" dirty="0" smtClean="0"/>
                        <a:t>   III</a:t>
                      </a:r>
                      <a:endParaRPr lang="en-US" sz="1700" dirty="0" smtClean="0"/>
                    </a:p>
                  </a:txBody>
                  <a:tcPr/>
                </a:tc>
                <a:tc>
                  <a:txBody>
                    <a:bodyPr/>
                    <a:lstStyle/>
                    <a:p>
                      <a:pPr algn="ctr"/>
                      <a:r>
                        <a:rPr lang="en-US" sz="1700" dirty="0" smtClean="0"/>
                        <a:t>8</a:t>
                      </a:r>
                      <a:endParaRPr lang="en-US" sz="1700" dirty="0"/>
                    </a:p>
                  </a:txBody>
                  <a:tcPr/>
                </a:tc>
              </a:tr>
              <a:tr h="502702">
                <a:tc>
                  <a:txBody>
                    <a:bodyPr/>
                    <a:lstStyle/>
                    <a:p>
                      <a:pPr algn="ctr"/>
                      <a:r>
                        <a:rPr lang="en-US" sz="1700" dirty="0" smtClean="0"/>
                        <a:t>40 – 49</a:t>
                      </a:r>
                    </a:p>
                  </a:txBody>
                  <a:tcPr/>
                </a:tc>
                <a:tc>
                  <a:txBody>
                    <a:bodyPr/>
                    <a:lstStyle/>
                    <a:p>
                      <a:endParaRPr lang="en-US" sz="1700" dirty="0"/>
                    </a:p>
                  </a:txBody>
                  <a:tcPr/>
                </a:tc>
                <a:tc>
                  <a:txBody>
                    <a:bodyPr/>
                    <a:lstStyle/>
                    <a:p>
                      <a:pPr algn="ctr"/>
                      <a:r>
                        <a:rPr lang="en-US" sz="1700" dirty="0" smtClean="0"/>
                        <a:t>0</a:t>
                      </a:r>
                      <a:endParaRPr lang="en-US" sz="1700" dirty="0"/>
                    </a:p>
                  </a:txBody>
                  <a:tcPr/>
                </a:tc>
              </a:tr>
              <a:tr h="502702">
                <a:tc>
                  <a:txBody>
                    <a:bodyPr/>
                    <a:lstStyle/>
                    <a:p>
                      <a:pPr algn="ctr"/>
                      <a:r>
                        <a:rPr lang="en-US" sz="1700" dirty="0" smtClean="0"/>
                        <a:t>50 – 59</a:t>
                      </a:r>
                    </a:p>
                  </a:txBody>
                  <a:tcPr/>
                </a:tc>
                <a:tc>
                  <a:txBody>
                    <a:bodyPr/>
                    <a:lstStyle/>
                    <a:p>
                      <a:pPr algn="ctr"/>
                      <a:r>
                        <a:rPr lang="en-US" sz="1700" dirty="0" smtClean="0"/>
                        <a:t>I</a:t>
                      </a:r>
                      <a:endParaRPr lang="en-US" sz="1700" dirty="0"/>
                    </a:p>
                  </a:txBody>
                  <a:tcPr/>
                </a:tc>
                <a:tc>
                  <a:txBody>
                    <a:bodyPr/>
                    <a:lstStyle/>
                    <a:p>
                      <a:pPr algn="ctr"/>
                      <a:r>
                        <a:rPr lang="en-US" sz="1700" dirty="0" smtClean="0"/>
                        <a:t>1</a:t>
                      </a:r>
                      <a:endParaRPr lang="en-US" sz="1700" dirty="0"/>
                    </a:p>
                  </a:txBody>
                  <a:tcPr/>
                </a:tc>
              </a:tr>
              <a:tr h="502702">
                <a:tc>
                  <a:txBody>
                    <a:bodyPr/>
                    <a:lstStyle/>
                    <a:p>
                      <a:pPr algn="ctr"/>
                      <a:r>
                        <a:rPr lang="en-US" sz="1700" dirty="0" smtClean="0"/>
                        <a:t>60 – 69</a:t>
                      </a:r>
                      <a:endParaRPr lang="en-US" sz="1700" dirty="0"/>
                    </a:p>
                  </a:txBody>
                  <a:tcPr/>
                </a:tc>
                <a:tc>
                  <a:txBody>
                    <a:bodyPr/>
                    <a:lstStyle/>
                    <a:p>
                      <a:pPr algn="ctr"/>
                      <a:r>
                        <a:rPr lang="en-US" sz="1700" dirty="0" smtClean="0"/>
                        <a:t>II</a:t>
                      </a:r>
                      <a:endParaRPr lang="en-US" sz="1700" dirty="0"/>
                    </a:p>
                  </a:txBody>
                  <a:tcPr/>
                </a:tc>
                <a:tc>
                  <a:txBody>
                    <a:bodyPr/>
                    <a:lstStyle/>
                    <a:p>
                      <a:pPr algn="ctr"/>
                      <a:r>
                        <a:rPr lang="en-US" sz="1700" dirty="0" smtClean="0"/>
                        <a:t>2</a:t>
                      </a:r>
                      <a:endParaRPr lang="en-US" sz="1700" dirty="0"/>
                    </a:p>
                  </a:txBody>
                  <a:tcPr/>
                </a:tc>
              </a:tr>
            </a:tbl>
          </a:graphicData>
        </a:graphic>
      </p:graphicFrame>
      <p:cxnSp>
        <p:nvCxnSpPr>
          <p:cNvPr id="47" name="Straight Connector 46"/>
          <p:cNvCxnSpPr/>
          <p:nvPr/>
        </p:nvCxnSpPr>
        <p:spPr>
          <a:xfrm>
            <a:off x="4343774" y="5334794"/>
            <a:ext cx="42668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flipH="1" flipV="1">
            <a:off x="2590777" y="3581797"/>
            <a:ext cx="3505994"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76800" y="1829594"/>
            <a:ext cx="3581400" cy="630942"/>
          </a:xfrm>
          <a:prstGeom prst="rect">
            <a:avLst/>
          </a:prstGeom>
          <a:noFill/>
        </p:spPr>
        <p:txBody>
          <a:bodyPr wrap="square" rtlCol="0">
            <a:spAutoFit/>
          </a:bodyPr>
          <a:lstStyle/>
          <a:p>
            <a:r>
              <a:rPr lang="en-US" sz="3500" dirty="0" smtClean="0">
                <a:solidFill>
                  <a:srgbClr val="FF5EE4"/>
                </a:solidFill>
              </a:rPr>
              <a:t>A Title and Labels!</a:t>
            </a:r>
            <a:endParaRPr lang="en-US" sz="3500" dirty="0">
              <a:solidFill>
                <a:srgbClr val="FF5EE4"/>
              </a:solidFill>
            </a:endParaRPr>
          </a:p>
        </p:txBody>
      </p:sp>
      <p:sp>
        <p:nvSpPr>
          <p:cNvPr id="15" name="TextBox 122"/>
          <p:cNvSpPr txBox="1">
            <a:spLocks noChangeArrowheads="1"/>
          </p:cNvSpPr>
          <p:nvPr/>
        </p:nvSpPr>
        <p:spPr bwMode="auto">
          <a:xfrm>
            <a:off x="228600" y="609601"/>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   What do we need to include to let the reader know what the </a:t>
            </a:r>
          </a:p>
          <a:p>
            <a:r>
              <a:rPr lang="en-US" sz="2400" dirty="0" smtClean="0">
                <a:solidFill>
                  <a:srgbClr val="669900"/>
                </a:solidFill>
              </a:rPr>
              <a:t>                                                  graph is about?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50</a:t>
            </a:fld>
            <a:endParaRPr lang="en-US" smtClean="0">
              <a:solidFill>
                <a:schemeClr val="bg1"/>
              </a:solidFill>
            </a:endParaRPr>
          </a:p>
        </p:txBody>
      </p:sp>
      <p:cxnSp>
        <p:nvCxnSpPr>
          <p:cNvPr id="30" name="Straight Connector 29"/>
          <p:cNvCxnSpPr/>
          <p:nvPr/>
        </p:nvCxnSpPr>
        <p:spPr>
          <a:xfrm flipV="1">
            <a:off x="9144000" y="5031582"/>
            <a:ext cx="0" cy="304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4"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ox(in)">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51</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266700" y="629266"/>
            <a:ext cx="4305300" cy="461665"/>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  We have our </a:t>
            </a:r>
            <a:r>
              <a:rPr lang="en-US" sz="2400" dirty="0" smtClean="0">
                <a:solidFill>
                  <a:srgbClr val="FF5EE4"/>
                </a:solidFill>
              </a:rPr>
              <a:t>x-axis </a:t>
            </a:r>
            <a:r>
              <a:rPr lang="en-US" sz="2400" dirty="0" smtClean="0">
                <a:solidFill>
                  <a:srgbClr val="669900"/>
                </a:solidFill>
              </a:rPr>
              <a:t>labeled…</a:t>
            </a:r>
          </a:p>
        </p:txBody>
      </p:sp>
      <p:sp>
        <p:nvSpPr>
          <p:cNvPr id="15" name="TextBox 14"/>
          <p:cNvSpPr txBox="1"/>
          <p:nvPr/>
        </p:nvSpPr>
        <p:spPr>
          <a:xfrm>
            <a:off x="4724400" y="1219200"/>
            <a:ext cx="3657600" cy="369332"/>
          </a:xfrm>
          <a:prstGeom prst="rect">
            <a:avLst/>
          </a:prstGeom>
          <a:noFill/>
        </p:spPr>
        <p:txBody>
          <a:bodyPr wrap="square" rtlCol="0">
            <a:spAutoFit/>
          </a:bodyPr>
          <a:lstStyle/>
          <a:p>
            <a:r>
              <a:rPr lang="en-US" dirty="0" smtClean="0"/>
              <a:t>Ages of People Attending a Movie</a:t>
            </a:r>
            <a:endParaRPr lang="en-US" dirty="0"/>
          </a:p>
        </p:txBody>
      </p:sp>
      <p:sp>
        <p:nvSpPr>
          <p:cNvPr id="16" name="TextBox 15"/>
          <p:cNvSpPr txBox="1"/>
          <p:nvPr/>
        </p:nvSpPr>
        <p:spPr>
          <a:xfrm>
            <a:off x="6325140" y="5530334"/>
            <a:ext cx="1371060" cy="369332"/>
          </a:xfrm>
          <a:prstGeom prst="rect">
            <a:avLst/>
          </a:prstGeom>
          <a:noFill/>
        </p:spPr>
        <p:txBody>
          <a:bodyPr wrap="square" rtlCol="0">
            <a:spAutoFit/>
          </a:bodyPr>
          <a:lstStyle/>
          <a:p>
            <a:r>
              <a:rPr lang="en-US" dirty="0" smtClean="0">
                <a:solidFill>
                  <a:srgbClr val="FF5EE4"/>
                </a:solidFill>
              </a:rPr>
              <a:t>Age</a:t>
            </a:r>
            <a:endParaRPr lang="en-US" dirty="0">
              <a:solidFill>
                <a:srgbClr val="FF5EE4"/>
              </a:solidFill>
            </a:endParaRPr>
          </a:p>
        </p:txBody>
      </p:sp>
      <p:cxnSp>
        <p:nvCxnSpPr>
          <p:cNvPr id="18" name="Straight Connector 17"/>
          <p:cNvCxnSpPr/>
          <p:nvPr/>
        </p:nvCxnSpPr>
        <p:spPr>
          <a:xfrm>
            <a:off x="4343774" y="5334794"/>
            <a:ext cx="42668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2590777" y="3581797"/>
            <a:ext cx="3505994" cy="1588"/>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6200000">
            <a:off x="2114669" y="3118762"/>
            <a:ext cx="3429793" cy="369332"/>
          </a:xfrm>
          <a:prstGeom prst="rect">
            <a:avLst/>
          </a:prstGeom>
          <a:noFill/>
        </p:spPr>
        <p:txBody>
          <a:bodyPr wrap="square" rtlCol="0">
            <a:spAutoFit/>
          </a:bodyPr>
          <a:lstStyle/>
          <a:p>
            <a:r>
              <a:rPr lang="en-US" dirty="0" smtClean="0"/>
              <a:t>Number of People (Frequency) </a:t>
            </a:r>
            <a:endParaRPr lang="en-US" dirty="0"/>
          </a:p>
        </p:txBody>
      </p:sp>
      <p:sp>
        <p:nvSpPr>
          <p:cNvPr id="4" name="TextBox 3"/>
          <p:cNvSpPr txBox="1"/>
          <p:nvPr/>
        </p:nvSpPr>
        <p:spPr>
          <a:xfrm>
            <a:off x="4014232" y="609600"/>
            <a:ext cx="5129768" cy="461665"/>
          </a:xfrm>
          <a:prstGeom prst="rect">
            <a:avLst/>
          </a:prstGeom>
          <a:noFill/>
        </p:spPr>
        <p:txBody>
          <a:bodyPr wrap="square" rtlCol="0">
            <a:spAutoFit/>
          </a:bodyPr>
          <a:lstStyle/>
          <a:p>
            <a:r>
              <a:rPr lang="en-US" sz="2400" dirty="0" smtClean="0">
                <a:solidFill>
                  <a:srgbClr val="72A376"/>
                </a:solidFill>
              </a:rPr>
              <a:t>What else do we need on the </a:t>
            </a:r>
            <a:r>
              <a:rPr lang="en-US" sz="2400" dirty="0" smtClean="0">
                <a:solidFill>
                  <a:srgbClr val="FF5EE4"/>
                </a:solidFill>
              </a:rPr>
              <a:t>x-axis</a:t>
            </a:r>
            <a:r>
              <a:rPr lang="en-US" sz="2400" dirty="0" smtClean="0">
                <a:solidFill>
                  <a:srgbClr val="72A376"/>
                </a:solidFill>
              </a:rPr>
              <a:t>?</a:t>
            </a:r>
            <a:endParaRPr lang="en-US" sz="2400" dirty="0">
              <a:solidFill>
                <a:srgbClr val="72A376"/>
              </a:solidFill>
            </a:endParaRPr>
          </a:p>
        </p:txBody>
      </p:sp>
      <p:graphicFrame>
        <p:nvGraphicFramePr>
          <p:cNvPr id="22" name="Table 21"/>
          <p:cNvGraphicFramePr>
            <a:graphicFrameLocks noGrp="1"/>
          </p:cNvGraphicFramePr>
          <p:nvPr/>
        </p:nvGraphicFramePr>
        <p:xfrm>
          <a:off x="381000" y="1143000"/>
          <a:ext cx="3187701" cy="4631216"/>
        </p:xfrm>
        <a:graphic>
          <a:graphicData uri="http://schemas.openxmlformats.org/drawingml/2006/table">
            <a:tbl>
              <a:tblPr firstRow="1" bandRow="1" bandCol="1">
                <a:tableStyleId>{912C8C85-51F0-491E-9774-3900AFEF0FD7}</a:tableStyleId>
              </a:tblPr>
              <a:tblGrid>
                <a:gridCol w="838200"/>
                <a:gridCol w="838200"/>
                <a:gridCol w="1511301"/>
              </a:tblGrid>
              <a:tr h="502702">
                <a:tc gridSpan="3">
                  <a:txBody>
                    <a:bodyPr/>
                    <a:lstStyle/>
                    <a:p>
                      <a:pPr algn="ctr"/>
                      <a:r>
                        <a:rPr lang="en-US" sz="1700" dirty="0" smtClean="0"/>
                        <a:t>Age of People Attending a Movie</a:t>
                      </a:r>
                      <a:endParaRPr lang="en-US" sz="17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1700" dirty="0" smtClean="0">
                          <a:solidFill>
                            <a:schemeClr val="bg1"/>
                          </a:solidFill>
                        </a:rPr>
                        <a:t>Age Ranges</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Tally</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Frequency</a:t>
                      </a:r>
                      <a:endParaRPr lang="en-US" sz="1700" dirty="0">
                        <a:solidFill>
                          <a:schemeClr val="bg1"/>
                        </a:solidFill>
                      </a:endParaRPr>
                    </a:p>
                  </a:txBody>
                  <a:tcPr>
                    <a:solidFill>
                      <a:schemeClr val="accent6">
                        <a:lumMod val="60000"/>
                        <a:lumOff val="40000"/>
                      </a:schemeClr>
                    </a:solidFill>
                  </a:tcPr>
                </a:tc>
              </a:tr>
              <a:tr h="502702">
                <a:tc>
                  <a:txBody>
                    <a:bodyPr/>
                    <a:lstStyle/>
                    <a:p>
                      <a:pPr algn="ctr"/>
                      <a:r>
                        <a:rPr lang="en-US" sz="1700" dirty="0" smtClean="0"/>
                        <a:t>0 – 9</a:t>
                      </a:r>
                      <a:endParaRPr lang="en-US" sz="1700" dirty="0"/>
                    </a:p>
                  </a:txBody>
                  <a:tcPr/>
                </a:tc>
                <a:tc>
                  <a:txBody>
                    <a:bodyPr/>
                    <a:lstStyle/>
                    <a:p>
                      <a:pPr algn="ctr"/>
                      <a:r>
                        <a:rPr lang="en-US" sz="1700" dirty="0" smtClean="0"/>
                        <a:t>III</a:t>
                      </a:r>
                      <a:endParaRPr lang="en-US" sz="1700" dirty="0"/>
                    </a:p>
                  </a:txBody>
                  <a:tcPr/>
                </a:tc>
                <a:tc>
                  <a:txBody>
                    <a:bodyPr/>
                    <a:lstStyle/>
                    <a:p>
                      <a:pPr algn="ctr"/>
                      <a:r>
                        <a:rPr lang="en-US" sz="1700" dirty="0" smtClean="0"/>
                        <a:t>3</a:t>
                      </a:r>
                      <a:endParaRPr lang="en-US" sz="1700" dirty="0"/>
                    </a:p>
                  </a:txBody>
                  <a:tcPr/>
                </a:tc>
              </a:tr>
              <a:tr h="502702">
                <a:tc>
                  <a:txBody>
                    <a:bodyPr/>
                    <a:lstStyle/>
                    <a:p>
                      <a:pPr algn="ctr"/>
                      <a:r>
                        <a:rPr lang="en-US" sz="1700" dirty="0" smtClean="0"/>
                        <a:t>10 – 19</a:t>
                      </a:r>
                    </a:p>
                  </a:txBody>
                  <a:tcPr/>
                </a:tc>
                <a:tc>
                  <a:txBody>
                    <a:bodyPr/>
                    <a:lstStyle/>
                    <a:p>
                      <a:pPr algn="ctr"/>
                      <a:r>
                        <a:rPr lang="en-US" sz="1700" dirty="0" smtClean="0"/>
                        <a:t>IIII</a:t>
                      </a:r>
                      <a:endParaRPr lang="en-US" sz="1700" dirty="0"/>
                    </a:p>
                  </a:txBody>
                  <a:tcPr/>
                </a:tc>
                <a:tc>
                  <a:txBody>
                    <a:bodyPr/>
                    <a:lstStyle/>
                    <a:p>
                      <a:pPr algn="ctr"/>
                      <a:r>
                        <a:rPr lang="en-US" sz="1700" dirty="0" smtClean="0"/>
                        <a:t>4</a:t>
                      </a:r>
                      <a:endParaRPr lang="en-US" sz="1700" dirty="0"/>
                    </a:p>
                  </a:txBody>
                  <a:tcPr/>
                </a:tc>
              </a:tr>
              <a:tr h="502702">
                <a:tc>
                  <a:txBody>
                    <a:bodyPr/>
                    <a:lstStyle/>
                    <a:p>
                      <a:pPr algn="ctr"/>
                      <a:r>
                        <a:rPr lang="en-US" sz="1700" dirty="0" smtClean="0"/>
                        <a:t>20 – 29</a:t>
                      </a:r>
                    </a:p>
                  </a:txBody>
                  <a:tcPr/>
                </a:tc>
                <a:tc>
                  <a:txBody>
                    <a:bodyPr/>
                    <a:lstStyle/>
                    <a:p>
                      <a:pPr algn="ctr"/>
                      <a:r>
                        <a:rPr lang="en-US" sz="1700" strike="sngStrike" dirty="0" smtClean="0"/>
                        <a:t>IIII</a:t>
                      </a:r>
                      <a:r>
                        <a:rPr lang="en-US" sz="1700" strike="sngStrike" baseline="0" dirty="0" smtClean="0"/>
                        <a:t> </a:t>
                      </a:r>
                      <a:r>
                        <a:rPr lang="en-US" sz="1700" baseline="0" dirty="0" smtClean="0"/>
                        <a:t>   I</a:t>
                      </a:r>
                      <a:endParaRPr lang="en-US" sz="1700" dirty="0"/>
                    </a:p>
                  </a:txBody>
                  <a:tcPr/>
                </a:tc>
                <a:tc>
                  <a:txBody>
                    <a:bodyPr/>
                    <a:lstStyle/>
                    <a:p>
                      <a:pPr algn="ctr"/>
                      <a:r>
                        <a:rPr lang="en-US" sz="1700" dirty="0" smtClean="0"/>
                        <a:t>6</a:t>
                      </a:r>
                      <a:endParaRPr lang="en-US" sz="1700" dirty="0"/>
                    </a:p>
                  </a:txBody>
                  <a:tcPr/>
                </a:tc>
              </a:tr>
              <a:tr h="502702">
                <a:tc>
                  <a:txBody>
                    <a:bodyPr/>
                    <a:lstStyle/>
                    <a:p>
                      <a:pPr algn="ctr"/>
                      <a:r>
                        <a:rPr lang="en-US" sz="1700" dirty="0" smtClean="0"/>
                        <a:t>30 – 39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strike="sngStrike" dirty="0" smtClean="0"/>
                        <a:t>IIII</a:t>
                      </a:r>
                      <a:r>
                        <a:rPr lang="en-US" sz="1700" strike="sngStrike" baseline="0" dirty="0" smtClean="0"/>
                        <a:t> </a:t>
                      </a:r>
                      <a:r>
                        <a:rPr lang="en-US" sz="1700" baseline="0" dirty="0" smtClean="0"/>
                        <a:t>   III</a:t>
                      </a:r>
                      <a:endParaRPr lang="en-US" sz="1700" dirty="0" smtClean="0"/>
                    </a:p>
                  </a:txBody>
                  <a:tcPr/>
                </a:tc>
                <a:tc>
                  <a:txBody>
                    <a:bodyPr/>
                    <a:lstStyle/>
                    <a:p>
                      <a:pPr algn="ctr"/>
                      <a:r>
                        <a:rPr lang="en-US" sz="1700" dirty="0" smtClean="0"/>
                        <a:t>8</a:t>
                      </a:r>
                      <a:endParaRPr lang="en-US" sz="1700" dirty="0"/>
                    </a:p>
                  </a:txBody>
                  <a:tcPr/>
                </a:tc>
              </a:tr>
              <a:tr h="502702">
                <a:tc>
                  <a:txBody>
                    <a:bodyPr/>
                    <a:lstStyle/>
                    <a:p>
                      <a:pPr algn="ctr"/>
                      <a:r>
                        <a:rPr lang="en-US" sz="1700" dirty="0" smtClean="0"/>
                        <a:t>40 – 49</a:t>
                      </a:r>
                    </a:p>
                  </a:txBody>
                  <a:tcPr/>
                </a:tc>
                <a:tc>
                  <a:txBody>
                    <a:bodyPr/>
                    <a:lstStyle/>
                    <a:p>
                      <a:endParaRPr lang="en-US" sz="1700" dirty="0"/>
                    </a:p>
                  </a:txBody>
                  <a:tcPr/>
                </a:tc>
                <a:tc>
                  <a:txBody>
                    <a:bodyPr/>
                    <a:lstStyle/>
                    <a:p>
                      <a:pPr algn="ctr"/>
                      <a:r>
                        <a:rPr lang="en-US" sz="1700" dirty="0" smtClean="0"/>
                        <a:t>0</a:t>
                      </a:r>
                      <a:endParaRPr lang="en-US" sz="1700" dirty="0"/>
                    </a:p>
                  </a:txBody>
                  <a:tcPr/>
                </a:tc>
              </a:tr>
              <a:tr h="502702">
                <a:tc>
                  <a:txBody>
                    <a:bodyPr/>
                    <a:lstStyle/>
                    <a:p>
                      <a:pPr algn="ctr"/>
                      <a:r>
                        <a:rPr lang="en-US" sz="1700" dirty="0" smtClean="0"/>
                        <a:t>50 – 59</a:t>
                      </a:r>
                    </a:p>
                  </a:txBody>
                  <a:tcPr/>
                </a:tc>
                <a:tc>
                  <a:txBody>
                    <a:bodyPr/>
                    <a:lstStyle/>
                    <a:p>
                      <a:pPr algn="ctr"/>
                      <a:r>
                        <a:rPr lang="en-US" sz="1700" dirty="0" smtClean="0"/>
                        <a:t>I</a:t>
                      </a:r>
                      <a:endParaRPr lang="en-US" sz="1700" dirty="0"/>
                    </a:p>
                  </a:txBody>
                  <a:tcPr/>
                </a:tc>
                <a:tc>
                  <a:txBody>
                    <a:bodyPr/>
                    <a:lstStyle/>
                    <a:p>
                      <a:pPr algn="ctr"/>
                      <a:r>
                        <a:rPr lang="en-US" sz="1700" dirty="0" smtClean="0"/>
                        <a:t>1</a:t>
                      </a:r>
                      <a:endParaRPr lang="en-US" sz="1700" dirty="0"/>
                    </a:p>
                  </a:txBody>
                  <a:tcPr/>
                </a:tc>
              </a:tr>
              <a:tr h="502702">
                <a:tc>
                  <a:txBody>
                    <a:bodyPr/>
                    <a:lstStyle/>
                    <a:p>
                      <a:pPr algn="ctr"/>
                      <a:r>
                        <a:rPr lang="en-US" sz="1700" dirty="0" smtClean="0"/>
                        <a:t>60 – 69</a:t>
                      </a:r>
                      <a:endParaRPr lang="en-US" sz="1700" dirty="0"/>
                    </a:p>
                  </a:txBody>
                  <a:tcPr/>
                </a:tc>
                <a:tc>
                  <a:txBody>
                    <a:bodyPr/>
                    <a:lstStyle/>
                    <a:p>
                      <a:pPr algn="ctr"/>
                      <a:r>
                        <a:rPr lang="en-US" sz="1700" dirty="0" smtClean="0"/>
                        <a:t>II</a:t>
                      </a:r>
                      <a:endParaRPr lang="en-US" sz="1700" dirty="0"/>
                    </a:p>
                  </a:txBody>
                  <a:tcPr/>
                </a:tc>
                <a:tc>
                  <a:txBody>
                    <a:bodyPr/>
                    <a:lstStyle/>
                    <a:p>
                      <a:pPr algn="ctr"/>
                      <a:r>
                        <a:rPr lang="en-US" sz="1700" dirty="0" smtClean="0"/>
                        <a:t>2</a:t>
                      </a:r>
                      <a:endParaRPr lang="en-US" sz="1700" dirty="0"/>
                    </a:p>
                  </a:txBody>
                  <a:tcPr/>
                </a:tc>
              </a:tr>
            </a:tbl>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37" presetClass="entr" presetSubtype="0" fill="hold" grpId="0" nodeType="afterEffect">
                                  <p:stCondLst>
                                    <p:cond delay="0"/>
                                  </p:stCondLst>
                                  <p:iterate type="lt">
                                    <p:tmPct val="0"/>
                                  </p:iterate>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p:stCondLst>
                              <p:cond delay="1000"/>
                            </p:stCondLst>
                            <p:childTnLst>
                              <p:par>
                                <p:cTn id="25" presetID="34" presetClass="emph" presetSubtype="0" repeatCount="3000" fill="hold" grpId="2" nodeType="after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16"/>
                                        </p:tgtEl>
                                        <p:attrNameLst>
                                          <p:attrName>ppt_x</p:attrName>
                                          <p:attrName>ppt_y</p:attrName>
                                        </p:attrNameLst>
                                      </p:cBhvr>
                                    </p:animMotion>
                                    <p:animRot by="1500000">
                                      <p:cBhvr>
                                        <p:cTn id="27" dur="125" fill="hold">
                                          <p:stCondLst>
                                            <p:cond delay="0"/>
                                          </p:stCondLst>
                                        </p:cTn>
                                        <p:tgtEl>
                                          <p:spTgt spid="16"/>
                                        </p:tgtEl>
                                        <p:attrNameLst>
                                          <p:attrName>r</p:attrName>
                                        </p:attrNameLst>
                                      </p:cBhvr>
                                    </p:animRot>
                                    <p:animRot by="-1500000">
                                      <p:cBhvr>
                                        <p:cTn id="28" dur="125" fill="hold">
                                          <p:stCondLst>
                                            <p:cond delay="125"/>
                                          </p:stCondLst>
                                        </p:cTn>
                                        <p:tgtEl>
                                          <p:spTgt spid="16"/>
                                        </p:tgtEl>
                                        <p:attrNameLst>
                                          <p:attrName>r</p:attrName>
                                        </p:attrNameLst>
                                      </p:cBhvr>
                                    </p:animRot>
                                    <p:animRot by="-1500000">
                                      <p:cBhvr>
                                        <p:cTn id="29" dur="125" fill="hold">
                                          <p:stCondLst>
                                            <p:cond delay="250"/>
                                          </p:stCondLst>
                                        </p:cTn>
                                        <p:tgtEl>
                                          <p:spTgt spid="16"/>
                                        </p:tgtEl>
                                        <p:attrNameLst>
                                          <p:attrName>r</p:attrName>
                                        </p:attrNameLst>
                                      </p:cBhvr>
                                    </p:animRot>
                                    <p:animRot by="1500000">
                                      <p:cBhvr>
                                        <p:cTn id="30" dur="125" fill="hold">
                                          <p:stCondLst>
                                            <p:cond delay="375"/>
                                          </p:stCondLst>
                                        </p:cTn>
                                        <p:tgtEl>
                                          <p:spTgt spid="16"/>
                                        </p:tgtEl>
                                        <p:attrNameLst>
                                          <p:attrName>r</p:attrName>
                                        </p:attrNameLst>
                                      </p:cBhvr>
                                    </p:animRot>
                                  </p:childTnLst>
                                </p:cTn>
                              </p:par>
                            </p:childTnLst>
                          </p:cTn>
                        </p:par>
                        <p:par>
                          <p:cTn id="31" fill="hold">
                            <p:stCondLst>
                              <p:cond delay="28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6" grpId="2"/>
      <p:bldP spid="21"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52</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609601"/>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We need to be sure that we make </a:t>
            </a:r>
            <a:r>
              <a:rPr lang="en-US" sz="2400" b="1" u="sng" dirty="0" smtClean="0">
                <a:solidFill>
                  <a:srgbClr val="669900"/>
                </a:solidFill>
              </a:rPr>
              <a:t>equal</a:t>
            </a:r>
            <a:r>
              <a:rPr lang="en-US" sz="2400" b="1" dirty="0" smtClean="0">
                <a:solidFill>
                  <a:srgbClr val="669900"/>
                </a:solidFill>
              </a:rPr>
              <a:t> </a:t>
            </a:r>
            <a:r>
              <a:rPr lang="en-US" sz="2400" dirty="0" smtClean="0">
                <a:solidFill>
                  <a:srgbClr val="669900"/>
                </a:solidFill>
              </a:rPr>
              <a:t>spaces for our intervals!</a:t>
            </a:r>
            <a:endParaRPr lang="en-US" sz="2400" dirty="0" smtClean="0">
              <a:solidFill>
                <a:srgbClr val="669900"/>
              </a:solidFill>
              <a:hlinkClick r:id="rId7"/>
            </a:endParaRPr>
          </a:p>
          <a:p>
            <a:endParaRPr lang="en-US" sz="2400" u="sng" dirty="0" smtClean="0">
              <a:hlinkClick r:id="rId7"/>
            </a:endParaRPr>
          </a:p>
        </p:txBody>
      </p:sp>
      <p:sp>
        <p:nvSpPr>
          <p:cNvPr id="15" name="TextBox 14"/>
          <p:cNvSpPr txBox="1"/>
          <p:nvPr/>
        </p:nvSpPr>
        <p:spPr>
          <a:xfrm>
            <a:off x="4724400" y="1219200"/>
            <a:ext cx="3657600" cy="369332"/>
          </a:xfrm>
          <a:prstGeom prst="rect">
            <a:avLst/>
          </a:prstGeom>
          <a:noFill/>
        </p:spPr>
        <p:txBody>
          <a:bodyPr wrap="square" rtlCol="0">
            <a:spAutoFit/>
          </a:bodyPr>
          <a:lstStyle/>
          <a:p>
            <a:r>
              <a:rPr lang="en-US" dirty="0" smtClean="0"/>
              <a:t>Ages of People Attending a Movie</a:t>
            </a:r>
            <a:endParaRPr lang="en-US" dirty="0"/>
          </a:p>
        </p:txBody>
      </p:sp>
      <p:cxnSp>
        <p:nvCxnSpPr>
          <p:cNvPr id="18" name="Straight Connector 17"/>
          <p:cNvCxnSpPr/>
          <p:nvPr/>
        </p:nvCxnSpPr>
        <p:spPr>
          <a:xfrm>
            <a:off x="4343774" y="5334794"/>
            <a:ext cx="42668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2590777" y="3581797"/>
            <a:ext cx="350599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7391400"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81800" y="518557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953000" y="5183982"/>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172740" y="518557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62600"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022503"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610600" y="518557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25140" y="5530334"/>
            <a:ext cx="1371060" cy="369332"/>
          </a:xfrm>
          <a:prstGeom prst="rect">
            <a:avLst/>
          </a:prstGeom>
          <a:noFill/>
        </p:spPr>
        <p:txBody>
          <a:bodyPr wrap="square" rtlCol="0">
            <a:spAutoFit/>
          </a:bodyPr>
          <a:lstStyle/>
          <a:p>
            <a:r>
              <a:rPr lang="en-US" dirty="0" smtClean="0"/>
              <a:t>Age</a:t>
            </a:r>
            <a:endParaRPr lang="en-US" dirty="0"/>
          </a:p>
        </p:txBody>
      </p:sp>
      <p:sp>
        <p:nvSpPr>
          <p:cNvPr id="31" name="TextBox 30"/>
          <p:cNvSpPr txBox="1"/>
          <p:nvPr/>
        </p:nvSpPr>
        <p:spPr>
          <a:xfrm rot="16200000">
            <a:off x="2114669" y="3118762"/>
            <a:ext cx="3429793" cy="369332"/>
          </a:xfrm>
          <a:prstGeom prst="rect">
            <a:avLst/>
          </a:prstGeom>
          <a:noFill/>
        </p:spPr>
        <p:txBody>
          <a:bodyPr wrap="square" rtlCol="0">
            <a:spAutoFit/>
          </a:bodyPr>
          <a:lstStyle/>
          <a:p>
            <a:r>
              <a:rPr lang="en-US" dirty="0" smtClean="0"/>
              <a:t>Number of People (Frequency) </a:t>
            </a:r>
            <a:endParaRPr lang="en-US" dirty="0"/>
          </a:p>
        </p:txBody>
      </p:sp>
      <p:cxnSp>
        <p:nvCxnSpPr>
          <p:cNvPr id="34" name="Straight Arrow Connector 33"/>
          <p:cNvCxnSpPr/>
          <p:nvPr/>
        </p:nvCxnSpPr>
        <p:spPr>
          <a:xfrm>
            <a:off x="4342980" y="5185570"/>
            <a:ext cx="610020" cy="158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a:off x="4953000" y="5181600"/>
            <a:ext cx="608432"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5561989" y="5181600"/>
            <a:ext cx="609043"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171032" y="5181600"/>
            <a:ext cx="60960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780632" y="5181600"/>
            <a:ext cx="631103"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411735" y="5187158"/>
            <a:ext cx="588097"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32" name="Table 31"/>
          <p:cNvGraphicFramePr>
            <a:graphicFrameLocks noGrp="1"/>
          </p:cNvGraphicFramePr>
          <p:nvPr/>
        </p:nvGraphicFramePr>
        <p:xfrm>
          <a:off x="381000" y="1143000"/>
          <a:ext cx="3187701" cy="4631216"/>
        </p:xfrm>
        <a:graphic>
          <a:graphicData uri="http://schemas.openxmlformats.org/drawingml/2006/table">
            <a:tbl>
              <a:tblPr firstRow="1" bandRow="1" bandCol="1">
                <a:tableStyleId>{912C8C85-51F0-491E-9774-3900AFEF0FD7}</a:tableStyleId>
              </a:tblPr>
              <a:tblGrid>
                <a:gridCol w="838200"/>
                <a:gridCol w="838200"/>
                <a:gridCol w="1511301"/>
              </a:tblGrid>
              <a:tr h="502702">
                <a:tc gridSpan="3">
                  <a:txBody>
                    <a:bodyPr/>
                    <a:lstStyle/>
                    <a:p>
                      <a:pPr algn="ctr"/>
                      <a:r>
                        <a:rPr lang="en-US" sz="1700" dirty="0" smtClean="0"/>
                        <a:t>Age of People Attending a Movie</a:t>
                      </a:r>
                      <a:endParaRPr lang="en-US" sz="17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1700" dirty="0" smtClean="0">
                          <a:solidFill>
                            <a:schemeClr val="bg1"/>
                          </a:solidFill>
                        </a:rPr>
                        <a:t>Age Ranges</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Tally</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Frequency</a:t>
                      </a:r>
                      <a:endParaRPr lang="en-US" sz="1700" dirty="0">
                        <a:solidFill>
                          <a:schemeClr val="bg1"/>
                        </a:solidFill>
                      </a:endParaRPr>
                    </a:p>
                  </a:txBody>
                  <a:tcPr>
                    <a:solidFill>
                      <a:schemeClr val="accent6">
                        <a:lumMod val="60000"/>
                        <a:lumOff val="40000"/>
                      </a:schemeClr>
                    </a:solidFill>
                  </a:tcPr>
                </a:tc>
              </a:tr>
              <a:tr h="502702">
                <a:tc>
                  <a:txBody>
                    <a:bodyPr/>
                    <a:lstStyle/>
                    <a:p>
                      <a:pPr algn="ctr"/>
                      <a:r>
                        <a:rPr lang="en-US" sz="1700" dirty="0" smtClean="0"/>
                        <a:t>0 – 9</a:t>
                      </a:r>
                      <a:endParaRPr lang="en-US" sz="1700" dirty="0"/>
                    </a:p>
                  </a:txBody>
                  <a:tcPr/>
                </a:tc>
                <a:tc>
                  <a:txBody>
                    <a:bodyPr/>
                    <a:lstStyle/>
                    <a:p>
                      <a:pPr algn="ctr"/>
                      <a:r>
                        <a:rPr lang="en-US" sz="1700" dirty="0" smtClean="0"/>
                        <a:t>III</a:t>
                      </a:r>
                      <a:endParaRPr lang="en-US" sz="1700" dirty="0"/>
                    </a:p>
                  </a:txBody>
                  <a:tcPr/>
                </a:tc>
                <a:tc>
                  <a:txBody>
                    <a:bodyPr/>
                    <a:lstStyle/>
                    <a:p>
                      <a:pPr algn="ctr"/>
                      <a:r>
                        <a:rPr lang="en-US" sz="1700" dirty="0" smtClean="0"/>
                        <a:t>3</a:t>
                      </a:r>
                      <a:endParaRPr lang="en-US" sz="1700" dirty="0"/>
                    </a:p>
                  </a:txBody>
                  <a:tcPr/>
                </a:tc>
              </a:tr>
              <a:tr h="502702">
                <a:tc>
                  <a:txBody>
                    <a:bodyPr/>
                    <a:lstStyle/>
                    <a:p>
                      <a:pPr algn="ctr"/>
                      <a:r>
                        <a:rPr lang="en-US" sz="1700" dirty="0" smtClean="0"/>
                        <a:t>10 – 19</a:t>
                      </a:r>
                    </a:p>
                  </a:txBody>
                  <a:tcPr/>
                </a:tc>
                <a:tc>
                  <a:txBody>
                    <a:bodyPr/>
                    <a:lstStyle/>
                    <a:p>
                      <a:pPr algn="ctr"/>
                      <a:r>
                        <a:rPr lang="en-US" sz="1700" dirty="0" smtClean="0"/>
                        <a:t>IIII</a:t>
                      </a:r>
                      <a:endParaRPr lang="en-US" sz="1700" dirty="0"/>
                    </a:p>
                  </a:txBody>
                  <a:tcPr/>
                </a:tc>
                <a:tc>
                  <a:txBody>
                    <a:bodyPr/>
                    <a:lstStyle/>
                    <a:p>
                      <a:pPr algn="ctr"/>
                      <a:r>
                        <a:rPr lang="en-US" sz="1700" dirty="0" smtClean="0"/>
                        <a:t>4</a:t>
                      </a:r>
                      <a:endParaRPr lang="en-US" sz="1700" dirty="0"/>
                    </a:p>
                  </a:txBody>
                  <a:tcPr/>
                </a:tc>
              </a:tr>
              <a:tr h="502702">
                <a:tc>
                  <a:txBody>
                    <a:bodyPr/>
                    <a:lstStyle/>
                    <a:p>
                      <a:pPr algn="ctr"/>
                      <a:r>
                        <a:rPr lang="en-US" sz="1700" dirty="0" smtClean="0"/>
                        <a:t>20 – 29</a:t>
                      </a:r>
                    </a:p>
                  </a:txBody>
                  <a:tcPr/>
                </a:tc>
                <a:tc>
                  <a:txBody>
                    <a:bodyPr/>
                    <a:lstStyle/>
                    <a:p>
                      <a:pPr algn="ctr"/>
                      <a:r>
                        <a:rPr lang="en-US" sz="1700" strike="sngStrike" dirty="0" smtClean="0"/>
                        <a:t>IIII</a:t>
                      </a:r>
                      <a:r>
                        <a:rPr lang="en-US" sz="1700" strike="sngStrike" baseline="0" dirty="0" smtClean="0"/>
                        <a:t> </a:t>
                      </a:r>
                      <a:r>
                        <a:rPr lang="en-US" sz="1700" baseline="0" dirty="0" smtClean="0"/>
                        <a:t>   I</a:t>
                      </a:r>
                      <a:endParaRPr lang="en-US" sz="1700" dirty="0"/>
                    </a:p>
                  </a:txBody>
                  <a:tcPr/>
                </a:tc>
                <a:tc>
                  <a:txBody>
                    <a:bodyPr/>
                    <a:lstStyle/>
                    <a:p>
                      <a:pPr algn="ctr"/>
                      <a:r>
                        <a:rPr lang="en-US" sz="1700" dirty="0" smtClean="0"/>
                        <a:t>6</a:t>
                      </a:r>
                      <a:endParaRPr lang="en-US" sz="1700" dirty="0"/>
                    </a:p>
                  </a:txBody>
                  <a:tcPr/>
                </a:tc>
              </a:tr>
              <a:tr h="502702">
                <a:tc>
                  <a:txBody>
                    <a:bodyPr/>
                    <a:lstStyle/>
                    <a:p>
                      <a:pPr algn="ctr"/>
                      <a:r>
                        <a:rPr lang="en-US" sz="1700" dirty="0" smtClean="0"/>
                        <a:t>30 – 39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strike="sngStrike" dirty="0" smtClean="0"/>
                        <a:t>IIII</a:t>
                      </a:r>
                      <a:r>
                        <a:rPr lang="en-US" sz="1700" strike="sngStrike" baseline="0" dirty="0" smtClean="0"/>
                        <a:t> </a:t>
                      </a:r>
                      <a:r>
                        <a:rPr lang="en-US" sz="1700" baseline="0" dirty="0" smtClean="0"/>
                        <a:t>   III</a:t>
                      </a:r>
                      <a:endParaRPr lang="en-US" sz="1700" dirty="0" smtClean="0"/>
                    </a:p>
                  </a:txBody>
                  <a:tcPr/>
                </a:tc>
                <a:tc>
                  <a:txBody>
                    <a:bodyPr/>
                    <a:lstStyle/>
                    <a:p>
                      <a:pPr algn="ctr"/>
                      <a:r>
                        <a:rPr lang="en-US" sz="1700" dirty="0" smtClean="0"/>
                        <a:t>8</a:t>
                      </a:r>
                      <a:endParaRPr lang="en-US" sz="1700" dirty="0"/>
                    </a:p>
                  </a:txBody>
                  <a:tcPr/>
                </a:tc>
              </a:tr>
              <a:tr h="502702">
                <a:tc>
                  <a:txBody>
                    <a:bodyPr/>
                    <a:lstStyle/>
                    <a:p>
                      <a:pPr algn="ctr"/>
                      <a:r>
                        <a:rPr lang="en-US" sz="1700" dirty="0" smtClean="0"/>
                        <a:t>40 – 49</a:t>
                      </a:r>
                    </a:p>
                  </a:txBody>
                  <a:tcPr/>
                </a:tc>
                <a:tc>
                  <a:txBody>
                    <a:bodyPr/>
                    <a:lstStyle/>
                    <a:p>
                      <a:endParaRPr lang="en-US" sz="1700" dirty="0"/>
                    </a:p>
                  </a:txBody>
                  <a:tcPr/>
                </a:tc>
                <a:tc>
                  <a:txBody>
                    <a:bodyPr/>
                    <a:lstStyle/>
                    <a:p>
                      <a:pPr algn="ctr"/>
                      <a:r>
                        <a:rPr lang="en-US" sz="1700" dirty="0" smtClean="0"/>
                        <a:t>0</a:t>
                      </a:r>
                      <a:endParaRPr lang="en-US" sz="1700" dirty="0"/>
                    </a:p>
                  </a:txBody>
                  <a:tcPr/>
                </a:tc>
              </a:tr>
              <a:tr h="502702">
                <a:tc>
                  <a:txBody>
                    <a:bodyPr/>
                    <a:lstStyle/>
                    <a:p>
                      <a:pPr algn="ctr"/>
                      <a:r>
                        <a:rPr lang="en-US" sz="1700" dirty="0" smtClean="0"/>
                        <a:t>50 – 59</a:t>
                      </a:r>
                    </a:p>
                  </a:txBody>
                  <a:tcPr/>
                </a:tc>
                <a:tc>
                  <a:txBody>
                    <a:bodyPr/>
                    <a:lstStyle/>
                    <a:p>
                      <a:pPr algn="ctr"/>
                      <a:r>
                        <a:rPr lang="en-US" sz="1700" dirty="0" smtClean="0"/>
                        <a:t>I</a:t>
                      </a:r>
                      <a:endParaRPr lang="en-US" sz="1700" dirty="0"/>
                    </a:p>
                  </a:txBody>
                  <a:tcPr/>
                </a:tc>
                <a:tc>
                  <a:txBody>
                    <a:bodyPr/>
                    <a:lstStyle/>
                    <a:p>
                      <a:pPr algn="ctr"/>
                      <a:r>
                        <a:rPr lang="en-US" sz="1700" dirty="0" smtClean="0"/>
                        <a:t>1</a:t>
                      </a:r>
                      <a:endParaRPr lang="en-US" sz="1700" dirty="0"/>
                    </a:p>
                  </a:txBody>
                  <a:tcPr/>
                </a:tc>
              </a:tr>
              <a:tr h="502702">
                <a:tc>
                  <a:txBody>
                    <a:bodyPr/>
                    <a:lstStyle/>
                    <a:p>
                      <a:pPr algn="ctr"/>
                      <a:r>
                        <a:rPr lang="en-US" sz="1700" dirty="0" smtClean="0"/>
                        <a:t>60 – 69</a:t>
                      </a:r>
                      <a:endParaRPr lang="en-US" sz="1700" dirty="0"/>
                    </a:p>
                  </a:txBody>
                  <a:tcPr/>
                </a:tc>
                <a:tc>
                  <a:txBody>
                    <a:bodyPr/>
                    <a:lstStyle/>
                    <a:p>
                      <a:pPr algn="ctr"/>
                      <a:r>
                        <a:rPr lang="en-US" sz="1700" dirty="0" smtClean="0"/>
                        <a:t>II</a:t>
                      </a:r>
                      <a:endParaRPr lang="en-US" sz="1700" dirty="0"/>
                    </a:p>
                  </a:txBody>
                  <a:tcPr/>
                </a:tc>
                <a:tc>
                  <a:txBody>
                    <a:bodyPr/>
                    <a:lstStyle/>
                    <a:p>
                      <a:pPr algn="ctr"/>
                      <a:r>
                        <a:rPr lang="en-US" sz="1700" dirty="0" smtClean="0"/>
                        <a:t>2</a:t>
                      </a:r>
                      <a:endParaRPr lang="en-US" sz="1700" dirty="0"/>
                    </a:p>
                  </a:txBody>
                  <a:tcPr/>
                </a:tc>
              </a:tr>
            </a:tbl>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500"/>
                                        <p:tgtEl>
                                          <p:spTgt spid="25"/>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ox(in)">
                                      <p:cBhvr>
                                        <p:cTn id="16" dur="500"/>
                                        <p:tgtEl>
                                          <p:spTgt spid="27"/>
                                        </p:tgtEl>
                                      </p:cBhvr>
                                    </p:animEffect>
                                  </p:childTnLst>
                                </p:cTn>
                              </p:par>
                            </p:childTnLst>
                          </p:cTn>
                        </p:par>
                        <p:par>
                          <p:cTn id="17" fill="hold">
                            <p:stCondLst>
                              <p:cond delay="1000"/>
                            </p:stCondLst>
                            <p:childTnLst>
                              <p:par>
                                <p:cTn id="18" presetID="4" presetClass="entr" presetSubtype="16"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ox(in)">
                                      <p:cBhvr>
                                        <p:cTn id="20" dur="500"/>
                                        <p:tgtEl>
                                          <p:spTgt spid="26"/>
                                        </p:tgtEl>
                                      </p:cBhvr>
                                    </p:animEffect>
                                  </p:childTnLst>
                                </p:cTn>
                              </p:par>
                            </p:childTnLst>
                          </p:cTn>
                        </p:par>
                        <p:par>
                          <p:cTn id="21" fill="hold">
                            <p:stCondLst>
                              <p:cond delay="1500"/>
                            </p:stCondLst>
                            <p:childTnLst>
                              <p:par>
                                <p:cTn id="22" presetID="4" presetClass="entr" presetSubtype="16"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ox(in)">
                                      <p:cBhvr>
                                        <p:cTn id="24" dur="500"/>
                                        <p:tgtEl>
                                          <p:spTgt spid="23"/>
                                        </p:tgtEl>
                                      </p:cBhvr>
                                    </p:animEffect>
                                  </p:childTnLst>
                                </p:cTn>
                              </p:par>
                            </p:childTnLst>
                          </p:cTn>
                        </p:par>
                        <p:par>
                          <p:cTn id="25" fill="hold">
                            <p:stCondLst>
                              <p:cond delay="2000"/>
                            </p:stCondLst>
                            <p:childTnLst>
                              <p:par>
                                <p:cTn id="26" presetID="4"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ox(in)">
                                      <p:cBhvr>
                                        <p:cTn id="28" dur="500"/>
                                        <p:tgtEl>
                                          <p:spTgt spid="21"/>
                                        </p:tgtEl>
                                      </p:cBhvr>
                                    </p:animEffect>
                                  </p:childTnLst>
                                </p:cTn>
                              </p:par>
                            </p:childTnLst>
                          </p:cTn>
                        </p:par>
                        <p:par>
                          <p:cTn id="29" fill="hold">
                            <p:stCondLst>
                              <p:cond delay="2500"/>
                            </p:stCondLst>
                            <p:childTnLst>
                              <p:par>
                                <p:cTn id="30" presetID="4" presetClass="entr" presetSubtype="16"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ox(in)">
                                      <p:cBhvr>
                                        <p:cTn id="32" dur="500"/>
                                        <p:tgtEl>
                                          <p:spTgt spid="28"/>
                                        </p:tgtEl>
                                      </p:cBhvr>
                                    </p:animEffect>
                                  </p:childTnLst>
                                </p:cTn>
                              </p:par>
                            </p:childTnLst>
                          </p:cTn>
                        </p:par>
                        <p:par>
                          <p:cTn id="33" fill="hold">
                            <p:stCondLst>
                              <p:cond delay="3000"/>
                            </p:stCondLst>
                            <p:childTnLst>
                              <p:par>
                                <p:cTn id="34" presetID="4" presetClass="entr" presetSubtype="16"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ox(in)">
                                      <p:cBhvr>
                                        <p:cTn id="36" dur="500"/>
                                        <p:tgtEl>
                                          <p:spTgt spid="29"/>
                                        </p:tgtEl>
                                      </p:cBhvr>
                                    </p:animEffect>
                                  </p:childTnLst>
                                </p:cTn>
                              </p:par>
                            </p:childTnLst>
                          </p:cTn>
                        </p:par>
                        <p:par>
                          <p:cTn id="37" fill="hold">
                            <p:stCondLst>
                              <p:cond delay="3500"/>
                            </p:stCondLst>
                            <p:childTnLst>
                              <p:par>
                                <p:cTn id="38" presetID="16" presetClass="entr" presetSubtype="37"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arn(outVertical)">
                                      <p:cBhvr>
                                        <p:cTn id="40" dur="1000"/>
                                        <p:tgtEl>
                                          <p:spTgt spid="34"/>
                                        </p:tgtEl>
                                      </p:cBhvr>
                                    </p:animEffect>
                                  </p:childTnLst>
                                </p:cTn>
                              </p:par>
                            </p:childTnLst>
                          </p:cTn>
                        </p:par>
                        <p:par>
                          <p:cTn id="41" fill="hold">
                            <p:stCondLst>
                              <p:cond delay="4500"/>
                            </p:stCondLst>
                            <p:childTnLst>
                              <p:par>
                                <p:cTn id="42" presetID="42" presetClass="path" presetSubtype="0" accel="50000" decel="50000" fill="hold" nodeType="afterEffect">
                                  <p:stCondLst>
                                    <p:cond delay="0"/>
                                  </p:stCondLst>
                                  <p:childTnLst>
                                    <p:animMotion origin="layout" path="M 3.33333E-6 4.44444E-6 L 0.06666 4.44444E-6 " pathEditMode="relative" rAng="0" ptsTypes="AA">
                                      <p:cBhvr>
                                        <p:cTn id="43" dur="2000" fill="hold"/>
                                        <p:tgtEl>
                                          <p:spTgt spid="34"/>
                                        </p:tgtEl>
                                        <p:attrNameLst>
                                          <p:attrName>ppt_x</p:attrName>
                                          <p:attrName>ppt_y</p:attrName>
                                        </p:attrNameLst>
                                      </p:cBhvr>
                                      <p:rCtr x="3333" y="0"/>
                                    </p:animMotion>
                                  </p:childTnLst>
                                </p:cTn>
                              </p:par>
                            </p:childTnLst>
                          </p:cTn>
                        </p:par>
                        <p:par>
                          <p:cTn id="44" fill="hold">
                            <p:stCondLst>
                              <p:cond delay="6500"/>
                            </p:stCondLst>
                            <p:childTnLst>
                              <p:par>
                                <p:cTn id="45" presetID="10" presetClass="exit" presetSubtype="0" fill="hold" nodeType="afterEffect">
                                  <p:stCondLst>
                                    <p:cond delay="0"/>
                                  </p:stCondLst>
                                  <p:childTnLst>
                                    <p:animEffect transition="out" filter="fade">
                                      <p:cBhvr>
                                        <p:cTn id="46" dur="500"/>
                                        <p:tgtEl>
                                          <p:spTgt spid="34"/>
                                        </p:tgtEl>
                                      </p:cBhvr>
                                    </p:animEffect>
                                    <p:set>
                                      <p:cBhvr>
                                        <p:cTn id="47" dur="1" fill="hold">
                                          <p:stCondLst>
                                            <p:cond delay="499"/>
                                          </p:stCondLst>
                                        </p:cTn>
                                        <p:tgtEl>
                                          <p:spTgt spid="34"/>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par>
                                <p:cTn id="51" presetID="0" presetClass="path" presetSubtype="0" accel="50000" decel="50000" fill="hold" nodeType="withEffect">
                                  <p:stCondLst>
                                    <p:cond delay="0"/>
                                  </p:stCondLst>
                                  <p:childTnLst>
                                    <p:animMotion origin="layout" path="M 0.00017 0.00069 L 0.06667 0.00069 " pathEditMode="relative" ptsTypes="AA">
                                      <p:cBhvr>
                                        <p:cTn id="52" dur="2000" fill="hold"/>
                                        <p:tgtEl>
                                          <p:spTgt spid="4"/>
                                        </p:tgtEl>
                                        <p:attrNameLst>
                                          <p:attrName>ppt_x</p:attrName>
                                          <p:attrName>ppt_y</p:attrName>
                                        </p:attrNameLst>
                                      </p:cBhvr>
                                    </p:animMotion>
                                  </p:childTnLst>
                                </p:cTn>
                              </p:par>
                            </p:childTnLst>
                          </p:cTn>
                        </p:par>
                        <p:par>
                          <p:cTn id="53" fill="hold">
                            <p:stCondLst>
                              <p:cond delay="8500"/>
                            </p:stCondLst>
                            <p:childTnLst>
                              <p:par>
                                <p:cTn id="54" presetID="10" presetClass="exit" presetSubtype="0" fill="hold" nodeType="after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par>
                                <p:cTn id="60" presetID="0" presetClass="path" presetSubtype="0" accel="50000" decel="50000" fill="hold" nodeType="withEffect">
                                  <p:stCondLst>
                                    <p:cond delay="0"/>
                                  </p:stCondLst>
                                  <p:childTnLst>
                                    <p:animMotion origin="layout" path="M 6.38889E-6 0.00069 L 0.06667 0.00069 " pathEditMode="relative" ptsTypes="AA">
                                      <p:cBhvr>
                                        <p:cTn id="61" dur="2000" fill="hold"/>
                                        <p:tgtEl>
                                          <p:spTgt spid="6"/>
                                        </p:tgtEl>
                                        <p:attrNameLst>
                                          <p:attrName>ppt_x</p:attrName>
                                          <p:attrName>ppt_y</p:attrName>
                                        </p:attrNameLst>
                                      </p:cBhvr>
                                    </p:animMotion>
                                  </p:childTnLst>
                                </p:cTn>
                              </p:par>
                            </p:childTnLst>
                          </p:cTn>
                        </p:par>
                        <p:par>
                          <p:cTn id="62" fill="hold">
                            <p:stCondLst>
                              <p:cond delay="10500"/>
                            </p:stCondLst>
                            <p:childTnLst>
                              <p:par>
                                <p:cTn id="63" presetID="10" presetClass="exit" presetSubtype="0" fill="hold" nodeType="afterEffect">
                                  <p:stCondLst>
                                    <p:cond delay="0"/>
                                  </p:stCondLst>
                                  <p:childTnLst>
                                    <p:animEffect transition="out" filter="fade">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par>
                                <p:cTn id="69" presetID="0" presetClass="path" presetSubtype="0" accel="50000" decel="50000" fill="hold" nodeType="withEffect">
                                  <p:stCondLst>
                                    <p:cond delay="0"/>
                                  </p:stCondLst>
                                  <p:childTnLst>
                                    <p:animMotion origin="layout" path="M -3.61111E-6 0.00069 L 0.06667 0.00069 " pathEditMode="relative" ptsTypes="AA">
                                      <p:cBhvr>
                                        <p:cTn id="70" dur="2000" fill="hold"/>
                                        <p:tgtEl>
                                          <p:spTgt spid="9"/>
                                        </p:tgtEl>
                                        <p:attrNameLst>
                                          <p:attrName>ppt_x</p:attrName>
                                          <p:attrName>ppt_y</p:attrName>
                                        </p:attrNameLst>
                                      </p:cBhvr>
                                    </p:animMotion>
                                  </p:childTnLst>
                                </p:cTn>
                              </p:par>
                            </p:childTnLst>
                          </p:cTn>
                        </p:par>
                        <p:par>
                          <p:cTn id="71" fill="hold">
                            <p:stCondLst>
                              <p:cond delay="12500"/>
                            </p:stCondLst>
                            <p:childTnLst>
                              <p:par>
                                <p:cTn id="72" presetID="10" presetClass="exit" presetSubtype="0" fill="hold" nodeType="afterEffect">
                                  <p:stCondLst>
                                    <p:cond delay="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0" presetClass="path" presetSubtype="0" accel="50000" decel="50000" fill="hold" nodeType="withEffect">
                                  <p:stCondLst>
                                    <p:cond delay="0"/>
                                  </p:stCondLst>
                                  <p:childTnLst>
                                    <p:animMotion origin="layout" path="M -0.00121 0.00069 L 0.06546 0.00069 " pathEditMode="relative" ptsTypes="AA">
                                      <p:cBhvr>
                                        <p:cTn id="79" dur="2000" fill="hold"/>
                                        <p:tgtEl>
                                          <p:spTgt spid="12"/>
                                        </p:tgtEl>
                                        <p:attrNameLst>
                                          <p:attrName>ppt_x</p:attrName>
                                          <p:attrName>ppt_y</p:attrName>
                                        </p:attrNameLst>
                                      </p:cBhvr>
                                    </p:animMotion>
                                  </p:childTnLst>
                                </p:cTn>
                              </p:par>
                            </p:childTnLst>
                          </p:cTn>
                        </p:par>
                        <p:par>
                          <p:cTn id="80" fill="hold">
                            <p:stCondLst>
                              <p:cond delay="14500"/>
                            </p:stCondLst>
                            <p:childTnLst>
                              <p:par>
                                <p:cTn id="81" presetID="10" presetClass="exit" presetSubtype="0" fill="hold" nodeType="afterEffect">
                                  <p:stCondLst>
                                    <p:cond delay="0"/>
                                  </p:stCondLst>
                                  <p:childTnLst>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par>
                                <p:cTn id="87" presetID="0" presetClass="path" presetSubtype="0" accel="50000" decel="50000" fill="hold" nodeType="withEffect">
                                  <p:stCondLst>
                                    <p:cond delay="0"/>
                                  </p:stCondLst>
                                  <p:childTnLst>
                                    <p:animMotion origin="layout" path="M -0.00121 -0.00023 L 0.06545 -1.48148E-6 " pathEditMode="relative" ptsTypes="AA">
                                      <p:cBhvr>
                                        <p:cTn id="88"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53</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609601"/>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Notice that </a:t>
            </a:r>
            <a:r>
              <a:rPr lang="en-US" sz="2400" u="sng" dirty="0" smtClean="0">
                <a:solidFill>
                  <a:srgbClr val="669900"/>
                </a:solidFill>
              </a:rPr>
              <a:t>there are not</a:t>
            </a:r>
            <a:r>
              <a:rPr lang="en-US" sz="2400" dirty="0" smtClean="0">
                <a:solidFill>
                  <a:srgbClr val="669900"/>
                </a:solidFill>
              </a:rPr>
              <a:t> any duplicate numbers on the </a:t>
            </a:r>
            <a:r>
              <a:rPr lang="en-US" sz="2400" dirty="0" smtClean="0">
                <a:solidFill>
                  <a:srgbClr val="FF5EE4"/>
                </a:solidFill>
              </a:rPr>
              <a:t>x-axis</a:t>
            </a:r>
            <a:r>
              <a:rPr lang="en-US" sz="2400" dirty="0" smtClean="0">
                <a:solidFill>
                  <a:srgbClr val="669900"/>
                </a:solidFill>
              </a:rPr>
              <a:t>!</a:t>
            </a:r>
            <a:endParaRPr lang="en-US" sz="2400" dirty="0" smtClean="0">
              <a:solidFill>
                <a:srgbClr val="669900"/>
              </a:solidFill>
              <a:hlinkClick r:id="rId7"/>
            </a:endParaRPr>
          </a:p>
          <a:p>
            <a:endParaRPr lang="en-US" sz="2400" u="sng" dirty="0" smtClean="0">
              <a:hlinkClick r:id="rId7"/>
            </a:endParaRPr>
          </a:p>
        </p:txBody>
      </p:sp>
      <p:sp>
        <p:nvSpPr>
          <p:cNvPr id="15" name="TextBox 14"/>
          <p:cNvSpPr txBox="1"/>
          <p:nvPr/>
        </p:nvSpPr>
        <p:spPr>
          <a:xfrm>
            <a:off x="4724400" y="1219200"/>
            <a:ext cx="3657600" cy="369332"/>
          </a:xfrm>
          <a:prstGeom prst="rect">
            <a:avLst/>
          </a:prstGeom>
          <a:noFill/>
        </p:spPr>
        <p:txBody>
          <a:bodyPr wrap="square" rtlCol="0">
            <a:spAutoFit/>
          </a:bodyPr>
          <a:lstStyle/>
          <a:p>
            <a:r>
              <a:rPr lang="en-US" dirty="0" smtClean="0"/>
              <a:t>Ages of People Attending a Movie</a:t>
            </a:r>
            <a:endParaRPr lang="en-US" dirty="0"/>
          </a:p>
        </p:txBody>
      </p:sp>
      <p:cxnSp>
        <p:nvCxnSpPr>
          <p:cNvPr id="18" name="Straight Connector 17"/>
          <p:cNvCxnSpPr/>
          <p:nvPr/>
        </p:nvCxnSpPr>
        <p:spPr>
          <a:xfrm>
            <a:off x="4343774" y="5334794"/>
            <a:ext cx="42668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2590777" y="3581797"/>
            <a:ext cx="350599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7391400"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81800" y="518557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953000" y="5183982"/>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172740" y="518557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62600"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022503"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610600" y="518557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25140" y="5530334"/>
            <a:ext cx="1371060" cy="369332"/>
          </a:xfrm>
          <a:prstGeom prst="rect">
            <a:avLst/>
          </a:prstGeom>
          <a:noFill/>
        </p:spPr>
        <p:txBody>
          <a:bodyPr wrap="square" rtlCol="0">
            <a:spAutoFit/>
          </a:bodyPr>
          <a:lstStyle/>
          <a:p>
            <a:r>
              <a:rPr lang="en-US" dirty="0" smtClean="0">
                <a:solidFill>
                  <a:srgbClr val="FF5EE4"/>
                </a:solidFill>
              </a:rPr>
              <a:t>Age</a:t>
            </a:r>
            <a:endParaRPr lang="en-US" dirty="0">
              <a:solidFill>
                <a:srgbClr val="FF5EE4"/>
              </a:solidFill>
            </a:endParaRPr>
          </a:p>
        </p:txBody>
      </p:sp>
      <p:sp>
        <p:nvSpPr>
          <p:cNvPr id="31" name="TextBox 30"/>
          <p:cNvSpPr txBox="1"/>
          <p:nvPr/>
        </p:nvSpPr>
        <p:spPr>
          <a:xfrm rot="16200000">
            <a:off x="2114669" y="3118762"/>
            <a:ext cx="3429793" cy="369332"/>
          </a:xfrm>
          <a:prstGeom prst="rect">
            <a:avLst/>
          </a:prstGeom>
          <a:noFill/>
        </p:spPr>
        <p:txBody>
          <a:bodyPr wrap="square" rtlCol="0">
            <a:spAutoFit/>
          </a:bodyPr>
          <a:lstStyle/>
          <a:p>
            <a:r>
              <a:rPr lang="en-US" dirty="0" smtClean="0"/>
              <a:t>Number of People (Frequency) </a:t>
            </a:r>
            <a:endParaRPr lang="en-US" dirty="0"/>
          </a:p>
        </p:txBody>
      </p:sp>
      <p:sp>
        <p:nvSpPr>
          <p:cNvPr id="32" name="TextBox 31"/>
          <p:cNvSpPr txBox="1"/>
          <p:nvPr/>
        </p:nvSpPr>
        <p:spPr>
          <a:xfrm>
            <a:off x="4342980" y="5336382"/>
            <a:ext cx="762540" cy="615553"/>
          </a:xfrm>
          <a:prstGeom prst="rect">
            <a:avLst/>
          </a:prstGeom>
          <a:noFill/>
        </p:spPr>
        <p:txBody>
          <a:bodyPr wrap="square" rtlCol="0">
            <a:spAutoFit/>
          </a:bodyPr>
          <a:lstStyle/>
          <a:p>
            <a:r>
              <a:rPr lang="en-US" sz="1600" dirty="0" smtClean="0"/>
              <a:t> 0-9</a:t>
            </a:r>
          </a:p>
          <a:p>
            <a:endParaRPr lang="en-US" dirty="0"/>
          </a:p>
        </p:txBody>
      </p:sp>
      <p:sp>
        <p:nvSpPr>
          <p:cNvPr id="33" name="TextBox 32"/>
          <p:cNvSpPr txBox="1"/>
          <p:nvPr/>
        </p:nvSpPr>
        <p:spPr>
          <a:xfrm>
            <a:off x="4724400" y="5336382"/>
            <a:ext cx="914400" cy="615553"/>
          </a:xfrm>
          <a:prstGeom prst="rect">
            <a:avLst/>
          </a:prstGeom>
          <a:noFill/>
        </p:spPr>
        <p:txBody>
          <a:bodyPr wrap="square" rtlCol="0">
            <a:spAutoFit/>
          </a:bodyPr>
          <a:lstStyle/>
          <a:p>
            <a:r>
              <a:rPr lang="en-US" sz="1600" dirty="0" smtClean="0"/>
              <a:t>    10-19</a:t>
            </a:r>
          </a:p>
          <a:p>
            <a:endParaRPr lang="en-US" dirty="0"/>
          </a:p>
        </p:txBody>
      </p:sp>
      <p:sp>
        <p:nvSpPr>
          <p:cNvPr id="34" name="TextBox 33"/>
          <p:cNvSpPr txBox="1"/>
          <p:nvPr/>
        </p:nvSpPr>
        <p:spPr>
          <a:xfrm>
            <a:off x="5410740" y="5336382"/>
            <a:ext cx="914400" cy="615553"/>
          </a:xfrm>
          <a:prstGeom prst="rect">
            <a:avLst/>
          </a:prstGeom>
          <a:noFill/>
        </p:spPr>
        <p:txBody>
          <a:bodyPr wrap="square" rtlCol="0">
            <a:spAutoFit/>
          </a:bodyPr>
          <a:lstStyle/>
          <a:p>
            <a:r>
              <a:rPr lang="en-US" sz="1600" dirty="0" smtClean="0"/>
              <a:t>   20-29</a:t>
            </a:r>
          </a:p>
          <a:p>
            <a:endParaRPr lang="en-US" dirty="0"/>
          </a:p>
        </p:txBody>
      </p:sp>
      <p:sp>
        <p:nvSpPr>
          <p:cNvPr id="35" name="TextBox 34"/>
          <p:cNvSpPr txBox="1"/>
          <p:nvPr/>
        </p:nvSpPr>
        <p:spPr>
          <a:xfrm>
            <a:off x="6020340" y="5334794"/>
            <a:ext cx="914400" cy="615553"/>
          </a:xfrm>
          <a:prstGeom prst="rect">
            <a:avLst/>
          </a:prstGeom>
          <a:noFill/>
        </p:spPr>
        <p:txBody>
          <a:bodyPr wrap="square" rtlCol="0">
            <a:spAutoFit/>
          </a:bodyPr>
          <a:lstStyle/>
          <a:p>
            <a:r>
              <a:rPr lang="en-US" sz="1600" dirty="0" smtClean="0"/>
              <a:t>   30-39</a:t>
            </a:r>
          </a:p>
          <a:p>
            <a:endParaRPr lang="en-US" dirty="0"/>
          </a:p>
        </p:txBody>
      </p:sp>
      <p:sp>
        <p:nvSpPr>
          <p:cNvPr id="36" name="TextBox 35"/>
          <p:cNvSpPr txBox="1"/>
          <p:nvPr/>
        </p:nvSpPr>
        <p:spPr>
          <a:xfrm>
            <a:off x="6477540" y="5336382"/>
            <a:ext cx="1218660" cy="615553"/>
          </a:xfrm>
          <a:prstGeom prst="rect">
            <a:avLst/>
          </a:prstGeom>
          <a:noFill/>
        </p:spPr>
        <p:txBody>
          <a:bodyPr wrap="square" rtlCol="0">
            <a:spAutoFit/>
          </a:bodyPr>
          <a:lstStyle/>
          <a:p>
            <a:r>
              <a:rPr lang="en-US" sz="1600" dirty="0" smtClean="0"/>
              <a:t>      40-49</a:t>
            </a:r>
          </a:p>
          <a:p>
            <a:endParaRPr lang="en-US" dirty="0"/>
          </a:p>
        </p:txBody>
      </p:sp>
      <p:sp>
        <p:nvSpPr>
          <p:cNvPr id="37" name="TextBox 36"/>
          <p:cNvSpPr txBox="1"/>
          <p:nvPr/>
        </p:nvSpPr>
        <p:spPr>
          <a:xfrm>
            <a:off x="7239000" y="5334794"/>
            <a:ext cx="914400" cy="615553"/>
          </a:xfrm>
          <a:prstGeom prst="rect">
            <a:avLst/>
          </a:prstGeom>
          <a:noFill/>
        </p:spPr>
        <p:txBody>
          <a:bodyPr wrap="square" rtlCol="0">
            <a:spAutoFit/>
          </a:bodyPr>
          <a:lstStyle/>
          <a:p>
            <a:r>
              <a:rPr lang="en-US" sz="1600" dirty="0" smtClean="0"/>
              <a:t>   50-59</a:t>
            </a:r>
          </a:p>
          <a:p>
            <a:endParaRPr lang="en-US" dirty="0"/>
          </a:p>
        </p:txBody>
      </p:sp>
      <p:sp>
        <p:nvSpPr>
          <p:cNvPr id="38" name="TextBox 37"/>
          <p:cNvSpPr txBox="1"/>
          <p:nvPr/>
        </p:nvSpPr>
        <p:spPr>
          <a:xfrm>
            <a:off x="7797800" y="5336382"/>
            <a:ext cx="914400" cy="615553"/>
          </a:xfrm>
          <a:prstGeom prst="rect">
            <a:avLst/>
          </a:prstGeom>
          <a:noFill/>
        </p:spPr>
        <p:txBody>
          <a:bodyPr wrap="square" rtlCol="0">
            <a:spAutoFit/>
          </a:bodyPr>
          <a:lstStyle/>
          <a:p>
            <a:r>
              <a:rPr lang="en-US" sz="1600" dirty="0" smtClean="0"/>
              <a:t>    60-69</a:t>
            </a:r>
          </a:p>
          <a:p>
            <a:endParaRPr lang="en-US" dirty="0"/>
          </a:p>
        </p:txBody>
      </p:sp>
      <p:graphicFrame>
        <p:nvGraphicFramePr>
          <p:cNvPr id="39" name="Table 38"/>
          <p:cNvGraphicFramePr>
            <a:graphicFrameLocks noGrp="1"/>
          </p:cNvGraphicFramePr>
          <p:nvPr/>
        </p:nvGraphicFramePr>
        <p:xfrm>
          <a:off x="381000" y="1143000"/>
          <a:ext cx="3187701" cy="4631216"/>
        </p:xfrm>
        <a:graphic>
          <a:graphicData uri="http://schemas.openxmlformats.org/drawingml/2006/table">
            <a:tbl>
              <a:tblPr firstRow="1" bandRow="1" bandCol="1">
                <a:tableStyleId>{912C8C85-51F0-491E-9774-3900AFEF0FD7}</a:tableStyleId>
              </a:tblPr>
              <a:tblGrid>
                <a:gridCol w="838200"/>
                <a:gridCol w="838200"/>
                <a:gridCol w="1511301"/>
              </a:tblGrid>
              <a:tr h="502702">
                <a:tc gridSpan="3">
                  <a:txBody>
                    <a:bodyPr/>
                    <a:lstStyle/>
                    <a:p>
                      <a:pPr algn="ctr"/>
                      <a:r>
                        <a:rPr lang="en-US" sz="1700" dirty="0" smtClean="0"/>
                        <a:t>Age of People Attending a Movie</a:t>
                      </a:r>
                      <a:endParaRPr lang="en-US" sz="17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1700" dirty="0" smtClean="0">
                          <a:solidFill>
                            <a:schemeClr val="bg1"/>
                          </a:solidFill>
                        </a:rPr>
                        <a:t>Age Ranges</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Tally</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Frequency</a:t>
                      </a:r>
                      <a:endParaRPr lang="en-US" sz="1700" dirty="0">
                        <a:solidFill>
                          <a:schemeClr val="bg1"/>
                        </a:solidFill>
                      </a:endParaRPr>
                    </a:p>
                  </a:txBody>
                  <a:tcPr>
                    <a:solidFill>
                      <a:schemeClr val="accent6">
                        <a:lumMod val="60000"/>
                        <a:lumOff val="40000"/>
                      </a:schemeClr>
                    </a:solidFill>
                  </a:tcPr>
                </a:tc>
              </a:tr>
              <a:tr h="502702">
                <a:tc>
                  <a:txBody>
                    <a:bodyPr/>
                    <a:lstStyle/>
                    <a:p>
                      <a:pPr algn="ctr"/>
                      <a:r>
                        <a:rPr lang="en-US" sz="1700" dirty="0" smtClean="0"/>
                        <a:t>0 – 9</a:t>
                      </a:r>
                      <a:endParaRPr lang="en-US" sz="1700" dirty="0"/>
                    </a:p>
                  </a:txBody>
                  <a:tcPr/>
                </a:tc>
                <a:tc>
                  <a:txBody>
                    <a:bodyPr/>
                    <a:lstStyle/>
                    <a:p>
                      <a:pPr algn="ctr"/>
                      <a:r>
                        <a:rPr lang="en-US" sz="1700" dirty="0" smtClean="0"/>
                        <a:t>III</a:t>
                      </a:r>
                      <a:endParaRPr lang="en-US" sz="1700" dirty="0"/>
                    </a:p>
                  </a:txBody>
                  <a:tcPr/>
                </a:tc>
                <a:tc>
                  <a:txBody>
                    <a:bodyPr/>
                    <a:lstStyle/>
                    <a:p>
                      <a:pPr algn="ctr"/>
                      <a:r>
                        <a:rPr lang="en-US" sz="1700" dirty="0" smtClean="0"/>
                        <a:t>3</a:t>
                      </a:r>
                      <a:endParaRPr lang="en-US" sz="1700" dirty="0"/>
                    </a:p>
                  </a:txBody>
                  <a:tcPr/>
                </a:tc>
              </a:tr>
              <a:tr h="502702">
                <a:tc>
                  <a:txBody>
                    <a:bodyPr/>
                    <a:lstStyle/>
                    <a:p>
                      <a:pPr algn="ctr"/>
                      <a:r>
                        <a:rPr lang="en-US" sz="1700" dirty="0" smtClean="0"/>
                        <a:t>10 – 19</a:t>
                      </a:r>
                    </a:p>
                  </a:txBody>
                  <a:tcPr/>
                </a:tc>
                <a:tc>
                  <a:txBody>
                    <a:bodyPr/>
                    <a:lstStyle/>
                    <a:p>
                      <a:pPr algn="ctr"/>
                      <a:r>
                        <a:rPr lang="en-US" sz="1700" dirty="0" smtClean="0"/>
                        <a:t>IIII</a:t>
                      </a:r>
                      <a:endParaRPr lang="en-US" sz="1700" dirty="0"/>
                    </a:p>
                  </a:txBody>
                  <a:tcPr/>
                </a:tc>
                <a:tc>
                  <a:txBody>
                    <a:bodyPr/>
                    <a:lstStyle/>
                    <a:p>
                      <a:pPr algn="ctr"/>
                      <a:r>
                        <a:rPr lang="en-US" sz="1700" dirty="0" smtClean="0"/>
                        <a:t>4</a:t>
                      </a:r>
                      <a:endParaRPr lang="en-US" sz="1700" dirty="0"/>
                    </a:p>
                  </a:txBody>
                  <a:tcPr/>
                </a:tc>
              </a:tr>
              <a:tr h="502702">
                <a:tc>
                  <a:txBody>
                    <a:bodyPr/>
                    <a:lstStyle/>
                    <a:p>
                      <a:pPr algn="ctr"/>
                      <a:r>
                        <a:rPr lang="en-US" sz="1700" dirty="0" smtClean="0"/>
                        <a:t>20 – 29</a:t>
                      </a:r>
                    </a:p>
                  </a:txBody>
                  <a:tcPr/>
                </a:tc>
                <a:tc>
                  <a:txBody>
                    <a:bodyPr/>
                    <a:lstStyle/>
                    <a:p>
                      <a:pPr algn="ctr"/>
                      <a:r>
                        <a:rPr lang="en-US" sz="1700" strike="sngStrike" dirty="0" smtClean="0"/>
                        <a:t>IIII</a:t>
                      </a:r>
                      <a:r>
                        <a:rPr lang="en-US" sz="1700" strike="sngStrike" baseline="0" dirty="0" smtClean="0"/>
                        <a:t> </a:t>
                      </a:r>
                      <a:r>
                        <a:rPr lang="en-US" sz="1700" baseline="0" dirty="0" smtClean="0"/>
                        <a:t>   I</a:t>
                      </a:r>
                      <a:endParaRPr lang="en-US" sz="1700" dirty="0"/>
                    </a:p>
                  </a:txBody>
                  <a:tcPr/>
                </a:tc>
                <a:tc>
                  <a:txBody>
                    <a:bodyPr/>
                    <a:lstStyle/>
                    <a:p>
                      <a:pPr algn="ctr"/>
                      <a:r>
                        <a:rPr lang="en-US" sz="1700" dirty="0" smtClean="0"/>
                        <a:t>6</a:t>
                      </a:r>
                      <a:endParaRPr lang="en-US" sz="1700" dirty="0"/>
                    </a:p>
                  </a:txBody>
                  <a:tcPr/>
                </a:tc>
              </a:tr>
              <a:tr h="502702">
                <a:tc>
                  <a:txBody>
                    <a:bodyPr/>
                    <a:lstStyle/>
                    <a:p>
                      <a:pPr algn="ctr"/>
                      <a:r>
                        <a:rPr lang="en-US" sz="1700" dirty="0" smtClean="0"/>
                        <a:t>30 – 39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strike="sngStrike" dirty="0" smtClean="0"/>
                        <a:t>IIII</a:t>
                      </a:r>
                      <a:r>
                        <a:rPr lang="en-US" sz="1700" strike="sngStrike" baseline="0" dirty="0" smtClean="0"/>
                        <a:t> </a:t>
                      </a:r>
                      <a:r>
                        <a:rPr lang="en-US" sz="1700" baseline="0" dirty="0" smtClean="0"/>
                        <a:t>   III</a:t>
                      </a:r>
                      <a:endParaRPr lang="en-US" sz="1700" dirty="0" smtClean="0"/>
                    </a:p>
                  </a:txBody>
                  <a:tcPr/>
                </a:tc>
                <a:tc>
                  <a:txBody>
                    <a:bodyPr/>
                    <a:lstStyle/>
                    <a:p>
                      <a:pPr algn="ctr"/>
                      <a:r>
                        <a:rPr lang="en-US" sz="1700" dirty="0" smtClean="0"/>
                        <a:t>8</a:t>
                      </a:r>
                      <a:endParaRPr lang="en-US" sz="1700" dirty="0"/>
                    </a:p>
                  </a:txBody>
                  <a:tcPr/>
                </a:tc>
              </a:tr>
              <a:tr h="502702">
                <a:tc>
                  <a:txBody>
                    <a:bodyPr/>
                    <a:lstStyle/>
                    <a:p>
                      <a:pPr algn="ctr"/>
                      <a:r>
                        <a:rPr lang="en-US" sz="1700" dirty="0" smtClean="0"/>
                        <a:t>40 – 49</a:t>
                      </a:r>
                    </a:p>
                  </a:txBody>
                  <a:tcPr/>
                </a:tc>
                <a:tc>
                  <a:txBody>
                    <a:bodyPr/>
                    <a:lstStyle/>
                    <a:p>
                      <a:endParaRPr lang="en-US" sz="1700" dirty="0"/>
                    </a:p>
                  </a:txBody>
                  <a:tcPr/>
                </a:tc>
                <a:tc>
                  <a:txBody>
                    <a:bodyPr/>
                    <a:lstStyle/>
                    <a:p>
                      <a:pPr algn="ctr"/>
                      <a:r>
                        <a:rPr lang="en-US" sz="1700" dirty="0" smtClean="0"/>
                        <a:t>0</a:t>
                      </a:r>
                      <a:endParaRPr lang="en-US" sz="1700" dirty="0"/>
                    </a:p>
                  </a:txBody>
                  <a:tcPr/>
                </a:tc>
              </a:tr>
              <a:tr h="502702">
                <a:tc>
                  <a:txBody>
                    <a:bodyPr/>
                    <a:lstStyle/>
                    <a:p>
                      <a:pPr algn="ctr"/>
                      <a:r>
                        <a:rPr lang="en-US" sz="1700" dirty="0" smtClean="0"/>
                        <a:t>50 – 59</a:t>
                      </a:r>
                    </a:p>
                  </a:txBody>
                  <a:tcPr/>
                </a:tc>
                <a:tc>
                  <a:txBody>
                    <a:bodyPr/>
                    <a:lstStyle/>
                    <a:p>
                      <a:pPr algn="ctr"/>
                      <a:r>
                        <a:rPr lang="en-US" sz="1700" dirty="0" smtClean="0"/>
                        <a:t>I</a:t>
                      </a:r>
                      <a:endParaRPr lang="en-US" sz="1700" dirty="0"/>
                    </a:p>
                  </a:txBody>
                  <a:tcPr/>
                </a:tc>
                <a:tc>
                  <a:txBody>
                    <a:bodyPr/>
                    <a:lstStyle/>
                    <a:p>
                      <a:pPr algn="ctr"/>
                      <a:r>
                        <a:rPr lang="en-US" sz="1700" dirty="0" smtClean="0"/>
                        <a:t>1</a:t>
                      </a:r>
                      <a:endParaRPr lang="en-US" sz="1700" dirty="0"/>
                    </a:p>
                  </a:txBody>
                  <a:tcPr/>
                </a:tc>
              </a:tr>
              <a:tr h="502702">
                <a:tc>
                  <a:txBody>
                    <a:bodyPr/>
                    <a:lstStyle/>
                    <a:p>
                      <a:pPr algn="ctr"/>
                      <a:r>
                        <a:rPr lang="en-US" sz="1700" dirty="0" smtClean="0"/>
                        <a:t>60 – 69</a:t>
                      </a:r>
                      <a:endParaRPr lang="en-US" sz="1700" dirty="0"/>
                    </a:p>
                  </a:txBody>
                  <a:tcPr/>
                </a:tc>
                <a:tc>
                  <a:txBody>
                    <a:bodyPr/>
                    <a:lstStyle/>
                    <a:p>
                      <a:pPr algn="ctr"/>
                      <a:r>
                        <a:rPr lang="en-US" sz="1700" dirty="0" smtClean="0"/>
                        <a:t>II</a:t>
                      </a:r>
                      <a:endParaRPr lang="en-US" sz="1700" dirty="0"/>
                    </a:p>
                  </a:txBody>
                  <a:tcPr/>
                </a:tc>
                <a:tc>
                  <a:txBody>
                    <a:bodyPr/>
                    <a:lstStyle/>
                    <a:p>
                      <a:pPr algn="ctr"/>
                      <a:r>
                        <a:rPr lang="en-US" sz="1700" dirty="0" smtClean="0"/>
                        <a:t>2</a:t>
                      </a:r>
                      <a:endParaRPr lang="en-US" sz="1700" dirty="0"/>
                    </a:p>
                  </a:txBody>
                  <a:tcPr/>
                </a:tc>
              </a:tr>
            </a:tbl>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65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15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65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15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65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15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p:bldP spid="33" grpId="0"/>
      <p:bldP spid="34" grpId="0"/>
      <p:bldP spid="35" grpId="0"/>
      <p:bldP spid="36" grpId="0"/>
      <p:bldP spid="37" grpId="0"/>
      <p:bldP spid="3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54</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TextBox 14"/>
          <p:cNvSpPr txBox="1"/>
          <p:nvPr/>
        </p:nvSpPr>
        <p:spPr>
          <a:xfrm>
            <a:off x="4724400" y="1219200"/>
            <a:ext cx="3657600" cy="369332"/>
          </a:xfrm>
          <a:prstGeom prst="rect">
            <a:avLst/>
          </a:prstGeom>
          <a:noFill/>
        </p:spPr>
        <p:txBody>
          <a:bodyPr wrap="square" rtlCol="0">
            <a:spAutoFit/>
          </a:bodyPr>
          <a:lstStyle/>
          <a:p>
            <a:r>
              <a:rPr lang="en-US" dirty="0" smtClean="0"/>
              <a:t>Ages of People Attending a Movie</a:t>
            </a:r>
            <a:endParaRPr lang="en-US" dirty="0"/>
          </a:p>
        </p:txBody>
      </p:sp>
      <p:cxnSp>
        <p:nvCxnSpPr>
          <p:cNvPr id="18" name="Straight Connector 17"/>
          <p:cNvCxnSpPr/>
          <p:nvPr/>
        </p:nvCxnSpPr>
        <p:spPr>
          <a:xfrm>
            <a:off x="4343774" y="5334794"/>
            <a:ext cx="42668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2590777" y="3581797"/>
            <a:ext cx="350599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7391400"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81800" y="518557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953000" y="5183982"/>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172740" y="518557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62600"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022503"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610600" y="518557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25140" y="5530334"/>
            <a:ext cx="1371060" cy="369332"/>
          </a:xfrm>
          <a:prstGeom prst="rect">
            <a:avLst/>
          </a:prstGeom>
          <a:noFill/>
        </p:spPr>
        <p:txBody>
          <a:bodyPr wrap="square" rtlCol="0">
            <a:spAutoFit/>
          </a:bodyPr>
          <a:lstStyle/>
          <a:p>
            <a:r>
              <a:rPr lang="en-US" dirty="0" smtClean="0"/>
              <a:t>Age</a:t>
            </a:r>
            <a:endParaRPr lang="en-US" dirty="0"/>
          </a:p>
        </p:txBody>
      </p:sp>
      <p:sp>
        <p:nvSpPr>
          <p:cNvPr id="31" name="TextBox 30"/>
          <p:cNvSpPr txBox="1"/>
          <p:nvPr/>
        </p:nvSpPr>
        <p:spPr>
          <a:xfrm rot="16200000">
            <a:off x="2114669" y="3118762"/>
            <a:ext cx="3429793" cy="369332"/>
          </a:xfrm>
          <a:prstGeom prst="rect">
            <a:avLst/>
          </a:prstGeom>
          <a:noFill/>
        </p:spPr>
        <p:txBody>
          <a:bodyPr wrap="square" rtlCol="0">
            <a:spAutoFit/>
          </a:bodyPr>
          <a:lstStyle/>
          <a:p>
            <a:r>
              <a:rPr lang="en-US" dirty="0" smtClean="0">
                <a:solidFill>
                  <a:srgbClr val="3366FF"/>
                </a:solidFill>
              </a:rPr>
              <a:t>Number of People (Frequency) </a:t>
            </a:r>
            <a:endParaRPr lang="en-US" dirty="0">
              <a:solidFill>
                <a:srgbClr val="3366FF"/>
              </a:solidFill>
            </a:endParaRPr>
          </a:p>
        </p:txBody>
      </p:sp>
      <p:sp>
        <p:nvSpPr>
          <p:cNvPr id="32" name="TextBox 31"/>
          <p:cNvSpPr txBox="1"/>
          <p:nvPr/>
        </p:nvSpPr>
        <p:spPr>
          <a:xfrm>
            <a:off x="4342980" y="5336382"/>
            <a:ext cx="762540" cy="615553"/>
          </a:xfrm>
          <a:prstGeom prst="rect">
            <a:avLst/>
          </a:prstGeom>
          <a:noFill/>
        </p:spPr>
        <p:txBody>
          <a:bodyPr wrap="square" rtlCol="0">
            <a:spAutoFit/>
          </a:bodyPr>
          <a:lstStyle/>
          <a:p>
            <a:r>
              <a:rPr lang="en-US" sz="1600" dirty="0" smtClean="0"/>
              <a:t> 0-9</a:t>
            </a:r>
          </a:p>
          <a:p>
            <a:endParaRPr lang="en-US" dirty="0"/>
          </a:p>
        </p:txBody>
      </p:sp>
      <p:sp>
        <p:nvSpPr>
          <p:cNvPr id="33" name="TextBox 32"/>
          <p:cNvSpPr txBox="1"/>
          <p:nvPr/>
        </p:nvSpPr>
        <p:spPr>
          <a:xfrm>
            <a:off x="4724400" y="5336382"/>
            <a:ext cx="914400" cy="615553"/>
          </a:xfrm>
          <a:prstGeom prst="rect">
            <a:avLst/>
          </a:prstGeom>
          <a:noFill/>
        </p:spPr>
        <p:txBody>
          <a:bodyPr wrap="square" rtlCol="0">
            <a:spAutoFit/>
          </a:bodyPr>
          <a:lstStyle/>
          <a:p>
            <a:r>
              <a:rPr lang="en-US" sz="1600" dirty="0" smtClean="0"/>
              <a:t>    10-19</a:t>
            </a:r>
          </a:p>
          <a:p>
            <a:endParaRPr lang="en-US" dirty="0"/>
          </a:p>
        </p:txBody>
      </p:sp>
      <p:sp>
        <p:nvSpPr>
          <p:cNvPr id="34" name="TextBox 33"/>
          <p:cNvSpPr txBox="1"/>
          <p:nvPr/>
        </p:nvSpPr>
        <p:spPr>
          <a:xfrm>
            <a:off x="5410740" y="5336382"/>
            <a:ext cx="914400" cy="615553"/>
          </a:xfrm>
          <a:prstGeom prst="rect">
            <a:avLst/>
          </a:prstGeom>
          <a:noFill/>
        </p:spPr>
        <p:txBody>
          <a:bodyPr wrap="square" rtlCol="0">
            <a:spAutoFit/>
          </a:bodyPr>
          <a:lstStyle/>
          <a:p>
            <a:r>
              <a:rPr lang="en-US" sz="1600" dirty="0" smtClean="0"/>
              <a:t>   20-29</a:t>
            </a:r>
          </a:p>
          <a:p>
            <a:endParaRPr lang="en-US" dirty="0"/>
          </a:p>
        </p:txBody>
      </p:sp>
      <p:sp>
        <p:nvSpPr>
          <p:cNvPr id="35" name="TextBox 34"/>
          <p:cNvSpPr txBox="1"/>
          <p:nvPr/>
        </p:nvSpPr>
        <p:spPr>
          <a:xfrm>
            <a:off x="6020340" y="5334794"/>
            <a:ext cx="914400" cy="615553"/>
          </a:xfrm>
          <a:prstGeom prst="rect">
            <a:avLst/>
          </a:prstGeom>
          <a:noFill/>
        </p:spPr>
        <p:txBody>
          <a:bodyPr wrap="square" rtlCol="0">
            <a:spAutoFit/>
          </a:bodyPr>
          <a:lstStyle/>
          <a:p>
            <a:r>
              <a:rPr lang="en-US" sz="1600" dirty="0" smtClean="0"/>
              <a:t>   30-39</a:t>
            </a:r>
          </a:p>
          <a:p>
            <a:endParaRPr lang="en-US" dirty="0"/>
          </a:p>
        </p:txBody>
      </p:sp>
      <p:sp>
        <p:nvSpPr>
          <p:cNvPr id="36" name="TextBox 35"/>
          <p:cNvSpPr txBox="1"/>
          <p:nvPr/>
        </p:nvSpPr>
        <p:spPr>
          <a:xfrm>
            <a:off x="6477540" y="5336382"/>
            <a:ext cx="1218660" cy="615553"/>
          </a:xfrm>
          <a:prstGeom prst="rect">
            <a:avLst/>
          </a:prstGeom>
          <a:noFill/>
        </p:spPr>
        <p:txBody>
          <a:bodyPr wrap="square" rtlCol="0">
            <a:spAutoFit/>
          </a:bodyPr>
          <a:lstStyle/>
          <a:p>
            <a:r>
              <a:rPr lang="en-US" sz="1600" dirty="0" smtClean="0"/>
              <a:t>      40-49</a:t>
            </a:r>
          </a:p>
          <a:p>
            <a:endParaRPr lang="en-US" dirty="0"/>
          </a:p>
        </p:txBody>
      </p:sp>
      <p:sp>
        <p:nvSpPr>
          <p:cNvPr id="37" name="TextBox 36"/>
          <p:cNvSpPr txBox="1"/>
          <p:nvPr/>
        </p:nvSpPr>
        <p:spPr>
          <a:xfrm>
            <a:off x="7239000" y="5334794"/>
            <a:ext cx="914400" cy="615553"/>
          </a:xfrm>
          <a:prstGeom prst="rect">
            <a:avLst/>
          </a:prstGeom>
          <a:noFill/>
        </p:spPr>
        <p:txBody>
          <a:bodyPr wrap="square" rtlCol="0">
            <a:spAutoFit/>
          </a:bodyPr>
          <a:lstStyle/>
          <a:p>
            <a:r>
              <a:rPr lang="en-US" sz="1600" dirty="0" smtClean="0"/>
              <a:t>   50-59</a:t>
            </a:r>
          </a:p>
          <a:p>
            <a:endParaRPr lang="en-US" dirty="0"/>
          </a:p>
        </p:txBody>
      </p:sp>
      <p:sp>
        <p:nvSpPr>
          <p:cNvPr id="38" name="TextBox 37"/>
          <p:cNvSpPr txBox="1"/>
          <p:nvPr/>
        </p:nvSpPr>
        <p:spPr>
          <a:xfrm>
            <a:off x="7797800" y="5336382"/>
            <a:ext cx="914400" cy="615553"/>
          </a:xfrm>
          <a:prstGeom prst="rect">
            <a:avLst/>
          </a:prstGeom>
          <a:noFill/>
        </p:spPr>
        <p:txBody>
          <a:bodyPr wrap="square" rtlCol="0">
            <a:spAutoFit/>
          </a:bodyPr>
          <a:lstStyle/>
          <a:p>
            <a:r>
              <a:rPr lang="en-US" sz="1600" dirty="0" smtClean="0"/>
              <a:t>    60-69</a:t>
            </a:r>
          </a:p>
          <a:p>
            <a:endParaRPr lang="en-US" dirty="0"/>
          </a:p>
        </p:txBody>
      </p:sp>
      <p:cxnSp>
        <p:nvCxnSpPr>
          <p:cNvPr id="39" name="Straight Connector 38"/>
          <p:cNvCxnSpPr/>
          <p:nvPr/>
        </p:nvCxnSpPr>
        <p:spPr>
          <a:xfrm>
            <a:off x="4190370" y="5015149"/>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191958" y="4651376"/>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90160" y="4267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190160" y="3886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91958" y="3505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191958" y="3124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191958" y="2743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90160" y="2362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90160" y="2052636"/>
            <a:ext cx="30522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122"/>
          <p:cNvSpPr txBox="1">
            <a:spLocks noChangeArrowheads="1"/>
          </p:cNvSpPr>
          <p:nvPr/>
        </p:nvSpPr>
        <p:spPr bwMode="auto">
          <a:xfrm>
            <a:off x="266700" y="629266"/>
            <a:ext cx="3923460" cy="461665"/>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  We have our </a:t>
            </a:r>
            <a:r>
              <a:rPr lang="en-US" sz="2400" dirty="0" smtClean="0">
                <a:solidFill>
                  <a:srgbClr val="3366FF"/>
                </a:solidFill>
              </a:rPr>
              <a:t>y-axis </a:t>
            </a:r>
            <a:r>
              <a:rPr lang="en-US" sz="2400" dirty="0" smtClean="0">
                <a:solidFill>
                  <a:srgbClr val="669900"/>
                </a:solidFill>
              </a:rPr>
              <a:t>labeled…</a:t>
            </a:r>
          </a:p>
        </p:txBody>
      </p:sp>
      <p:cxnSp>
        <p:nvCxnSpPr>
          <p:cNvPr id="54" name="Straight Arrow Connector 53"/>
          <p:cNvCxnSpPr/>
          <p:nvPr/>
        </p:nvCxnSpPr>
        <p:spPr>
          <a:xfrm rot="10800000" flipV="1">
            <a:off x="4497178" y="2363787"/>
            <a:ext cx="1675562" cy="227013"/>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0800000" flipV="1">
            <a:off x="4495380" y="2363788"/>
            <a:ext cx="1677360" cy="1370012"/>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5400000">
            <a:off x="4306163" y="2553006"/>
            <a:ext cx="2055813" cy="1677378"/>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6172479" y="1915924"/>
            <a:ext cx="2437841" cy="892552"/>
          </a:xfrm>
          <a:prstGeom prst="rect">
            <a:avLst/>
          </a:prstGeom>
          <a:noFill/>
          <a:ln>
            <a:solidFill>
              <a:srgbClr val="669900"/>
            </a:solidFill>
          </a:ln>
        </p:spPr>
        <p:txBody>
          <a:bodyPr wrap="square" rtlCol="0">
            <a:spAutoFit/>
          </a:bodyPr>
          <a:lstStyle/>
          <a:p>
            <a:r>
              <a:rPr lang="en-US" sz="2600" dirty="0" smtClean="0">
                <a:solidFill>
                  <a:srgbClr val="FF5EE4"/>
                </a:solidFill>
              </a:rPr>
              <a:t>Notice the equal spaces!</a:t>
            </a:r>
            <a:endParaRPr lang="en-US" sz="2600" dirty="0">
              <a:solidFill>
                <a:srgbClr val="FF5EE4"/>
              </a:solidFill>
            </a:endParaRPr>
          </a:p>
        </p:txBody>
      </p:sp>
      <p:sp>
        <p:nvSpPr>
          <p:cNvPr id="3" name="TextBox 2"/>
          <p:cNvSpPr txBox="1"/>
          <p:nvPr/>
        </p:nvSpPr>
        <p:spPr>
          <a:xfrm>
            <a:off x="4114800" y="609600"/>
            <a:ext cx="4953000" cy="461665"/>
          </a:xfrm>
          <a:prstGeom prst="rect">
            <a:avLst/>
          </a:prstGeom>
          <a:noFill/>
        </p:spPr>
        <p:txBody>
          <a:bodyPr wrap="square" rtlCol="0">
            <a:spAutoFit/>
          </a:bodyPr>
          <a:lstStyle/>
          <a:p>
            <a:r>
              <a:rPr lang="en-US" sz="2400" dirty="0">
                <a:solidFill>
                  <a:srgbClr val="669900"/>
                </a:solidFill>
              </a:rPr>
              <a:t>w</a:t>
            </a:r>
            <a:r>
              <a:rPr lang="en-US" sz="2400" dirty="0" smtClean="0">
                <a:solidFill>
                  <a:srgbClr val="669900"/>
                </a:solidFill>
              </a:rPr>
              <a:t>hat else do we need on the </a:t>
            </a:r>
            <a:r>
              <a:rPr lang="en-US" sz="2400" dirty="0" smtClean="0">
                <a:solidFill>
                  <a:srgbClr val="3366FF"/>
                </a:solidFill>
              </a:rPr>
              <a:t>y-axis</a:t>
            </a:r>
            <a:r>
              <a:rPr lang="en-US" sz="2400" dirty="0" smtClean="0">
                <a:solidFill>
                  <a:srgbClr val="669900"/>
                </a:solidFill>
              </a:rPr>
              <a:t>?</a:t>
            </a:r>
            <a:endParaRPr lang="en-US" sz="2400" dirty="0">
              <a:solidFill>
                <a:srgbClr val="669900"/>
              </a:solidFill>
            </a:endParaRPr>
          </a:p>
        </p:txBody>
      </p:sp>
      <p:graphicFrame>
        <p:nvGraphicFramePr>
          <p:cNvPr id="51" name="Table 50"/>
          <p:cNvGraphicFramePr>
            <a:graphicFrameLocks noGrp="1"/>
          </p:cNvGraphicFramePr>
          <p:nvPr/>
        </p:nvGraphicFramePr>
        <p:xfrm>
          <a:off x="381000" y="1143000"/>
          <a:ext cx="3187701" cy="4631216"/>
        </p:xfrm>
        <a:graphic>
          <a:graphicData uri="http://schemas.openxmlformats.org/drawingml/2006/table">
            <a:tbl>
              <a:tblPr firstRow="1" bandRow="1" bandCol="1">
                <a:tableStyleId>{912C8C85-51F0-491E-9774-3900AFEF0FD7}</a:tableStyleId>
              </a:tblPr>
              <a:tblGrid>
                <a:gridCol w="838200"/>
                <a:gridCol w="838200"/>
                <a:gridCol w="1511301"/>
              </a:tblGrid>
              <a:tr h="502702">
                <a:tc gridSpan="3">
                  <a:txBody>
                    <a:bodyPr/>
                    <a:lstStyle/>
                    <a:p>
                      <a:pPr algn="ctr"/>
                      <a:r>
                        <a:rPr lang="en-US" sz="1700" dirty="0" smtClean="0"/>
                        <a:t>Age of People Attending a Movie</a:t>
                      </a:r>
                      <a:endParaRPr lang="en-US" sz="17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1700" dirty="0" smtClean="0">
                          <a:solidFill>
                            <a:schemeClr val="bg1"/>
                          </a:solidFill>
                        </a:rPr>
                        <a:t>Age Ranges</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Tally</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Frequency</a:t>
                      </a:r>
                      <a:endParaRPr lang="en-US" sz="1700" dirty="0">
                        <a:solidFill>
                          <a:schemeClr val="bg1"/>
                        </a:solidFill>
                      </a:endParaRPr>
                    </a:p>
                  </a:txBody>
                  <a:tcPr>
                    <a:solidFill>
                      <a:schemeClr val="accent6">
                        <a:lumMod val="60000"/>
                        <a:lumOff val="40000"/>
                      </a:schemeClr>
                    </a:solidFill>
                  </a:tcPr>
                </a:tc>
              </a:tr>
              <a:tr h="502702">
                <a:tc>
                  <a:txBody>
                    <a:bodyPr/>
                    <a:lstStyle/>
                    <a:p>
                      <a:pPr algn="ctr"/>
                      <a:r>
                        <a:rPr lang="en-US" sz="1700" dirty="0" smtClean="0"/>
                        <a:t>0 – 9</a:t>
                      </a:r>
                      <a:endParaRPr lang="en-US" sz="1700" dirty="0"/>
                    </a:p>
                  </a:txBody>
                  <a:tcPr/>
                </a:tc>
                <a:tc>
                  <a:txBody>
                    <a:bodyPr/>
                    <a:lstStyle/>
                    <a:p>
                      <a:pPr algn="ctr"/>
                      <a:r>
                        <a:rPr lang="en-US" sz="1700" dirty="0" smtClean="0"/>
                        <a:t>III</a:t>
                      </a:r>
                      <a:endParaRPr lang="en-US" sz="1700" dirty="0"/>
                    </a:p>
                  </a:txBody>
                  <a:tcPr/>
                </a:tc>
                <a:tc>
                  <a:txBody>
                    <a:bodyPr/>
                    <a:lstStyle/>
                    <a:p>
                      <a:pPr algn="ctr"/>
                      <a:r>
                        <a:rPr lang="en-US" sz="1700" dirty="0" smtClean="0"/>
                        <a:t>3</a:t>
                      </a:r>
                      <a:endParaRPr lang="en-US" sz="1700" dirty="0"/>
                    </a:p>
                  </a:txBody>
                  <a:tcPr/>
                </a:tc>
              </a:tr>
              <a:tr h="502702">
                <a:tc>
                  <a:txBody>
                    <a:bodyPr/>
                    <a:lstStyle/>
                    <a:p>
                      <a:pPr algn="ctr"/>
                      <a:r>
                        <a:rPr lang="en-US" sz="1700" dirty="0" smtClean="0"/>
                        <a:t>10 – 19</a:t>
                      </a:r>
                    </a:p>
                  </a:txBody>
                  <a:tcPr/>
                </a:tc>
                <a:tc>
                  <a:txBody>
                    <a:bodyPr/>
                    <a:lstStyle/>
                    <a:p>
                      <a:pPr algn="ctr"/>
                      <a:r>
                        <a:rPr lang="en-US" sz="1700" dirty="0" smtClean="0"/>
                        <a:t>IIII</a:t>
                      </a:r>
                      <a:endParaRPr lang="en-US" sz="1700" dirty="0"/>
                    </a:p>
                  </a:txBody>
                  <a:tcPr/>
                </a:tc>
                <a:tc>
                  <a:txBody>
                    <a:bodyPr/>
                    <a:lstStyle/>
                    <a:p>
                      <a:pPr algn="ctr"/>
                      <a:r>
                        <a:rPr lang="en-US" sz="1700" dirty="0" smtClean="0"/>
                        <a:t>4</a:t>
                      </a:r>
                      <a:endParaRPr lang="en-US" sz="1700" dirty="0"/>
                    </a:p>
                  </a:txBody>
                  <a:tcPr/>
                </a:tc>
              </a:tr>
              <a:tr h="502702">
                <a:tc>
                  <a:txBody>
                    <a:bodyPr/>
                    <a:lstStyle/>
                    <a:p>
                      <a:pPr algn="ctr"/>
                      <a:r>
                        <a:rPr lang="en-US" sz="1700" dirty="0" smtClean="0"/>
                        <a:t>20 – 29</a:t>
                      </a:r>
                    </a:p>
                  </a:txBody>
                  <a:tcPr/>
                </a:tc>
                <a:tc>
                  <a:txBody>
                    <a:bodyPr/>
                    <a:lstStyle/>
                    <a:p>
                      <a:pPr algn="ctr"/>
                      <a:r>
                        <a:rPr lang="en-US" sz="1700" strike="sngStrike" dirty="0" smtClean="0"/>
                        <a:t>IIII</a:t>
                      </a:r>
                      <a:r>
                        <a:rPr lang="en-US" sz="1700" strike="sngStrike" baseline="0" dirty="0" smtClean="0"/>
                        <a:t> </a:t>
                      </a:r>
                      <a:r>
                        <a:rPr lang="en-US" sz="1700" baseline="0" dirty="0" smtClean="0"/>
                        <a:t>   I</a:t>
                      </a:r>
                      <a:endParaRPr lang="en-US" sz="1700" dirty="0"/>
                    </a:p>
                  </a:txBody>
                  <a:tcPr/>
                </a:tc>
                <a:tc>
                  <a:txBody>
                    <a:bodyPr/>
                    <a:lstStyle/>
                    <a:p>
                      <a:pPr algn="ctr"/>
                      <a:r>
                        <a:rPr lang="en-US" sz="1700" dirty="0" smtClean="0"/>
                        <a:t>6</a:t>
                      </a:r>
                      <a:endParaRPr lang="en-US" sz="1700" dirty="0"/>
                    </a:p>
                  </a:txBody>
                  <a:tcPr/>
                </a:tc>
              </a:tr>
              <a:tr h="502702">
                <a:tc>
                  <a:txBody>
                    <a:bodyPr/>
                    <a:lstStyle/>
                    <a:p>
                      <a:pPr algn="ctr"/>
                      <a:r>
                        <a:rPr lang="en-US" sz="1700" dirty="0" smtClean="0"/>
                        <a:t>30 – 39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strike="sngStrike" dirty="0" smtClean="0"/>
                        <a:t>IIII</a:t>
                      </a:r>
                      <a:r>
                        <a:rPr lang="en-US" sz="1700" strike="sngStrike" baseline="0" dirty="0" smtClean="0"/>
                        <a:t> </a:t>
                      </a:r>
                      <a:r>
                        <a:rPr lang="en-US" sz="1700" baseline="0" dirty="0" smtClean="0"/>
                        <a:t>   III</a:t>
                      </a:r>
                      <a:endParaRPr lang="en-US" sz="1700" dirty="0" smtClean="0"/>
                    </a:p>
                  </a:txBody>
                  <a:tcPr/>
                </a:tc>
                <a:tc>
                  <a:txBody>
                    <a:bodyPr/>
                    <a:lstStyle/>
                    <a:p>
                      <a:pPr algn="ctr"/>
                      <a:r>
                        <a:rPr lang="en-US" sz="1700" dirty="0" smtClean="0"/>
                        <a:t>8</a:t>
                      </a:r>
                      <a:endParaRPr lang="en-US" sz="1700" dirty="0"/>
                    </a:p>
                  </a:txBody>
                  <a:tcPr/>
                </a:tc>
              </a:tr>
              <a:tr h="502702">
                <a:tc>
                  <a:txBody>
                    <a:bodyPr/>
                    <a:lstStyle/>
                    <a:p>
                      <a:pPr algn="ctr"/>
                      <a:r>
                        <a:rPr lang="en-US" sz="1700" dirty="0" smtClean="0"/>
                        <a:t>40 – 49</a:t>
                      </a:r>
                    </a:p>
                  </a:txBody>
                  <a:tcPr/>
                </a:tc>
                <a:tc>
                  <a:txBody>
                    <a:bodyPr/>
                    <a:lstStyle/>
                    <a:p>
                      <a:endParaRPr lang="en-US" sz="1700" dirty="0"/>
                    </a:p>
                  </a:txBody>
                  <a:tcPr/>
                </a:tc>
                <a:tc>
                  <a:txBody>
                    <a:bodyPr/>
                    <a:lstStyle/>
                    <a:p>
                      <a:pPr algn="ctr"/>
                      <a:r>
                        <a:rPr lang="en-US" sz="1700" dirty="0" smtClean="0"/>
                        <a:t>0</a:t>
                      </a:r>
                      <a:endParaRPr lang="en-US" sz="1700" dirty="0"/>
                    </a:p>
                  </a:txBody>
                  <a:tcPr/>
                </a:tc>
              </a:tr>
              <a:tr h="502702">
                <a:tc>
                  <a:txBody>
                    <a:bodyPr/>
                    <a:lstStyle/>
                    <a:p>
                      <a:pPr algn="ctr"/>
                      <a:r>
                        <a:rPr lang="en-US" sz="1700" dirty="0" smtClean="0"/>
                        <a:t>50 – 59</a:t>
                      </a:r>
                    </a:p>
                  </a:txBody>
                  <a:tcPr/>
                </a:tc>
                <a:tc>
                  <a:txBody>
                    <a:bodyPr/>
                    <a:lstStyle/>
                    <a:p>
                      <a:pPr algn="ctr"/>
                      <a:r>
                        <a:rPr lang="en-US" sz="1700" dirty="0" smtClean="0"/>
                        <a:t>I</a:t>
                      </a:r>
                      <a:endParaRPr lang="en-US" sz="1700" dirty="0"/>
                    </a:p>
                  </a:txBody>
                  <a:tcPr/>
                </a:tc>
                <a:tc>
                  <a:txBody>
                    <a:bodyPr/>
                    <a:lstStyle/>
                    <a:p>
                      <a:pPr algn="ctr"/>
                      <a:r>
                        <a:rPr lang="en-US" sz="1700" dirty="0" smtClean="0"/>
                        <a:t>1</a:t>
                      </a:r>
                      <a:endParaRPr lang="en-US" sz="1700" dirty="0"/>
                    </a:p>
                  </a:txBody>
                  <a:tcPr/>
                </a:tc>
              </a:tr>
              <a:tr h="502702">
                <a:tc>
                  <a:txBody>
                    <a:bodyPr/>
                    <a:lstStyle/>
                    <a:p>
                      <a:pPr algn="ctr"/>
                      <a:r>
                        <a:rPr lang="en-US" sz="1700" dirty="0" smtClean="0"/>
                        <a:t>60 – 69</a:t>
                      </a:r>
                      <a:endParaRPr lang="en-US" sz="1700" dirty="0"/>
                    </a:p>
                  </a:txBody>
                  <a:tcPr/>
                </a:tc>
                <a:tc>
                  <a:txBody>
                    <a:bodyPr/>
                    <a:lstStyle/>
                    <a:p>
                      <a:pPr algn="ctr"/>
                      <a:r>
                        <a:rPr lang="en-US" sz="1700" dirty="0" smtClean="0"/>
                        <a:t>II</a:t>
                      </a:r>
                      <a:endParaRPr lang="en-US" sz="1700" dirty="0"/>
                    </a:p>
                  </a:txBody>
                  <a:tcPr/>
                </a:tc>
                <a:tc>
                  <a:txBody>
                    <a:bodyPr/>
                    <a:lstStyle/>
                    <a:p>
                      <a:pPr algn="ctr"/>
                      <a:r>
                        <a:rPr lang="en-US" sz="1700" dirty="0" smtClean="0"/>
                        <a:t>2</a:t>
                      </a:r>
                      <a:endParaRPr lang="en-US" sz="1700" dirty="0"/>
                    </a:p>
                  </a:txBody>
                  <a:tcPr/>
                </a:tc>
              </a:tr>
            </a:tbl>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childTnLst>
                          </p:cTn>
                        </p:par>
                        <p:par>
                          <p:cTn id="8" fill="hold">
                            <p:stCondLst>
                              <p:cond delay="1000"/>
                            </p:stCondLst>
                            <p:childTnLst>
                              <p:par>
                                <p:cTn id="9" presetID="34" presetClass="emph" presetSubtype="0" repeatCount="2000" fill="hold" grpId="0"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1"/>
                                        </p:tgtEl>
                                        <p:attrNameLst>
                                          <p:attrName>ppt_x</p:attrName>
                                          <p:attrName>ppt_y</p:attrName>
                                        </p:attrNameLst>
                                      </p:cBhvr>
                                    </p:animMotion>
                                    <p:animRot by="1500000">
                                      <p:cBhvr>
                                        <p:cTn id="11" dur="125" fill="hold">
                                          <p:stCondLst>
                                            <p:cond delay="0"/>
                                          </p:stCondLst>
                                        </p:cTn>
                                        <p:tgtEl>
                                          <p:spTgt spid="31"/>
                                        </p:tgtEl>
                                        <p:attrNameLst>
                                          <p:attrName>r</p:attrName>
                                        </p:attrNameLst>
                                      </p:cBhvr>
                                    </p:animRot>
                                    <p:animRot by="-1500000">
                                      <p:cBhvr>
                                        <p:cTn id="12" dur="125" fill="hold">
                                          <p:stCondLst>
                                            <p:cond delay="125"/>
                                          </p:stCondLst>
                                        </p:cTn>
                                        <p:tgtEl>
                                          <p:spTgt spid="31"/>
                                        </p:tgtEl>
                                        <p:attrNameLst>
                                          <p:attrName>r</p:attrName>
                                        </p:attrNameLst>
                                      </p:cBhvr>
                                    </p:animRot>
                                    <p:animRot by="-1500000">
                                      <p:cBhvr>
                                        <p:cTn id="13" dur="125" fill="hold">
                                          <p:stCondLst>
                                            <p:cond delay="250"/>
                                          </p:stCondLst>
                                        </p:cTn>
                                        <p:tgtEl>
                                          <p:spTgt spid="31"/>
                                        </p:tgtEl>
                                        <p:attrNameLst>
                                          <p:attrName>r</p:attrName>
                                        </p:attrNameLst>
                                      </p:cBhvr>
                                    </p:animRot>
                                    <p:animRot by="1500000">
                                      <p:cBhvr>
                                        <p:cTn id="14" dur="125" fill="hold">
                                          <p:stCondLst>
                                            <p:cond delay="375"/>
                                          </p:stCondLst>
                                        </p:cTn>
                                        <p:tgtEl>
                                          <p:spTgt spid="31"/>
                                        </p:tgtEl>
                                        <p:attrNameLst>
                                          <p:attrName>r</p:attrName>
                                        </p:attrNameLst>
                                      </p:cBhvr>
                                    </p:animRot>
                                  </p:childTnLst>
                                </p:cTn>
                              </p:par>
                            </p:childTnLst>
                          </p:cTn>
                        </p:par>
                        <p:par>
                          <p:cTn id="15" fill="hold">
                            <p:stCondLst>
                              <p:cond delay="44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ox(in)">
                                      <p:cBhvr>
                                        <p:cTn id="23" dur="500"/>
                                        <p:tgtEl>
                                          <p:spTgt spid="39"/>
                                        </p:tgtEl>
                                      </p:cBhvr>
                                    </p:animEffect>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ox(in)">
                                      <p:cBhvr>
                                        <p:cTn id="27" dur="500"/>
                                        <p:tgtEl>
                                          <p:spTgt spid="42"/>
                                        </p:tgtEl>
                                      </p:cBhvr>
                                    </p:animEffect>
                                  </p:childTnLst>
                                </p:cTn>
                              </p:par>
                            </p:childTnLst>
                          </p:cTn>
                        </p:par>
                        <p:par>
                          <p:cTn id="28" fill="hold">
                            <p:stCondLst>
                              <p:cond delay="1000"/>
                            </p:stCondLst>
                            <p:childTnLst>
                              <p:par>
                                <p:cTn id="29" presetID="4"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ox(in)">
                                      <p:cBhvr>
                                        <p:cTn id="31" dur="500"/>
                                        <p:tgtEl>
                                          <p:spTgt spid="44"/>
                                        </p:tgtEl>
                                      </p:cBhvr>
                                    </p:animEffect>
                                  </p:childTnLst>
                                </p:cTn>
                              </p:par>
                            </p:childTnLst>
                          </p:cTn>
                        </p:par>
                        <p:par>
                          <p:cTn id="32" fill="hold">
                            <p:stCondLst>
                              <p:cond delay="1500"/>
                            </p:stCondLst>
                            <p:childTnLst>
                              <p:par>
                                <p:cTn id="33" presetID="4" presetClass="entr" presetSubtype="16"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ox(in)">
                                      <p:cBhvr>
                                        <p:cTn id="35" dur="500"/>
                                        <p:tgtEl>
                                          <p:spTgt spid="45"/>
                                        </p:tgtEl>
                                      </p:cBhvr>
                                    </p:animEffect>
                                  </p:childTnLst>
                                </p:cTn>
                              </p:par>
                            </p:childTnLst>
                          </p:cTn>
                        </p:par>
                        <p:par>
                          <p:cTn id="36" fill="hold">
                            <p:stCondLst>
                              <p:cond delay="2000"/>
                            </p:stCondLst>
                            <p:childTnLst>
                              <p:par>
                                <p:cTn id="37" presetID="4" presetClass="entr" presetSubtype="16"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ox(in)">
                                      <p:cBhvr>
                                        <p:cTn id="39" dur="500"/>
                                        <p:tgtEl>
                                          <p:spTgt spid="46"/>
                                        </p:tgtEl>
                                      </p:cBhvr>
                                    </p:animEffect>
                                  </p:childTnLst>
                                </p:cTn>
                              </p:par>
                            </p:childTnLst>
                          </p:cTn>
                        </p:par>
                        <p:par>
                          <p:cTn id="40" fill="hold">
                            <p:stCondLst>
                              <p:cond delay="2500"/>
                            </p:stCondLst>
                            <p:childTnLst>
                              <p:par>
                                <p:cTn id="41" presetID="4"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box(in)">
                                      <p:cBhvr>
                                        <p:cTn id="43" dur="500"/>
                                        <p:tgtEl>
                                          <p:spTgt spid="47"/>
                                        </p:tgtEl>
                                      </p:cBhvr>
                                    </p:animEffect>
                                  </p:childTnLst>
                                </p:cTn>
                              </p:par>
                            </p:childTnLst>
                          </p:cTn>
                        </p:par>
                        <p:par>
                          <p:cTn id="44" fill="hold">
                            <p:stCondLst>
                              <p:cond delay="3000"/>
                            </p:stCondLst>
                            <p:childTnLst>
                              <p:par>
                                <p:cTn id="45" presetID="4"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box(in)">
                                      <p:cBhvr>
                                        <p:cTn id="47" dur="500"/>
                                        <p:tgtEl>
                                          <p:spTgt spid="48"/>
                                        </p:tgtEl>
                                      </p:cBhvr>
                                    </p:animEffect>
                                  </p:childTnLst>
                                </p:cTn>
                              </p:par>
                            </p:childTnLst>
                          </p:cTn>
                        </p:par>
                        <p:par>
                          <p:cTn id="48" fill="hold">
                            <p:stCondLst>
                              <p:cond delay="3500"/>
                            </p:stCondLst>
                            <p:childTnLst>
                              <p:par>
                                <p:cTn id="49" presetID="4" presetClass="entr" presetSubtype="16"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ox(in)">
                                      <p:cBhvr>
                                        <p:cTn id="51" dur="500"/>
                                        <p:tgtEl>
                                          <p:spTgt spid="49"/>
                                        </p:tgtEl>
                                      </p:cBhvr>
                                    </p:animEffect>
                                  </p:childTnLst>
                                </p:cTn>
                              </p:par>
                            </p:childTnLst>
                          </p:cTn>
                        </p:par>
                        <p:par>
                          <p:cTn id="52" fill="hold">
                            <p:stCondLst>
                              <p:cond delay="4000"/>
                            </p:stCondLst>
                            <p:childTnLst>
                              <p:par>
                                <p:cTn id="53" presetID="4" presetClass="entr" presetSubtype="16"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ox(in)">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childTnLst>
                          </p:cTn>
                        </p:par>
                        <p:par>
                          <p:cTn id="61" fill="hold">
                            <p:stCondLst>
                              <p:cond delay="500"/>
                            </p:stCondLst>
                            <p:childTnLst>
                              <p:par>
                                <p:cTn id="62" presetID="22" presetClass="entr" presetSubtype="2"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right)">
                                      <p:cBhvr>
                                        <p:cTn id="64" dur="500"/>
                                        <p:tgtEl>
                                          <p:spTgt spid="54"/>
                                        </p:tgtEl>
                                      </p:cBhvr>
                                    </p:animEffect>
                                  </p:childTnLst>
                                </p:cTn>
                              </p:par>
                              <p:par>
                                <p:cTn id="65" presetID="22" presetClass="entr" presetSubtype="2"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right)">
                                      <p:cBhvr>
                                        <p:cTn id="67" dur="500"/>
                                        <p:tgtEl>
                                          <p:spTgt spid="57"/>
                                        </p:tgtEl>
                                      </p:cBhvr>
                                    </p:animEffect>
                                  </p:childTnLst>
                                </p:cTn>
                              </p:par>
                              <p:par>
                                <p:cTn id="68" presetID="22" presetClass="entr" presetSubtype="2"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0" grpId="0"/>
      <p:bldP spid="67" grpId="0" animBg="1"/>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55</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266700" y="639763"/>
            <a:ext cx="8915400" cy="461665"/>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 Notice that we have a scale on the y-axis – we are counting by 1’s</a:t>
            </a:r>
            <a:endParaRPr lang="en-US" sz="2400" u="sng" dirty="0" smtClean="0">
              <a:solidFill>
                <a:srgbClr val="669900"/>
              </a:solidFill>
              <a:hlinkClick r:id="rId7"/>
            </a:endParaRPr>
          </a:p>
        </p:txBody>
      </p:sp>
      <p:sp>
        <p:nvSpPr>
          <p:cNvPr id="15" name="TextBox 14"/>
          <p:cNvSpPr txBox="1"/>
          <p:nvPr/>
        </p:nvSpPr>
        <p:spPr>
          <a:xfrm>
            <a:off x="4724400" y="1219200"/>
            <a:ext cx="3657600" cy="369332"/>
          </a:xfrm>
          <a:prstGeom prst="rect">
            <a:avLst/>
          </a:prstGeom>
          <a:noFill/>
        </p:spPr>
        <p:txBody>
          <a:bodyPr wrap="square" rtlCol="0">
            <a:spAutoFit/>
          </a:bodyPr>
          <a:lstStyle/>
          <a:p>
            <a:r>
              <a:rPr lang="en-US" dirty="0" smtClean="0"/>
              <a:t>Ages of People Attending a Movie</a:t>
            </a:r>
            <a:endParaRPr lang="en-US" dirty="0"/>
          </a:p>
        </p:txBody>
      </p:sp>
      <p:cxnSp>
        <p:nvCxnSpPr>
          <p:cNvPr id="18" name="Straight Connector 17"/>
          <p:cNvCxnSpPr/>
          <p:nvPr/>
        </p:nvCxnSpPr>
        <p:spPr>
          <a:xfrm>
            <a:off x="4343774" y="5334794"/>
            <a:ext cx="42668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2590777" y="3581797"/>
            <a:ext cx="350599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7391400"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81800" y="518557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953000" y="5183982"/>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172740" y="518557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62600"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022503"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610600" y="518557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25140" y="5530334"/>
            <a:ext cx="1371060" cy="369332"/>
          </a:xfrm>
          <a:prstGeom prst="rect">
            <a:avLst/>
          </a:prstGeom>
          <a:noFill/>
        </p:spPr>
        <p:txBody>
          <a:bodyPr wrap="square" rtlCol="0">
            <a:spAutoFit/>
          </a:bodyPr>
          <a:lstStyle/>
          <a:p>
            <a:r>
              <a:rPr lang="en-US" dirty="0" smtClean="0"/>
              <a:t>Age</a:t>
            </a:r>
            <a:endParaRPr lang="en-US" dirty="0"/>
          </a:p>
        </p:txBody>
      </p:sp>
      <p:sp>
        <p:nvSpPr>
          <p:cNvPr id="31" name="TextBox 30"/>
          <p:cNvSpPr txBox="1"/>
          <p:nvPr/>
        </p:nvSpPr>
        <p:spPr>
          <a:xfrm rot="16200000">
            <a:off x="2114669" y="3118762"/>
            <a:ext cx="3429793" cy="369332"/>
          </a:xfrm>
          <a:prstGeom prst="rect">
            <a:avLst/>
          </a:prstGeom>
          <a:noFill/>
        </p:spPr>
        <p:txBody>
          <a:bodyPr wrap="square" rtlCol="0">
            <a:spAutoFit/>
          </a:bodyPr>
          <a:lstStyle/>
          <a:p>
            <a:r>
              <a:rPr lang="en-US" dirty="0" smtClean="0"/>
              <a:t>Number of People (Frequency) </a:t>
            </a:r>
            <a:endParaRPr lang="en-US" dirty="0"/>
          </a:p>
        </p:txBody>
      </p:sp>
      <p:sp>
        <p:nvSpPr>
          <p:cNvPr id="32" name="TextBox 31"/>
          <p:cNvSpPr txBox="1"/>
          <p:nvPr/>
        </p:nvSpPr>
        <p:spPr>
          <a:xfrm>
            <a:off x="4342980" y="5336382"/>
            <a:ext cx="762540" cy="615553"/>
          </a:xfrm>
          <a:prstGeom prst="rect">
            <a:avLst/>
          </a:prstGeom>
          <a:noFill/>
        </p:spPr>
        <p:txBody>
          <a:bodyPr wrap="square" rtlCol="0">
            <a:spAutoFit/>
          </a:bodyPr>
          <a:lstStyle/>
          <a:p>
            <a:r>
              <a:rPr lang="en-US" sz="1600" dirty="0" smtClean="0"/>
              <a:t> 0-9</a:t>
            </a:r>
          </a:p>
          <a:p>
            <a:endParaRPr lang="en-US" dirty="0"/>
          </a:p>
        </p:txBody>
      </p:sp>
      <p:sp>
        <p:nvSpPr>
          <p:cNvPr id="33" name="TextBox 32"/>
          <p:cNvSpPr txBox="1"/>
          <p:nvPr/>
        </p:nvSpPr>
        <p:spPr>
          <a:xfrm>
            <a:off x="4724400" y="5336382"/>
            <a:ext cx="914400" cy="615553"/>
          </a:xfrm>
          <a:prstGeom prst="rect">
            <a:avLst/>
          </a:prstGeom>
          <a:noFill/>
        </p:spPr>
        <p:txBody>
          <a:bodyPr wrap="square" rtlCol="0">
            <a:spAutoFit/>
          </a:bodyPr>
          <a:lstStyle/>
          <a:p>
            <a:r>
              <a:rPr lang="en-US" sz="1600" dirty="0" smtClean="0"/>
              <a:t>    10-19</a:t>
            </a:r>
          </a:p>
          <a:p>
            <a:endParaRPr lang="en-US" dirty="0"/>
          </a:p>
        </p:txBody>
      </p:sp>
      <p:sp>
        <p:nvSpPr>
          <p:cNvPr id="34" name="TextBox 33"/>
          <p:cNvSpPr txBox="1"/>
          <p:nvPr/>
        </p:nvSpPr>
        <p:spPr>
          <a:xfrm>
            <a:off x="5410740" y="5336382"/>
            <a:ext cx="914400" cy="615553"/>
          </a:xfrm>
          <a:prstGeom prst="rect">
            <a:avLst/>
          </a:prstGeom>
          <a:noFill/>
        </p:spPr>
        <p:txBody>
          <a:bodyPr wrap="square" rtlCol="0">
            <a:spAutoFit/>
          </a:bodyPr>
          <a:lstStyle/>
          <a:p>
            <a:r>
              <a:rPr lang="en-US" sz="1600" dirty="0" smtClean="0"/>
              <a:t>   20-29</a:t>
            </a:r>
          </a:p>
          <a:p>
            <a:endParaRPr lang="en-US" dirty="0"/>
          </a:p>
        </p:txBody>
      </p:sp>
      <p:sp>
        <p:nvSpPr>
          <p:cNvPr id="35" name="TextBox 34"/>
          <p:cNvSpPr txBox="1"/>
          <p:nvPr/>
        </p:nvSpPr>
        <p:spPr>
          <a:xfrm>
            <a:off x="6020340" y="5334794"/>
            <a:ext cx="914400" cy="615553"/>
          </a:xfrm>
          <a:prstGeom prst="rect">
            <a:avLst/>
          </a:prstGeom>
          <a:noFill/>
        </p:spPr>
        <p:txBody>
          <a:bodyPr wrap="square" rtlCol="0">
            <a:spAutoFit/>
          </a:bodyPr>
          <a:lstStyle/>
          <a:p>
            <a:r>
              <a:rPr lang="en-US" sz="1600" dirty="0" smtClean="0"/>
              <a:t>   30-39</a:t>
            </a:r>
          </a:p>
          <a:p>
            <a:endParaRPr lang="en-US" dirty="0"/>
          </a:p>
        </p:txBody>
      </p:sp>
      <p:sp>
        <p:nvSpPr>
          <p:cNvPr id="36" name="TextBox 35"/>
          <p:cNvSpPr txBox="1"/>
          <p:nvPr/>
        </p:nvSpPr>
        <p:spPr>
          <a:xfrm>
            <a:off x="6477540" y="5336382"/>
            <a:ext cx="1218660" cy="615553"/>
          </a:xfrm>
          <a:prstGeom prst="rect">
            <a:avLst/>
          </a:prstGeom>
          <a:noFill/>
        </p:spPr>
        <p:txBody>
          <a:bodyPr wrap="square" rtlCol="0">
            <a:spAutoFit/>
          </a:bodyPr>
          <a:lstStyle/>
          <a:p>
            <a:r>
              <a:rPr lang="en-US" sz="1600" dirty="0" smtClean="0"/>
              <a:t>      40-49</a:t>
            </a:r>
          </a:p>
          <a:p>
            <a:endParaRPr lang="en-US" dirty="0"/>
          </a:p>
        </p:txBody>
      </p:sp>
      <p:sp>
        <p:nvSpPr>
          <p:cNvPr id="37" name="TextBox 36"/>
          <p:cNvSpPr txBox="1"/>
          <p:nvPr/>
        </p:nvSpPr>
        <p:spPr>
          <a:xfrm>
            <a:off x="7239000" y="5334794"/>
            <a:ext cx="914400" cy="615553"/>
          </a:xfrm>
          <a:prstGeom prst="rect">
            <a:avLst/>
          </a:prstGeom>
          <a:noFill/>
        </p:spPr>
        <p:txBody>
          <a:bodyPr wrap="square" rtlCol="0">
            <a:spAutoFit/>
          </a:bodyPr>
          <a:lstStyle/>
          <a:p>
            <a:r>
              <a:rPr lang="en-US" sz="1600" dirty="0" smtClean="0"/>
              <a:t>   50-59</a:t>
            </a:r>
          </a:p>
          <a:p>
            <a:endParaRPr lang="en-US" dirty="0"/>
          </a:p>
        </p:txBody>
      </p:sp>
      <p:sp>
        <p:nvSpPr>
          <p:cNvPr id="38" name="TextBox 37"/>
          <p:cNvSpPr txBox="1"/>
          <p:nvPr/>
        </p:nvSpPr>
        <p:spPr>
          <a:xfrm>
            <a:off x="7797800" y="5336382"/>
            <a:ext cx="914400" cy="615553"/>
          </a:xfrm>
          <a:prstGeom prst="rect">
            <a:avLst/>
          </a:prstGeom>
          <a:noFill/>
        </p:spPr>
        <p:txBody>
          <a:bodyPr wrap="square" rtlCol="0">
            <a:spAutoFit/>
          </a:bodyPr>
          <a:lstStyle/>
          <a:p>
            <a:r>
              <a:rPr lang="en-US" sz="1600" dirty="0" smtClean="0"/>
              <a:t>    60-69</a:t>
            </a:r>
          </a:p>
          <a:p>
            <a:endParaRPr lang="en-US" dirty="0"/>
          </a:p>
        </p:txBody>
      </p:sp>
      <p:cxnSp>
        <p:nvCxnSpPr>
          <p:cNvPr id="39" name="Straight Connector 38"/>
          <p:cNvCxnSpPr/>
          <p:nvPr/>
        </p:nvCxnSpPr>
        <p:spPr>
          <a:xfrm>
            <a:off x="4190370" y="5015149"/>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191958" y="4651376"/>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90160" y="4267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190160" y="3886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91958" y="3505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191958" y="3124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191958" y="2743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90160" y="2362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90160" y="2052636"/>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191958" y="5334000"/>
            <a:ext cx="30522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14232" y="5148640"/>
            <a:ext cx="304800" cy="338554"/>
          </a:xfrm>
          <a:prstGeom prst="rect">
            <a:avLst/>
          </a:prstGeom>
          <a:noFill/>
        </p:spPr>
        <p:txBody>
          <a:bodyPr wrap="square" rtlCol="0">
            <a:spAutoFit/>
          </a:bodyPr>
          <a:lstStyle/>
          <a:p>
            <a:r>
              <a:rPr lang="en-US" sz="1600" dirty="0" smtClean="0"/>
              <a:t>0</a:t>
            </a:r>
            <a:endParaRPr lang="en-US" sz="1600" dirty="0"/>
          </a:p>
        </p:txBody>
      </p:sp>
      <p:sp>
        <p:nvSpPr>
          <p:cNvPr id="51" name="TextBox 50"/>
          <p:cNvSpPr txBox="1"/>
          <p:nvPr/>
        </p:nvSpPr>
        <p:spPr>
          <a:xfrm>
            <a:off x="4014232" y="4810086"/>
            <a:ext cx="304800" cy="338554"/>
          </a:xfrm>
          <a:prstGeom prst="rect">
            <a:avLst/>
          </a:prstGeom>
          <a:noFill/>
        </p:spPr>
        <p:txBody>
          <a:bodyPr wrap="square" rtlCol="0">
            <a:spAutoFit/>
          </a:bodyPr>
          <a:lstStyle/>
          <a:p>
            <a:r>
              <a:rPr lang="en-US" sz="1600" dirty="0" smtClean="0"/>
              <a:t>1</a:t>
            </a:r>
            <a:endParaRPr lang="en-US" sz="1600" dirty="0"/>
          </a:p>
        </p:txBody>
      </p:sp>
      <p:sp>
        <p:nvSpPr>
          <p:cNvPr id="52" name="TextBox 51"/>
          <p:cNvSpPr txBox="1"/>
          <p:nvPr/>
        </p:nvSpPr>
        <p:spPr>
          <a:xfrm>
            <a:off x="4014232" y="4471532"/>
            <a:ext cx="304800" cy="338554"/>
          </a:xfrm>
          <a:prstGeom prst="rect">
            <a:avLst/>
          </a:prstGeom>
          <a:noFill/>
        </p:spPr>
        <p:txBody>
          <a:bodyPr wrap="square" rtlCol="0">
            <a:spAutoFit/>
          </a:bodyPr>
          <a:lstStyle/>
          <a:p>
            <a:r>
              <a:rPr lang="en-US" sz="1600" dirty="0" smtClean="0"/>
              <a:t>2</a:t>
            </a:r>
            <a:endParaRPr lang="en-US" sz="1600" dirty="0"/>
          </a:p>
        </p:txBody>
      </p:sp>
      <p:sp>
        <p:nvSpPr>
          <p:cNvPr id="53" name="TextBox 52"/>
          <p:cNvSpPr txBox="1"/>
          <p:nvPr/>
        </p:nvSpPr>
        <p:spPr>
          <a:xfrm>
            <a:off x="4014232" y="4097923"/>
            <a:ext cx="304800" cy="338554"/>
          </a:xfrm>
          <a:prstGeom prst="rect">
            <a:avLst/>
          </a:prstGeom>
          <a:noFill/>
        </p:spPr>
        <p:txBody>
          <a:bodyPr wrap="square" rtlCol="0">
            <a:spAutoFit/>
          </a:bodyPr>
          <a:lstStyle/>
          <a:p>
            <a:r>
              <a:rPr lang="en-US" sz="1600" dirty="0" smtClean="0"/>
              <a:t>3</a:t>
            </a:r>
            <a:endParaRPr lang="en-US" sz="1600" dirty="0"/>
          </a:p>
        </p:txBody>
      </p:sp>
      <p:sp>
        <p:nvSpPr>
          <p:cNvPr id="54" name="TextBox 53"/>
          <p:cNvSpPr txBox="1"/>
          <p:nvPr/>
        </p:nvSpPr>
        <p:spPr>
          <a:xfrm>
            <a:off x="4014232" y="3716923"/>
            <a:ext cx="304800" cy="338554"/>
          </a:xfrm>
          <a:prstGeom prst="rect">
            <a:avLst/>
          </a:prstGeom>
          <a:noFill/>
        </p:spPr>
        <p:txBody>
          <a:bodyPr wrap="square" rtlCol="0">
            <a:spAutoFit/>
          </a:bodyPr>
          <a:lstStyle/>
          <a:p>
            <a:r>
              <a:rPr lang="en-US" sz="1600" dirty="0" smtClean="0"/>
              <a:t>4</a:t>
            </a:r>
            <a:endParaRPr lang="en-US" sz="1600" dirty="0"/>
          </a:p>
        </p:txBody>
      </p:sp>
      <p:sp>
        <p:nvSpPr>
          <p:cNvPr id="55" name="TextBox 54"/>
          <p:cNvSpPr txBox="1"/>
          <p:nvPr/>
        </p:nvSpPr>
        <p:spPr>
          <a:xfrm>
            <a:off x="4014232" y="3335923"/>
            <a:ext cx="304800" cy="338554"/>
          </a:xfrm>
          <a:prstGeom prst="rect">
            <a:avLst/>
          </a:prstGeom>
          <a:noFill/>
        </p:spPr>
        <p:txBody>
          <a:bodyPr wrap="square" rtlCol="0">
            <a:spAutoFit/>
          </a:bodyPr>
          <a:lstStyle/>
          <a:p>
            <a:r>
              <a:rPr lang="en-US" sz="1600" dirty="0" smtClean="0"/>
              <a:t>5</a:t>
            </a:r>
            <a:endParaRPr lang="en-US" sz="1600" dirty="0"/>
          </a:p>
        </p:txBody>
      </p:sp>
      <p:sp>
        <p:nvSpPr>
          <p:cNvPr id="56" name="TextBox 55"/>
          <p:cNvSpPr txBox="1"/>
          <p:nvPr/>
        </p:nvSpPr>
        <p:spPr>
          <a:xfrm>
            <a:off x="4014232" y="2954923"/>
            <a:ext cx="304800" cy="338554"/>
          </a:xfrm>
          <a:prstGeom prst="rect">
            <a:avLst/>
          </a:prstGeom>
          <a:noFill/>
        </p:spPr>
        <p:txBody>
          <a:bodyPr wrap="square" rtlCol="0">
            <a:spAutoFit/>
          </a:bodyPr>
          <a:lstStyle/>
          <a:p>
            <a:r>
              <a:rPr lang="en-US" sz="1600" dirty="0" smtClean="0"/>
              <a:t>6</a:t>
            </a:r>
            <a:endParaRPr lang="en-US" sz="1600" dirty="0"/>
          </a:p>
        </p:txBody>
      </p:sp>
      <p:sp>
        <p:nvSpPr>
          <p:cNvPr id="57" name="TextBox 56"/>
          <p:cNvSpPr txBox="1"/>
          <p:nvPr/>
        </p:nvSpPr>
        <p:spPr>
          <a:xfrm>
            <a:off x="4014232" y="2573923"/>
            <a:ext cx="304800" cy="338554"/>
          </a:xfrm>
          <a:prstGeom prst="rect">
            <a:avLst/>
          </a:prstGeom>
          <a:noFill/>
        </p:spPr>
        <p:txBody>
          <a:bodyPr wrap="square" rtlCol="0">
            <a:spAutoFit/>
          </a:bodyPr>
          <a:lstStyle/>
          <a:p>
            <a:r>
              <a:rPr lang="en-US" sz="1600" dirty="0" smtClean="0"/>
              <a:t>7</a:t>
            </a:r>
            <a:endParaRPr lang="en-US" sz="1600" dirty="0"/>
          </a:p>
        </p:txBody>
      </p:sp>
      <p:sp>
        <p:nvSpPr>
          <p:cNvPr id="58" name="TextBox 57"/>
          <p:cNvSpPr txBox="1"/>
          <p:nvPr/>
        </p:nvSpPr>
        <p:spPr>
          <a:xfrm>
            <a:off x="4014232" y="2192923"/>
            <a:ext cx="304800" cy="338554"/>
          </a:xfrm>
          <a:prstGeom prst="rect">
            <a:avLst/>
          </a:prstGeom>
          <a:noFill/>
        </p:spPr>
        <p:txBody>
          <a:bodyPr wrap="square" rtlCol="0">
            <a:spAutoFit/>
          </a:bodyPr>
          <a:lstStyle/>
          <a:p>
            <a:r>
              <a:rPr lang="en-US" sz="1600" dirty="0" smtClean="0"/>
              <a:t>8</a:t>
            </a:r>
            <a:endParaRPr lang="en-US" sz="1600" dirty="0"/>
          </a:p>
        </p:txBody>
      </p:sp>
      <p:sp>
        <p:nvSpPr>
          <p:cNvPr id="59" name="TextBox 58"/>
          <p:cNvSpPr txBox="1"/>
          <p:nvPr/>
        </p:nvSpPr>
        <p:spPr>
          <a:xfrm>
            <a:off x="4014232" y="1854369"/>
            <a:ext cx="304800" cy="338554"/>
          </a:xfrm>
          <a:prstGeom prst="rect">
            <a:avLst/>
          </a:prstGeom>
          <a:noFill/>
        </p:spPr>
        <p:txBody>
          <a:bodyPr wrap="square" rtlCol="0">
            <a:spAutoFit/>
          </a:bodyPr>
          <a:lstStyle/>
          <a:p>
            <a:r>
              <a:rPr lang="en-US" sz="1600" dirty="0" smtClean="0"/>
              <a:t>9</a:t>
            </a:r>
            <a:endParaRPr lang="en-US" sz="1600" dirty="0"/>
          </a:p>
        </p:txBody>
      </p:sp>
      <p:graphicFrame>
        <p:nvGraphicFramePr>
          <p:cNvPr id="60" name="Table 59"/>
          <p:cNvGraphicFramePr>
            <a:graphicFrameLocks noGrp="1"/>
          </p:cNvGraphicFramePr>
          <p:nvPr/>
        </p:nvGraphicFramePr>
        <p:xfrm>
          <a:off x="381000" y="1143000"/>
          <a:ext cx="3187701" cy="4631216"/>
        </p:xfrm>
        <a:graphic>
          <a:graphicData uri="http://schemas.openxmlformats.org/drawingml/2006/table">
            <a:tbl>
              <a:tblPr firstRow="1" bandRow="1" bandCol="1">
                <a:tableStyleId>{912C8C85-51F0-491E-9774-3900AFEF0FD7}</a:tableStyleId>
              </a:tblPr>
              <a:tblGrid>
                <a:gridCol w="838200"/>
                <a:gridCol w="838200"/>
                <a:gridCol w="1511301"/>
              </a:tblGrid>
              <a:tr h="502702">
                <a:tc gridSpan="3">
                  <a:txBody>
                    <a:bodyPr/>
                    <a:lstStyle/>
                    <a:p>
                      <a:pPr algn="ctr"/>
                      <a:r>
                        <a:rPr lang="en-US" sz="1700" dirty="0" smtClean="0"/>
                        <a:t>Age of People Attending a Movie</a:t>
                      </a:r>
                      <a:endParaRPr lang="en-US" sz="17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1700" dirty="0" smtClean="0">
                          <a:solidFill>
                            <a:schemeClr val="bg1"/>
                          </a:solidFill>
                        </a:rPr>
                        <a:t>Age Ranges</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Tally</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Frequency</a:t>
                      </a:r>
                      <a:endParaRPr lang="en-US" sz="1700" dirty="0">
                        <a:solidFill>
                          <a:schemeClr val="bg1"/>
                        </a:solidFill>
                      </a:endParaRPr>
                    </a:p>
                  </a:txBody>
                  <a:tcPr>
                    <a:solidFill>
                      <a:schemeClr val="accent6">
                        <a:lumMod val="60000"/>
                        <a:lumOff val="40000"/>
                      </a:schemeClr>
                    </a:solidFill>
                  </a:tcPr>
                </a:tc>
              </a:tr>
              <a:tr h="502702">
                <a:tc>
                  <a:txBody>
                    <a:bodyPr/>
                    <a:lstStyle/>
                    <a:p>
                      <a:pPr algn="ctr"/>
                      <a:r>
                        <a:rPr lang="en-US" sz="1700" dirty="0" smtClean="0"/>
                        <a:t>0 – 9</a:t>
                      </a:r>
                      <a:endParaRPr lang="en-US" sz="1700" dirty="0"/>
                    </a:p>
                  </a:txBody>
                  <a:tcPr/>
                </a:tc>
                <a:tc>
                  <a:txBody>
                    <a:bodyPr/>
                    <a:lstStyle/>
                    <a:p>
                      <a:pPr algn="ctr"/>
                      <a:r>
                        <a:rPr lang="en-US" sz="1700" dirty="0" smtClean="0"/>
                        <a:t>III</a:t>
                      </a:r>
                      <a:endParaRPr lang="en-US" sz="1700" dirty="0"/>
                    </a:p>
                  </a:txBody>
                  <a:tcPr/>
                </a:tc>
                <a:tc>
                  <a:txBody>
                    <a:bodyPr/>
                    <a:lstStyle/>
                    <a:p>
                      <a:pPr algn="ctr"/>
                      <a:r>
                        <a:rPr lang="en-US" sz="1700" dirty="0" smtClean="0"/>
                        <a:t>3</a:t>
                      </a:r>
                      <a:endParaRPr lang="en-US" sz="1700" dirty="0"/>
                    </a:p>
                  </a:txBody>
                  <a:tcPr/>
                </a:tc>
              </a:tr>
              <a:tr h="502702">
                <a:tc>
                  <a:txBody>
                    <a:bodyPr/>
                    <a:lstStyle/>
                    <a:p>
                      <a:pPr algn="ctr"/>
                      <a:r>
                        <a:rPr lang="en-US" sz="1700" dirty="0" smtClean="0"/>
                        <a:t>10 – 19</a:t>
                      </a:r>
                    </a:p>
                  </a:txBody>
                  <a:tcPr/>
                </a:tc>
                <a:tc>
                  <a:txBody>
                    <a:bodyPr/>
                    <a:lstStyle/>
                    <a:p>
                      <a:pPr algn="ctr"/>
                      <a:r>
                        <a:rPr lang="en-US" sz="1700" dirty="0" smtClean="0"/>
                        <a:t>IIII</a:t>
                      </a:r>
                      <a:endParaRPr lang="en-US" sz="1700" dirty="0"/>
                    </a:p>
                  </a:txBody>
                  <a:tcPr/>
                </a:tc>
                <a:tc>
                  <a:txBody>
                    <a:bodyPr/>
                    <a:lstStyle/>
                    <a:p>
                      <a:pPr algn="ctr"/>
                      <a:r>
                        <a:rPr lang="en-US" sz="1700" dirty="0" smtClean="0"/>
                        <a:t>4</a:t>
                      </a:r>
                      <a:endParaRPr lang="en-US" sz="1700" dirty="0"/>
                    </a:p>
                  </a:txBody>
                  <a:tcPr/>
                </a:tc>
              </a:tr>
              <a:tr h="502702">
                <a:tc>
                  <a:txBody>
                    <a:bodyPr/>
                    <a:lstStyle/>
                    <a:p>
                      <a:pPr algn="ctr"/>
                      <a:r>
                        <a:rPr lang="en-US" sz="1700" dirty="0" smtClean="0"/>
                        <a:t>20 – 29</a:t>
                      </a:r>
                    </a:p>
                  </a:txBody>
                  <a:tcPr/>
                </a:tc>
                <a:tc>
                  <a:txBody>
                    <a:bodyPr/>
                    <a:lstStyle/>
                    <a:p>
                      <a:pPr algn="ctr"/>
                      <a:r>
                        <a:rPr lang="en-US" sz="1700" strike="sngStrike" dirty="0" smtClean="0"/>
                        <a:t>IIII</a:t>
                      </a:r>
                      <a:r>
                        <a:rPr lang="en-US" sz="1700" strike="sngStrike" baseline="0" dirty="0" smtClean="0"/>
                        <a:t> </a:t>
                      </a:r>
                      <a:r>
                        <a:rPr lang="en-US" sz="1700" baseline="0" dirty="0" smtClean="0"/>
                        <a:t>   I</a:t>
                      </a:r>
                      <a:endParaRPr lang="en-US" sz="1700" dirty="0"/>
                    </a:p>
                  </a:txBody>
                  <a:tcPr/>
                </a:tc>
                <a:tc>
                  <a:txBody>
                    <a:bodyPr/>
                    <a:lstStyle/>
                    <a:p>
                      <a:pPr algn="ctr"/>
                      <a:r>
                        <a:rPr lang="en-US" sz="1700" dirty="0" smtClean="0"/>
                        <a:t>6</a:t>
                      </a:r>
                      <a:endParaRPr lang="en-US" sz="1700" dirty="0"/>
                    </a:p>
                  </a:txBody>
                  <a:tcPr/>
                </a:tc>
              </a:tr>
              <a:tr h="502702">
                <a:tc>
                  <a:txBody>
                    <a:bodyPr/>
                    <a:lstStyle/>
                    <a:p>
                      <a:pPr algn="ctr"/>
                      <a:r>
                        <a:rPr lang="en-US" sz="1700" dirty="0" smtClean="0"/>
                        <a:t>30 – 39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strike="sngStrike" dirty="0" smtClean="0"/>
                        <a:t>IIII</a:t>
                      </a:r>
                      <a:r>
                        <a:rPr lang="en-US" sz="1700" strike="sngStrike" baseline="0" dirty="0" smtClean="0"/>
                        <a:t> </a:t>
                      </a:r>
                      <a:r>
                        <a:rPr lang="en-US" sz="1700" baseline="0" dirty="0" smtClean="0"/>
                        <a:t>   III</a:t>
                      </a:r>
                      <a:endParaRPr lang="en-US" sz="1700" dirty="0" smtClean="0"/>
                    </a:p>
                  </a:txBody>
                  <a:tcPr/>
                </a:tc>
                <a:tc>
                  <a:txBody>
                    <a:bodyPr/>
                    <a:lstStyle/>
                    <a:p>
                      <a:pPr algn="ctr"/>
                      <a:r>
                        <a:rPr lang="en-US" sz="1700" dirty="0" smtClean="0"/>
                        <a:t>8</a:t>
                      </a:r>
                      <a:endParaRPr lang="en-US" sz="1700" dirty="0"/>
                    </a:p>
                  </a:txBody>
                  <a:tcPr/>
                </a:tc>
              </a:tr>
              <a:tr h="502702">
                <a:tc>
                  <a:txBody>
                    <a:bodyPr/>
                    <a:lstStyle/>
                    <a:p>
                      <a:pPr algn="ctr"/>
                      <a:r>
                        <a:rPr lang="en-US" sz="1700" dirty="0" smtClean="0"/>
                        <a:t>40 – 49</a:t>
                      </a:r>
                    </a:p>
                  </a:txBody>
                  <a:tcPr/>
                </a:tc>
                <a:tc>
                  <a:txBody>
                    <a:bodyPr/>
                    <a:lstStyle/>
                    <a:p>
                      <a:endParaRPr lang="en-US" sz="1700" dirty="0"/>
                    </a:p>
                  </a:txBody>
                  <a:tcPr/>
                </a:tc>
                <a:tc>
                  <a:txBody>
                    <a:bodyPr/>
                    <a:lstStyle/>
                    <a:p>
                      <a:pPr algn="ctr"/>
                      <a:r>
                        <a:rPr lang="en-US" sz="1700" dirty="0" smtClean="0"/>
                        <a:t>0</a:t>
                      </a:r>
                      <a:endParaRPr lang="en-US" sz="1700" dirty="0"/>
                    </a:p>
                  </a:txBody>
                  <a:tcPr/>
                </a:tc>
              </a:tr>
              <a:tr h="502702">
                <a:tc>
                  <a:txBody>
                    <a:bodyPr/>
                    <a:lstStyle/>
                    <a:p>
                      <a:pPr algn="ctr"/>
                      <a:r>
                        <a:rPr lang="en-US" sz="1700" dirty="0" smtClean="0"/>
                        <a:t>50 – 59</a:t>
                      </a:r>
                    </a:p>
                  </a:txBody>
                  <a:tcPr/>
                </a:tc>
                <a:tc>
                  <a:txBody>
                    <a:bodyPr/>
                    <a:lstStyle/>
                    <a:p>
                      <a:pPr algn="ctr"/>
                      <a:r>
                        <a:rPr lang="en-US" sz="1700" dirty="0" smtClean="0"/>
                        <a:t>I</a:t>
                      </a:r>
                      <a:endParaRPr lang="en-US" sz="1700" dirty="0"/>
                    </a:p>
                  </a:txBody>
                  <a:tcPr/>
                </a:tc>
                <a:tc>
                  <a:txBody>
                    <a:bodyPr/>
                    <a:lstStyle/>
                    <a:p>
                      <a:pPr algn="ctr"/>
                      <a:r>
                        <a:rPr lang="en-US" sz="1700" dirty="0" smtClean="0"/>
                        <a:t>1</a:t>
                      </a:r>
                      <a:endParaRPr lang="en-US" sz="1700" dirty="0"/>
                    </a:p>
                  </a:txBody>
                  <a:tcPr/>
                </a:tc>
              </a:tr>
              <a:tr h="502702">
                <a:tc>
                  <a:txBody>
                    <a:bodyPr/>
                    <a:lstStyle/>
                    <a:p>
                      <a:pPr algn="ctr"/>
                      <a:r>
                        <a:rPr lang="en-US" sz="1700" dirty="0" smtClean="0"/>
                        <a:t>60 – 69</a:t>
                      </a:r>
                      <a:endParaRPr lang="en-US" sz="1700" dirty="0"/>
                    </a:p>
                  </a:txBody>
                  <a:tcPr/>
                </a:tc>
                <a:tc>
                  <a:txBody>
                    <a:bodyPr/>
                    <a:lstStyle/>
                    <a:p>
                      <a:pPr algn="ctr"/>
                      <a:r>
                        <a:rPr lang="en-US" sz="1700" dirty="0" smtClean="0"/>
                        <a:t>II</a:t>
                      </a:r>
                      <a:endParaRPr lang="en-US" sz="1700" dirty="0"/>
                    </a:p>
                  </a:txBody>
                  <a:tcPr/>
                </a:tc>
                <a:tc>
                  <a:txBody>
                    <a:bodyPr/>
                    <a:lstStyle/>
                    <a:p>
                      <a:pPr algn="ctr"/>
                      <a:r>
                        <a:rPr lang="en-US" sz="1700" dirty="0" smtClean="0"/>
                        <a:t>2</a:t>
                      </a:r>
                      <a:endParaRPr lang="en-US" sz="1700" dirty="0"/>
                    </a:p>
                  </a:txBody>
                  <a:tcPr/>
                </a:tc>
              </a:tr>
            </a:tbl>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3" grpId="0"/>
      <p:bldP spid="51" grpId="0"/>
      <p:bldP spid="52" grpId="0"/>
      <p:bldP spid="53" grpId="0"/>
      <p:bldP spid="54" grpId="0"/>
      <p:bldP spid="55" grpId="0"/>
      <p:bldP spid="56" grpId="0"/>
      <p:bldP spid="57" grpId="0"/>
      <p:bldP spid="58" grpId="0"/>
      <p:bldP spid="5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Explore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56</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609601"/>
            <a:ext cx="89154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669900"/>
                </a:solidFill>
              </a:rPr>
              <a:t>Now we can put the bars on our histogram!</a:t>
            </a:r>
            <a:endParaRPr lang="en-US" sz="2400" dirty="0" smtClean="0">
              <a:solidFill>
                <a:srgbClr val="669900"/>
              </a:solidFill>
              <a:hlinkClick r:id="rId7"/>
            </a:endParaRPr>
          </a:p>
          <a:p>
            <a:endParaRPr lang="en-US" sz="2400" u="sng" dirty="0" smtClean="0">
              <a:hlinkClick r:id="rId7"/>
            </a:endParaRPr>
          </a:p>
        </p:txBody>
      </p:sp>
      <p:sp>
        <p:nvSpPr>
          <p:cNvPr id="15" name="TextBox 14"/>
          <p:cNvSpPr txBox="1"/>
          <p:nvPr/>
        </p:nvSpPr>
        <p:spPr>
          <a:xfrm>
            <a:off x="4724400" y="1219200"/>
            <a:ext cx="3657600" cy="369332"/>
          </a:xfrm>
          <a:prstGeom prst="rect">
            <a:avLst/>
          </a:prstGeom>
          <a:noFill/>
        </p:spPr>
        <p:txBody>
          <a:bodyPr wrap="square" rtlCol="0">
            <a:spAutoFit/>
          </a:bodyPr>
          <a:lstStyle/>
          <a:p>
            <a:r>
              <a:rPr lang="en-US" dirty="0" smtClean="0"/>
              <a:t>Ages of People Attending a Movie</a:t>
            </a:r>
            <a:endParaRPr lang="en-US" dirty="0"/>
          </a:p>
        </p:txBody>
      </p:sp>
      <p:cxnSp>
        <p:nvCxnSpPr>
          <p:cNvPr id="18" name="Straight Connector 17"/>
          <p:cNvCxnSpPr/>
          <p:nvPr/>
        </p:nvCxnSpPr>
        <p:spPr>
          <a:xfrm>
            <a:off x="4343774" y="5334794"/>
            <a:ext cx="42668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2590777" y="3581797"/>
            <a:ext cx="350599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7391400"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81800" y="518557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953000" y="5183982"/>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172740" y="518557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62600"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022503" y="518239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610600" y="518557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25140" y="5530334"/>
            <a:ext cx="1371060" cy="369332"/>
          </a:xfrm>
          <a:prstGeom prst="rect">
            <a:avLst/>
          </a:prstGeom>
          <a:noFill/>
        </p:spPr>
        <p:txBody>
          <a:bodyPr wrap="square" rtlCol="0">
            <a:spAutoFit/>
          </a:bodyPr>
          <a:lstStyle/>
          <a:p>
            <a:r>
              <a:rPr lang="en-US" dirty="0" smtClean="0"/>
              <a:t>Age</a:t>
            </a:r>
            <a:endParaRPr lang="en-US" dirty="0"/>
          </a:p>
        </p:txBody>
      </p:sp>
      <p:sp>
        <p:nvSpPr>
          <p:cNvPr id="31" name="TextBox 30"/>
          <p:cNvSpPr txBox="1"/>
          <p:nvPr/>
        </p:nvSpPr>
        <p:spPr>
          <a:xfrm rot="16200000">
            <a:off x="2114669" y="3118762"/>
            <a:ext cx="3429793" cy="369332"/>
          </a:xfrm>
          <a:prstGeom prst="rect">
            <a:avLst/>
          </a:prstGeom>
          <a:noFill/>
        </p:spPr>
        <p:txBody>
          <a:bodyPr wrap="square" rtlCol="0">
            <a:spAutoFit/>
          </a:bodyPr>
          <a:lstStyle/>
          <a:p>
            <a:r>
              <a:rPr lang="en-US" dirty="0" smtClean="0"/>
              <a:t>Number of People (Frequency) </a:t>
            </a:r>
            <a:endParaRPr lang="en-US" dirty="0"/>
          </a:p>
        </p:txBody>
      </p:sp>
      <p:sp>
        <p:nvSpPr>
          <p:cNvPr id="32" name="TextBox 31"/>
          <p:cNvSpPr txBox="1"/>
          <p:nvPr/>
        </p:nvSpPr>
        <p:spPr>
          <a:xfrm>
            <a:off x="4342980" y="5336382"/>
            <a:ext cx="762540" cy="615553"/>
          </a:xfrm>
          <a:prstGeom prst="rect">
            <a:avLst/>
          </a:prstGeom>
          <a:noFill/>
        </p:spPr>
        <p:txBody>
          <a:bodyPr wrap="square" rtlCol="0">
            <a:spAutoFit/>
          </a:bodyPr>
          <a:lstStyle/>
          <a:p>
            <a:r>
              <a:rPr lang="en-US" sz="1600" dirty="0" smtClean="0"/>
              <a:t> 0-9</a:t>
            </a:r>
          </a:p>
          <a:p>
            <a:endParaRPr lang="en-US" dirty="0"/>
          </a:p>
        </p:txBody>
      </p:sp>
      <p:sp>
        <p:nvSpPr>
          <p:cNvPr id="33" name="TextBox 32"/>
          <p:cNvSpPr txBox="1"/>
          <p:nvPr/>
        </p:nvSpPr>
        <p:spPr>
          <a:xfrm>
            <a:off x="4724400" y="5336382"/>
            <a:ext cx="914400" cy="615553"/>
          </a:xfrm>
          <a:prstGeom prst="rect">
            <a:avLst/>
          </a:prstGeom>
          <a:noFill/>
        </p:spPr>
        <p:txBody>
          <a:bodyPr wrap="square" rtlCol="0">
            <a:spAutoFit/>
          </a:bodyPr>
          <a:lstStyle/>
          <a:p>
            <a:r>
              <a:rPr lang="en-US" sz="1600" dirty="0" smtClean="0"/>
              <a:t>    10-19</a:t>
            </a:r>
          </a:p>
          <a:p>
            <a:endParaRPr lang="en-US" dirty="0"/>
          </a:p>
        </p:txBody>
      </p:sp>
      <p:sp>
        <p:nvSpPr>
          <p:cNvPr id="34" name="TextBox 33"/>
          <p:cNvSpPr txBox="1"/>
          <p:nvPr/>
        </p:nvSpPr>
        <p:spPr>
          <a:xfrm>
            <a:off x="5410740" y="5336382"/>
            <a:ext cx="914400" cy="615553"/>
          </a:xfrm>
          <a:prstGeom prst="rect">
            <a:avLst/>
          </a:prstGeom>
          <a:noFill/>
        </p:spPr>
        <p:txBody>
          <a:bodyPr wrap="square" rtlCol="0">
            <a:spAutoFit/>
          </a:bodyPr>
          <a:lstStyle/>
          <a:p>
            <a:r>
              <a:rPr lang="en-US" sz="1600" dirty="0" smtClean="0"/>
              <a:t>   20-29</a:t>
            </a:r>
          </a:p>
          <a:p>
            <a:endParaRPr lang="en-US" dirty="0"/>
          </a:p>
        </p:txBody>
      </p:sp>
      <p:sp>
        <p:nvSpPr>
          <p:cNvPr id="35" name="TextBox 34"/>
          <p:cNvSpPr txBox="1"/>
          <p:nvPr/>
        </p:nvSpPr>
        <p:spPr>
          <a:xfrm>
            <a:off x="6020340" y="5334794"/>
            <a:ext cx="914400" cy="615553"/>
          </a:xfrm>
          <a:prstGeom prst="rect">
            <a:avLst/>
          </a:prstGeom>
          <a:noFill/>
        </p:spPr>
        <p:txBody>
          <a:bodyPr wrap="square" rtlCol="0">
            <a:spAutoFit/>
          </a:bodyPr>
          <a:lstStyle/>
          <a:p>
            <a:r>
              <a:rPr lang="en-US" sz="1600" dirty="0" smtClean="0"/>
              <a:t>   30-39</a:t>
            </a:r>
          </a:p>
          <a:p>
            <a:endParaRPr lang="en-US" dirty="0"/>
          </a:p>
        </p:txBody>
      </p:sp>
      <p:sp>
        <p:nvSpPr>
          <p:cNvPr id="36" name="TextBox 35"/>
          <p:cNvSpPr txBox="1"/>
          <p:nvPr/>
        </p:nvSpPr>
        <p:spPr>
          <a:xfrm>
            <a:off x="6477540" y="5336382"/>
            <a:ext cx="1218660" cy="615553"/>
          </a:xfrm>
          <a:prstGeom prst="rect">
            <a:avLst/>
          </a:prstGeom>
          <a:noFill/>
        </p:spPr>
        <p:txBody>
          <a:bodyPr wrap="square" rtlCol="0">
            <a:spAutoFit/>
          </a:bodyPr>
          <a:lstStyle/>
          <a:p>
            <a:r>
              <a:rPr lang="en-US" sz="1600" dirty="0" smtClean="0"/>
              <a:t>      40-49</a:t>
            </a:r>
          </a:p>
          <a:p>
            <a:endParaRPr lang="en-US" dirty="0"/>
          </a:p>
        </p:txBody>
      </p:sp>
      <p:sp>
        <p:nvSpPr>
          <p:cNvPr id="37" name="TextBox 36"/>
          <p:cNvSpPr txBox="1"/>
          <p:nvPr/>
        </p:nvSpPr>
        <p:spPr>
          <a:xfrm>
            <a:off x="7239000" y="5334794"/>
            <a:ext cx="914400" cy="615553"/>
          </a:xfrm>
          <a:prstGeom prst="rect">
            <a:avLst/>
          </a:prstGeom>
          <a:noFill/>
        </p:spPr>
        <p:txBody>
          <a:bodyPr wrap="square" rtlCol="0">
            <a:spAutoFit/>
          </a:bodyPr>
          <a:lstStyle/>
          <a:p>
            <a:r>
              <a:rPr lang="en-US" sz="1600" dirty="0" smtClean="0"/>
              <a:t>   50-59</a:t>
            </a:r>
          </a:p>
          <a:p>
            <a:endParaRPr lang="en-US" dirty="0"/>
          </a:p>
        </p:txBody>
      </p:sp>
      <p:sp>
        <p:nvSpPr>
          <p:cNvPr id="38" name="TextBox 37"/>
          <p:cNvSpPr txBox="1"/>
          <p:nvPr/>
        </p:nvSpPr>
        <p:spPr>
          <a:xfrm>
            <a:off x="7797800" y="5336382"/>
            <a:ext cx="914400" cy="615553"/>
          </a:xfrm>
          <a:prstGeom prst="rect">
            <a:avLst/>
          </a:prstGeom>
          <a:noFill/>
        </p:spPr>
        <p:txBody>
          <a:bodyPr wrap="square" rtlCol="0">
            <a:spAutoFit/>
          </a:bodyPr>
          <a:lstStyle/>
          <a:p>
            <a:r>
              <a:rPr lang="en-US" sz="1600" dirty="0" smtClean="0"/>
              <a:t>    60-69</a:t>
            </a:r>
          </a:p>
          <a:p>
            <a:endParaRPr lang="en-US" dirty="0"/>
          </a:p>
        </p:txBody>
      </p:sp>
      <p:cxnSp>
        <p:nvCxnSpPr>
          <p:cNvPr id="39" name="Straight Connector 38"/>
          <p:cNvCxnSpPr/>
          <p:nvPr/>
        </p:nvCxnSpPr>
        <p:spPr>
          <a:xfrm>
            <a:off x="4190370" y="5015149"/>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191958" y="4651376"/>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90160" y="4267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190160" y="3886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91958" y="3505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191958" y="3124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191958" y="2743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90160" y="2362200"/>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90160" y="2052636"/>
            <a:ext cx="3052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191958" y="5334000"/>
            <a:ext cx="30522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14232" y="5148640"/>
            <a:ext cx="304800" cy="338554"/>
          </a:xfrm>
          <a:prstGeom prst="rect">
            <a:avLst/>
          </a:prstGeom>
          <a:noFill/>
        </p:spPr>
        <p:txBody>
          <a:bodyPr wrap="square" rtlCol="0">
            <a:spAutoFit/>
          </a:bodyPr>
          <a:lstStyle/>
          <a:p>
            <a:r>
              <a:rPr lang="en-US" sz="1600" dirty="0" smtClean="0"/>
              <a:t>0</a:t>
            </a:r>
            <a:endParaRPr lang="en-US" sz="1600" dirty="0"/>
          </a:p>
        </p:txBody>
      </p:sp>
      <p:sp>
        <p:nvSpPr>
          <p:cNvPr id="51" name="TextBox 50"/>
          <p:cNvSpPr txBox="1"/>
          <p:nvPr/>
        </p:nvSpPr>
        <p:spPr>
          <a:xfrm>
            <a:off x="4014232" y="4810086"/>
            <a:ext cx="304800" cy="338554"/>
          </a:xfrm>
          <a:prstGeom prst="rect">
            <a:avLst/>
          </a:prstGeom>
          <a:noFill/>
        </p:spPr>
        <p:txBody>
          <a:bodyPr wrap="square" rtlCol="0">
            <a:spAutoFit/>
          </a:bodyPr>
          <a:lstStyle/>
          <a:p>
            <a:r>
              <a:rPr lang="en-US" sz="1600" dirty="0" smtClean="0"/>
              <a:t>1</a:t>
            </a:r>
            <a:endParaRPr lang="en-US" sz="1600" dirty="0"/>
          </a:p>
        </p:txBody>
      </p:sp>
      <p:sp>
        <p:nvSpPr>
          <p:cNvPr id="52" name="TextBox 51"/>
          <p:cNvSpPr txBox="1"/>
          <p:nvPr/>
        </p:nvSpPr>
        <p:spPr>
          <a:xfrm>
            <a:off x="4014232" y="4471532"/>
            <a:ext cx="304800" cy="338554"/>
          </a:xfrm>
          <a:prstGeom prst="rect">
            <a:avLst/>
          </a:prstGeom>
          <a:noFill/>
        </p:spPr>
        <p:txBody>
          <a:bodyPr wrap="square" rtlCol="0">
            <a:spAutoFit/>
          </a:bodyPr>
          <a:lstStyle/>
          <a:p>
            <a:r>
              <a:rPr lang="en-US" sz="1600" dirty="0" smtClean="0"/>
              <a:t>2</a:t>
            </a:r>
            <a:endParaRPr lang="en-US" sz="1600" dirty="0"/>
          </a:p>
        </p:txBody>
      </p:sp>
      <p:sp>
        <p:nvSpPr>
          <p:cNvPr id="53" name="TextBox 52"/>
          <p:cNvSpPr txBox="1"/>
          <p:nvPr/>
        </p:nvSpPr>
        <p:spPr>
          <a:xfrm>
            <a:off x="4014232" y="4097923"/>
            <a:ext cx="304800" cy="338554"/>
          </a:xfrm>
          <a:prstGeom prst="rect">
            <a:avLst/>
          </a:prstGeom>
          <a:noFill/>
        </p:spPr>
        <p:txBody>
          <a:bodyPr wrap="square" rtlCol="0">
            <a:spAutoFit/>
          </a:bodyPr>
          <a:lstStyle/>
          <a:p>
            <a:r>
              <a:rPr lang="en-US" sz="1600" dirty="0" smtClean="0"/>
              <a:t>3</a:t>
            </a:r>
            <a:endParaRPr lang="en-US" sz="1600" dirty="0"/>
          </a:p>
        </p:txBody>
      </p:sp>
      <p:sp>
        <p:nvSpPr>
          <p:cNvPr id="54" name="TextBox 53"/>
          <p:cNvSpPr txBox="1"/>
          <p:nvPr/>
        </p:nvSpPr>
        <p:spPr>
          <a:xfrm>
            <a:off x="4014232" y="3716923"/>
            <a:ext cx="304800" cy="338554"/>
          </a:xfrm>
          <a:prstGeom prst="rect">
            <a:avLst/>
          </a:prstGeom>
          <a:noFill/>
        </p:spPr>
        <p:txBody>
          <a:bodyPr wrap="square" rtlCol="0">
            <a:spAutoFit/>
          </a:bodyPr>
          <a:lstStyle/>
          <a:p>
            <a:r>
              <a:rPr lang="en-US" sz="1600" dirty="0" smtClean="0"/>
              <a:t>4</a:t>
            </a:r>
            <a:endParaRPr lang="en-US" sz="1600" dirty="0"/>
          </a:p>
        </p:txBody>
      </p:sp>
      <p:sp>
        <p:nvSpPr>
          <p:cNvPr id="55" name="TextBox 54"/>
          <p:cNvSpPr txBox="1"/>
          <p:nvPr/>
        </p:nvSpPr>
        <p:spPr>
          <a:xfrm>
            <a:off x="4014232" y="3335923"/>
            <a:ext cx="304800" cy="338554"/>
          </a:xfrm>
          <a:prstGeom prst="rect">
            <a:avLst/>
          </a:prstGeom>
          <a:noFill/>
        </p:spPr>
        <p:txBody>
          <a:bodyPr wrap="square" rtlCol="0">
            <a:spAutoFit/>
          </a:bodyPr>
          <a:lstStyle/>
          <a:p>
            <a:r>
              <a:rPr lang="en-US" sz="1600" dirty="0" smtClean="0"/>
              <a:t>5</a:t>
            </a:r>
            <a:endParaRPr lang="en-US" sz="1600" dirty="0"/>
          </a:p>
        </p:txBody>
      </p:sp>
      <p:sp>
        <p:nvSpPr>
          <p:cNvPr id="56" name="TextBox 55"/>
          <p:cNvSpPr txBox="1"/>
          <p:nvPr/>
        </p:nvSpPr>
        <p:spPr>
          <a:xfrm>
            <a:off x="4014232" y="2954923"/>
            <a:ext cx="304800" cy="338554"/>
          </a:xfrm>
          <a:prstGeom prst="rect">
            <a:avLst/>
          </a:prstGeom>
          <a:noFill/>
        </p:spPr>
        <p:txBody>
          <a:bodyPr wrap="square" rtlCol="0">
            <a:spAutoFit/>
          </a:bodyPr>
          <a:lstStyle/>
          <a:p>
            <a:r>
              <a:rPr lang="en-US" sz="1600" dirty="0" smtClean="0"/>
              <a:t>6</a:t>
            </a:r>
            <a:endParaRPr lang="en-US" sz="1600" dirty="0"/>
          </a:p>
        </p:txBody>
      </p:sp>
      <p:sp>
        <p:nvSpPr>
          <p:cNvPr id="57" name="TextBox 56"/>
          <p:cNvSpPr txBox="1"/>
          <p:nvPr/>
        </p:nvSpPr>
        <p:spPr>
          <a:xfrm>
            <a:off x="4014232" y="2573923"/>
            <a:ext cx="304800" cy="338554"/>
          </a:xfrm>
          <a:prstGeom prst="rect">
            <a:avLst/>
          </a:prstGeom>
          <a:noFill/>
        </p:spPr>
        <p:txBody>
          <a:bodyPr wrap="square" rtlCol="0">
            <a:spAutoFit/>
          </a:bodyPr>
          <a:lstStyle/>
          <a:p>
            <a:r>
              <a:rPr lang="en-US" sz="1600" dirty="0" smtClean="0"/>
              <a:t>7</a:t>
            </a:r>
            <a:endParaRPr lang="en-US" sz="1600" dirty="0"/>
          </a:p>
        </p:txBody>
      </p:sp>
      <p:sp>
        <p:nvSpPr>
          <p:cNvPr id="58" name="TextBox 57"/>
          <p:cNvSpPr txBox="1"/>
          <p:nvPr/>
        </p:nvSpPr>
        <p:spPr>
          <a:xfrm>
            <a:off x="4014232" y="2192923"/>
            <a:ext cx="304800" cy="338554"/>
          </a:xfrm>
          <a:prstGeom prst="rect">
            <a:avLst/>
          </a:prstGeom>
          <a:noFill/>
        </p:spPr>
        <p:txBody>
          <a:bodyPr wrap="square" rtlCol="0">
            <a:spAutoFit/>
          </a:bodyPr>
          <a:lstStyle/>
          <a:p>
            <a:r>
              <a:rPr lang="en-US" sz="1600" dirty="0" smtClean="0"/>
              <a:t>8</a:t>
            </a:r>
            <a:endParaRPr lang="en-US" sz="1600" dirty="0"/>
          </a:p>
        </p:txBody>
      </p:sp>
      <p:sp>
        <p:nvSpPr>
          <p:cNvPr id="59" name="TextBox 58"/>
          <p:cNvSpPr txBox="1"/>
          <p:nvPr/>
        </p:nvSpPr>
        <p:spPr>
          <a:xfrm>
            <a:off x="4014232" y="1854369"/>
            <a:ext cx="304800" cy="338554"/>
          </a:xfrm>
          <a:prstGeom prst="rect">
            <a:avLst/>
          </a:prstGeom>
          <a:noFill/>
        </p:spPr>
        <p:txBody>
          <a:bodyPr wrap="square" rtlCol="0">
            <a:spAutoFit/>
          </a:bodyPr>
          <a:lstStyle/>
          <a:p>
            <a:r>
              <a:rPr lang="en-US" sz="1600" dirty="0" smtClean="0"/>
              <a:t>9</a:t>
            </a:r>
            <a:endParaRPr lang="en-US" sz="1600" dirty="0"/>
          </a:p>
        </p:txBody>
      </p:sp>
      <p:sp>
        <p:nvSpPr>
          <p:cNvPr id="60" name="Rectangle 59"/>
          <p:cNvSpPr/>
          <p:nvPr/>
        </p:nvSpPr>
        <p:spPr>
          <a:xfrm>
            <a:off x="4343774" y="4267200"/>
            <a:ext cx="609226" cy="106680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4953000" y="3886200"/>
            <a:ext cx="609226" cy="145018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5562600" y="3124200"/>
            <a:ext cx="609226" cy="2209800"/>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6171826" y="2362200"/>
            <a:ext cx="609226" cy="2971800"/>
          </a:xfrm>
          <a:prstGeom prst="rect">
            <a:avLst/>
          </a:prstGeom>
          <a:solidFill>
            <a:srgbClr val="FFD30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391587" y="5018324"/>
            <a:ext cx="609226" cy="325161"/>
          </a:xfrm>
          <a:prstGeom prst="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8000813" y="4651376"/>
            <a:ext cx="609226" cy="682624"/>
          </a:xfrm>
          <a:prstGeom prst="rect">
            <a:avLst/>
          </a:prstGeom>
          <a:solidFill>
            <a:srgbClr val="604A7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6" name="Table 65"/>
          <p:cNvGraphicFramePr>
            <a:graphicFrameLocks noGrp="1"/>
          </p:cNvGraphicFramePr>
          <p:nvPr>
            <p:extLst>
              <p:ext uri="{D42A27DB-BD31-4B8C-83A1-F6EECF244321}">
                <p14:modId xmlns:p14="http://schemas.microsoft.com/office/powerpoint/2010/main" val="1332479175"/>
              </p:ext>
            </p:extLst>
          </p:nvPr>
        </p:nvGraphicFramePr>
        <p:xfrm>
          <a:off x="381000" y="1143000"/>
          <a:ext cx="3187701" cy="4631216"/>
        </p:xfrm>
        <a:graphic>
          <a:graphicData uri="http://schemas.openxmlformats.org/drawingml/2006/table">
            <a:tbl>
              <a:tblPr firstRow="1" bandRow="1" bandCol="1">
                <a:tableStyleId>{912C8C85-51F0-491E-9774-3900AFEF0FD7}</a:tableStyleId>
              </a:tblPr>
              <a:tblGrid>
                <a:gridCol w="838200"/>
                <a:gridCol w="838200"/>
                <a:gridCol w="1511301"/>
              </a:tblGrid>
              <a:tr h="502702">
                <a:tc gridSpan="3">
                  <a:txBody>
                    <a:bodyPr/>
                    <a:lstStyle/>
                    <a:p>
                      <a:pPr algn="ctr"/>
                      <a:r>
                        <a:rPr lang="en-US" sz="1700" dirty="0" smtClean="0"/>
                        <a:t>Age of People Attending a Movie</a:t>
                      </a:r>
                      <a:endParaRPr lang="en-US" sz="1700" dirty="0"/>
                    </a:p>
                  </a:txBody>
                  <a:tcPr/>
                </a:tc>
                <a:tc hMerge="1">
                  <a:txBody>
                    <a:bodyPr/>
                    <a:lstStyle/>
                    <a:p>
                      <a:endParaRPr lang="en-US" dirty="0"/>
                    </a:p>
                  </a:txBody>
                  <a:tcPr/>
                </a:tc>
                <a:tc hMerge="1">
                  <a:txBody>
                    <a:bodyPr/>
                    <a:lstStyle/>
                    <a:p>
                      <a:endParaRPr lang="en-US" dirty="0"/>
                    </a:p>
                  </a:txBody>
                  <a:tcPr/>
                </a:tc>
              </a:tr>
              <a:tr h="502702">
                <a:tc>
                  <a:txBody>
                    <a:bodyPr/>
                    <a:lstStyle/>
                    <a:p>
                      <a:pPr algn="ctr"/>
                      <a:r>
                        <a:rPr lang="en-US" sz="1700" dirty="0" smtClean="0">
                          <a:solidFill>
                            <a:schemeClr val="bg1"/>
                          </a:solidFill>
                        </a:rPr>
                        <a:t>Age Ranges</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Tally</a:t>
                      </a:r>
                      <a:endParaRPr lang="en-US" sz="1700" dirty="0">
                        <a:solidFill>
                          <a:schemeClr val="bg1"/>
                        </a:solidFill>
                      </a:endParaRPr>
                    </a:p>
                  </a:txBody>
                  <a:tcPr>
                    <a:solidFill>
                      <a:schemeClr val="accent6">
                        <a:lumMod val="60000"/>
                        <a:lumOff val="40000"/>
                      </a:schemeClr>
                    </a:solidFill>
                  </a:tcPr>
                </a:tc>
                <a:tc>
                  <a:txBody>
                    <a:bodyPr/>
                    <a:lstStyle/>
                    <a:p>
                      <a:pPr algn="ctr"/>
                      <a:r>
                        <a:rPr lang="en-US" sz="1700" dirty="0" smtClean="0">
                          <a:solidFill>
                            <a:schemeClr val="bg1"/>
                          </a:solidFill>
                        </a:rPr>
                        <a:t>Frequency</a:t>
                      </a:r>
                      <a:endParaRPr lang="en-US" sz="1700" dirty="0">
                        <a:solidFill>
                          <a:schemeClr val="bg1"/>
                        </a:solidFill>
                      </a:endParaRPr>
                    </a:p>
                  </a:txBody>
                  <a:tcPr>
                    <a:solidFill>
                      <a:schemeClr val="accent6">
                        <a:lumMod val="60000"/>
                        <a:lumOff val="40000"/>
                      </a:schemeClr>
                    </a:solidFill>
                  </a:tcPr>
                </a:tc>
              </a:tr>
              <a:tr h="502702">
                <a:tc>
                  <a:txBody>
                    <a:bodyPr/>
                    <a:lstStyle/>
                    <a:p>
                      <a:pPr algn="ctr"/>
                      <a:r>
                        <a:rPr lang="en-US" sz="1700" dirty="0" smtClean="0"/>
                        <a:t>0 – 9</a:t>
                      </a:r>
                      <a:endParaRPr lang="en-US" sz="1700" dirty="0"/>
                    </a:p>
                  </a:txBody>
                  <a:tcPr/>
                </a:tc>
                <a:tc>
                  <a:txBody>
                    <a:bodyPr/>
                    <a:lstStyle/>
                    <a:p>
                      <a:pPr algn="ctr"/>
                      <a:r>
                        <a:rPr lang="en-US" sz="1700" dirty="0" smtClean="0"/>
                        <a:t>III</a:t>
                      </a:r>
                      <a:endParaRPr lang="en-US" sz="1700" dirty="0"/>
                    </a:p>
                  </a:txBody>
                  <a:tcPr/>
                </a:tc>
                <a:tc>
                  <a:txBody>
                    <a:bodyPr/>
                    <a:lstStyle/>
                    <a:p>
                      <a:pPr algn="ctr"/>
                      <a:r>
                        <a:rPr lang="en-US" sz="1700" dirty="0" smtClean="0"/>
                        <a:t>3</a:t>
                      </a:r>
                      <a:endParaRPr lang="en-US" sz="1700" dirty="0"/>
                    </a:p>
                  </a:txBody>
                  <a:tcPr/>
                </a:tc>
              </a:tr>
              <a:tr h="502702">
                <a:tc>
                  <a:txBody>
                    <a:bodyPr/>
                    <a:lstStyle/>
                    <a:p>
                      <a:pPr algn="ctr"/>
                      <a:r>
                        <a:rPr lang="en-US" sz="1700" dirty="0" smtClean="0"/>
                        <a:t>10 – 19</a:t>
                      </a:r>
                    </a:p>
                  </a:txBody>
                  <a:tcPr/>
                </a:tc>
                <a:tc>
                  <a:txBody>
                    <a:bodyPr/>
                    <a:lstStyle/>
                    <a:p>
                      <a:pPr algn="ctr"/>
                      <a:r>
                        <a:rPr lang="en-US" sz="1700" dirty="0" smtClean="0"/>
                        <a:t>IIII</a:t>
                      </a:r>
                      <a:endParaRPr lang="en-US" sz="1700" dirty="0"/>
                    </a:p>
                  </a:txBody>
                  <a:tcPr/>
                </a:tc>
                <a:tc>
                  <a:txBody>
                    <a:bodyPr/>
                    <a:lstStyle/>
                    <a:p>
                      <a:pPr algn="ctr"/>
                      <a:r>
                        <a:rPr lang="en-US" sz="1700" dirty="0" smtClean="0"/>
                        <a:t>4</a:t>
                      </a:r>
                      <a:endParaRPr lang="en-US" sz="1700" dirty="0"/>
                    </a:p>
                  </a:txBody>
                  <a:tcPr/>
                </a:tc>
              </a:tr>
              <a:tr h="502702">
                <a:tc>
                  <a:txBody>
                    <a:bodyPr/>
                    <a:lstStyle/>
                    <a:p>
                      <a:pPr algn="ctr"/>
                      <a:r>
                        <a:rPr lang="en-US" sz="1700" dirty="0" smtClean="0"/>
                        <a:t>20 – 29</a:t>
                      </a:r>
                    </a:p>
                  </a:txBody>
                  <a:tcPr/>
                </a:tc>
                <a:tc>
                  <a:txBody>
                    <a:bodyPr/>
                    <a:lstStyle/>
                    <a:p>
                      <a:pPr algn="ctr"/>
                      <a:r>
                        <a:rPr lang="en-US" sz="1700" strike="sngStrike" dirty="0" smtClean="0"/>
                        <a:t>IIII</a:t>
                      </a:r>
                      <a:r>
                        <a:rPr lang="en-US" sz="1700" strike="sngStrike" baseline="0" dirty="0" smtClean="0"/>
                        <a:t> </a:t>
                      </a:r>
                      <a:r>
                        <a:rPr lang="en-US" sz="1700" baseline="0" dirty="0" smtClean="0"/>
                        <a:t>   I</a:t>
                      </a:r>
                      <a:endParaRPr lang="en-US" sz="1700" dirty="0"/>
                    </a:p>
                  </a:txBody>
                  <a:tcPr/>
                </a:tc>
                <a:tc>
                  <a:txBody>
                    <a:bodyPr/>
                    <a:lstStyle/>
                    <a:p>
                      <a:pPr algn="ctr"/>
                      <a:r>
                        <a:rPr lang="en-US" sz="1700" dirty="0" smtClean="0"/>
                        <a:t>6</a:t>
                      </a:r>
                      <a:endParaRPr lang="en-US" sz="1700" dirty="0"/>
                    </a:p>
                  </a:txBody>
                  <a:tcPr/>
                </a:tc>
              </a:tr>
              <a:tr h="502702">
                <a:tc>
                  <a:txBody>
                    <a:bodyPr/>
                    <a:lstStyle/>
                    <a:p>
                      <a:pPr algn="ctr"/>
                      <a:r>
                        <a:rPr lang="en-US" sz="1700" dirty="0" smtClean="0"/>
                        <a:t>30 – 39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strike="sngStrike" dirty="0" smtClean="0"/>
                        <a:t>IIII</a:t>
                      </a:r>
                      <a:r>
                        <a:rPr lang="en-US" sz="1700" strike="sngStrike" baseline="0" dirty="0" smtClean="0"/>
                        <a:t> </a:t>
                      </a:r>
                      <a:r>
                        <a:rPr lang="en-US" sz="1700" baseline="0" dirty="0" smtClean="0"/>
                        <a:t>   III</a:t>
                      </a:r>
                      <a:endParaRPr lang="en-US" sz="1700" dirty="0" smtClean="0"/>
                    </a:p>
                  </a:txBody>
                  <a:tcPr/>
                </a:tc>
                <a:tc>
                  <a:txBody>
                    <a:bodyPr/>
                    <a:lstStyle/>
                    <a:p>
                      <a:pPr algn="ctr"/>
                      <a:r>
                        <a:rPr lang="en-US" sz="1700" dirty="0" smtClean="0"/>
                        <a:t>8</a:t>
                      </a:r>
                      <a:endParaRPr lang="en-US" sz="1700" dirty="0"/>
                    </a:p>
                  </a:txBody>
                  <a:tcPr/>
                </a:tc>
              </a:tr>
              <a:tr h="502702">
                <a:tc>
                  <a:txBody>
                    <a:bodyPr/>
                    <a:lstStyle/>
                    <a:p>
                      <a:pPr algn="ctr"/>
                      <a:r>
                        <a:rPr lang="en-US" sz="1700" dirty="0" smtClean="0"/>
                        <a:t>40 – 49</a:t>
                      </a:r>
                    </a:p>
                  </a:txBody>
                  <a:tcPr/>
                </a:tc>
                <a:tc>
                  <a:txBody>
                    <a:bodyPr/>
                    <a:lstStyle/>
                    <a:p>
                      <a:endParaRPr lang="en-US" sz="1700" dirty="0"/>
                    </a:p>
                  </a:txBody>
                  <a:tcPr/>
                </a:tc>
                <a:tc>
                  <a:txBody>
                    <a:bodyPr/>
                    <a:lstStyle/>
                    <a:p>
                      <a:pPr algn="ctr"/>
                      <a:r>
                        <a:rPr lang="en-US" sz="1700" dirty="0" smtClean="0"/>
                        <a:t>0</a:t>
                      </a:r>
                      <a:endParaRPr lang="en-US" sz="1700" dirty="0"/>
                    </a:p>
                  </a:txBody>
                  <a:tcPr/>
                </a:tc>
              </a:tr>
              <a:tr h="502702">
                <a:tc>
                  <a:txBody>
                    <a:bodyPr/>
                    <a:lstStyle/>
                    <a:p>
                      <a:pPr algn="ctr"/>
                      <a:r>
                        <a:rPr lang="en-US" sz="1700" dirty="0" smtClean="0"/>
                        <a:t>50 – 59</a:t>
                      </a:r>
                    </a:p>
                  </a:txBody>
                  <a:tcPr/>
                </a:tc>
                <a:tc>
                  <a:txBody>
                    <a:bodyPr/>
                    <a:lstStyle/>
                    <a:p>
                      <a:pPr algn="ctr"/>
                      <a:r>
                        <a:rPr lang="en-US" sz="1700" dirty="0" smtClean="0"/>
                        <a:t>I</a:t>
                      </a:r>
                      <a:endParaRPr lang="en-US" sz="1700" dirty="0"/>
                    </a:p>
                  </a:txBody>
                  <a:tcPr/>
                </a:tc>
                <a:tc>
                  <a:txBody>
                    <a:bodyPr/>
                    <a:lstStyle/>
                    <a:p>
                      <a:pPr algn="ctr"/>
                      <a:r>
                        <a:rPr lang="en-US" sz="1700" dirty="0" smtClean="0"/>
                        <a:t>1</a:t>
                      </a:r>
                      <a:endParaRPr lang="en-US" sz="1700" dirty="0"/>
                    </a:p>
                  </a:txBody>
                  <a:tcPr/>
                </a:tc>
              </a:tr>
              <a:tr h="502702">
                <a:tc>
                  <a:txBody>
                    <a:bodyPr/>
                    <a:lstStyle/>
                    <a:p>
                      <a:pPr algn="ctr"/>
                      <a:r>
                        <a:rPr lang="en-US" sz="1700" dirty="0" smtClean="0"/>
                        <a:t>60 – 69</a:t>
                      </a:r>
                      <a:endParaRPr lang="en-US" sz="1700" dirty="0"/>
                    </a:p>
                  </a:txBody>
                  <a:tcPr/>
                </a:tc>
                <a:tc>
                  <a:txBody>
                    <a:bodyPr/>
                    <a:lstStyle/>
                    <a:p>
                      <a:pPr algn="ctr"/>
                      <a:r>
                        <a:rPr lang="en-US" sz="1700" dirty="0" smtClean="0"/>
                        <a:t>II</a:t>
                      </a:r>
                      <a:endParaRPr lang="en-US" sz="1700" dirty="0"/>
                    </a:p>
                  </a:txBody>
                  <a:tcPr/>
                </a:tc>
                <a:tc>
                  <a:txBody>
                    <a:bodyPr/>
                    <a:lstStyle/>
                    <a:p>
                      <a:pPr algn="ctr"/>
                      <a:r>
                        <a:rPr lang="en-US" sz="1700" dirty="0" smtClean="0"/>
                        <a:t>2</a:t>
                      </a:r>
                      <a:endParaRPr lang="en-US" sz="1700" dirty="0"/>
                    </a:p>
                  </a:txBody>
                  <a:tcPr/>
                </a:tc>
              </a:tr>
            </a:tbl>
          </a:graphicData>
        </a:graphic>
      </p:graphicFrame>
      <p:sp>
        <p:nvSpPr>
          <p:cNvPr id="3" name="TextBox 2"/>
          <p:cNvSpPr txBox="1"/>
          <p:nvPr/>
        </p:nvSpPr>
        <p:spPr>
          <a:xfrm>
            <a:off x="2362200" y="2286000"/>
            <a:ext cx="838017" cy="369332"/>
          </a:xfrm>
          <a:prstGeom prst="rect">
            <a:avLst/>
          </a:prstGeom>
          <a:solidFill>
            <a:srgbClr val="FF0000"/>
          </a:solidFill>
        </p:spPr>
        <p:txBody>
          <a:bodyPr wrap="square" rtlCol="0">
            <a:spAutoFit/>
          </a:bodyPr>
          <a:lstStyle/>
          <a:p>
            <a:pPr algn="ctr"/>
            <a:r>
              <a:rPr lang="en-US" dirty="0"/>
              <a:t>3</a:t>
            </a:r>
          </a:p>
        </p:txBody>
      </p:sp>
      <p:sp>
        <p:nvSpPr>
          <p:cNvPr id="67" name="TextBox 66"/>
          <p:cNvSpPr txBox="1"/>
          <p:nvPr/>
        </p:nvSpPr>
        <p:spPr>
          <a:xfrm>
            <a:off x="2362200" y="2831068"/>
            <a:ext cx="838017" cy="369332"/>
          </a:xfrm>
          <a:prstGeom prst="rect">
            <a:avLst/>
          </a:prstGeom>
          <a:solidFill>
            <a:srgbClr val="4F81BD"/>
          </a:solidFill>
        </p:spPr>
        <p:txBody>
          <a:bodyPr wrap="square" rtlCol="0">
            <a:spAutoFit/>
          </a:bodyPr>
          <a:lstStyle/>
          <a:p>
            <a:pPr algn="ctr"/>
            <a:r>
              <a:rPr lang="en-US" dirty="0"/>
              <a:t>4</a:t>
            </a:r>
          </a:p>
        </p:txBody>
      </p:sp>
      <p:sp>
        <p:nvSpPr>
          <p:cNvPr id="68" name="TextBox 67"/>
          <p:cNvSpPr txBox="1"/>
          <p:nvPr/>
        </p:nvSpPr>
        <p:spPr>
          <a:xfrm>
            <a:off x="2362200" y="3288268"/>
            <a:ext cx="838017" cy="369332"/>
          </a:xfrm>
          <a:prstGeom prst="rect">
            <a:avLst/>
          </a:prstGeom>
          <a:solidFill>
            <a:srgbClr val="008000"/>
          </a:solidFill>
        </p:spPr>
        <p:txBody>
          <a:bodyPr wrap="square" rtlCol="0">
            <a:spAutoFit/>
          </a:bodyPr>
          <a:lstStyle/>
          <a:p>
            <a:pPr algn="ctr"/>
            <a:r>
              <a:rPr lang="en-US" dirty="0" smtClean="0"/>
              <a:t>6</a:t>
            </a:r>
            <a:endParaRPr lang="en-US" dirty="0"/>
          </a:p>
        </p:txBody>
      </p:sp>
      <p:sp>
        <p:nvSpPr>
          <p:cNvPr id="69" name="TextBox 68"/>
          <p:cNvSpPr txBox="1"/>
          <p:nvPr/>
        </p:nvSpPr>
        <p:spPr>
          <a:xfrm>
            <a:off x="2362200" y="3821668"/>
            <a:ext cx="838017" cy="369332"/>
          </a:xfrm>
          <a:prstGeom prst="rect">
            <a:avLst/>
          </a:prstGeom>
          <a:solidFill>
            <a:srgbClr val="FFD309"/>
          </a:solidFill>
        </p:spPr>
        <p:txBody>
          <a:bodyPr wrap="square" rtlCol="0">
            <a:spAutoFit/>
          </a:bodyPr>
          <a:lstStyle/>
          <a:p>
            <a:pPr algn="ctr"/>
            <a:r>
              <a:rPr lang="en-US" dirty="0"/>
              <a:t>8</a:t>
            </a:r>
          </a:p>
        </p:txBody>
      </p:sp>
      <p:sp>
        <p:nvSpPr>
          <p:cNvPr id="70" name="TextBox 69"/>
          <p:cNvSpPr txBox="1"/>
          <p:nvPr/>
        </p:nvSpPr>
        <p:spPr>
          <a:xfrm>
            <a:off x="2362200" y="4355068"/>
            <a:ext cx="838017" cy="369332"/>
          </a:xfrm>
          <a:prstGeom prst="rect">
            <a:avLst/>
          </a:prstGeom>
          <a:solidFill>
            <a:schemeClr val="bg1">
              <a:lumMod val="85000"/>
            </a:schemeClr>
          </a:solidFill>
        </p:spPr>
        <p:txBody>
          <a:bodyPr wrap="square" rtlCol="0">
            <a:spAutoFit/>
          </a:bodyPr>
          <a:lstStyle/>
          <a:p>
            <a:pPr algn="ctr"/>
            <a:r>
              <a:rPr lang="en-US" dirty="0" smtClean="0"/>
              <a:t>0</a:t>
            </a:r>
            <a:endParaRPr lang="en-US" dirty="0"/>
          </a:p>
        </p:txBody>
      </p:sp>
      <p:sp>
        <p:nvSpPr>
          <p:cNvPr id="71" name="TextBox 70"/>
          <p:cNvSpPr txBox="1"/>
          <p:nvPr/>
        </p:nvSpPr>
        <p:spPr>
          <a:xfrm>
            <a:off x="2362200" y="4812268"/>
            <a:ext cx="838017" cy="369332"/>
          </a:xfrm>
          <a:prstGeom prst="rect">
            <a:avLst/>
          </a:prstGeom>
          <a:solidFill>
            <a:srgbClr val="FF6600"/>
          </a:solidFill>
        </p:spPr>
        <p:txBody>
          <a:bodyPr wrap="square" rtlCol="0">
            <a:spAutoFit/>
          </a:bodyPr>
          <a:lstStyle/>
          <a:p>
            <a:pPr algn="ctr"/>
            <a:r>
              <a:rPr lang="en-US" dirty="0"/>
              <a:t>1</a:t>
            </a:r>
          </a:p>
        </p:txBody>
      </p:sp>
      <p:sp>
        <p:nvSpPr>
          <p:cNvPr id="72" name="TextBox 71"/>
          <p:cNvSpPr txBox="1"/>
          <p:nvPr/>
        </p:nvSpPr>
        <p:spPr>
          <a:xfrm>
            <a:off x="2362200" y="5345668"/>
            <a:ext cx="838017" cy="369332"/>
          </a:xfrm>
          <a:prstGeom prst="rect">
            <a:avLst/>
          </a:prstGeom>
          <a:solidFill>
            <a:schemeClr val="accent4">
              <a:lumMod val="75000"/>
            </a:schemeClr>
          </a:solidFill>
        </p:spPr>
        <p:txBody>
          <a:bodyPr wrap="square" rtlCol="0">
            <a:spAutoFit/>
          </a:bodyPr>
          <a:lstStyle/>
          <a:p>
            <a:pPr algn="ctr"/>
            <a:r>
              <a:rPr lang="en-US" dirty="0" smtClean="0"/>
              <a:t>2</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6"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80">
                                          <p:stCondLst>
                                            <p:cond delay="0"/>
                                          </p:stCondLst>
                                        </p:cTn>
                                        <p:tgtEl>
                                          <p:spTgt spid="60"/>
                                        </p:tgtEl>
                                      </p:cBhvr>
                                    </p:animEffect>
                                    <p:anim calcmode="lin" valueType="num">
                                      <p:cBhvr>
                                        <p:cTn id="17"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2" dur="26">
                                          <p:stCondLst>
                                            <p:cond delay="650"/>
                                          </p:stCondLst>
                                        </p:cTn>
                                        <p:tgtEl>
                                          <p:spTgt spid="60"/>
                                        </p:tgtEl>
                                      </p:cBhvr>
                                      <p:to x="100000" y="60000"/>
                                    </p:animScale>
                                    <p:animScale>
                                      <p:cBhvr>
                                        <p:cTn id="23" dur="166" decel="50000">
                                          <p:stCondLst>
                                            <p:cond delay="676"/>
                                          </p:stCondLst>
                                        </p:cTn>
                                        <p:tgtEl>
                                          <p:spTgt spid="60"/>
                                        </p:tgtEl>
                                      </p:cBhvr>
                                      <p:to x="100000" y="100000"/>
                                    </p:animScale>
                                    <p:animScale>
                                      <p:cBhvr>
                                        <p:cTn id="24" dur="26">
                                          <p:stCondLst>
                                            <p:cond delay="1312"/>
                                          </p:stCondLst>
                                        </p:cTn>
                                        <p:tgtEl>
                                          <p:spTgt spid="60"/>
                                        </p:tgtEl>
                                      </p:cBhvr>
                                      <p:to x="100000" y="80000"/>
                                    </p:animScale>
                                    <p:animScale>
                                      <p:cBhvr>
                                        <p:cTn id="25" dur="166" decel="50000">
                                          <p:stCondLst>
                                            <p:cond delay="1338"/>
                                          </p:stCondLst>
                                        </p:cTn>
                                        <p:tgtEl>
                                          <p:spTgt spid="60"/>
                                        </p:tgtEl>
                                      </p:cBhvr>
                                      <p:to x="100000" y="100000"/>
                                    </p:animScale>
                                    <p:animScale>
                                      <p:cBhvr>
                                        <p:cTn id="26" dur="26">
                                          <p:stCondLst>
                                            <p:cond delay="1642"/>
                                          </p:stCondLst>
                                        </p:cTn>
                                        <p:tgtEl>
                                          <p:spTgt spid="60"/>
                                        </p:tgtEl>
                                      </p:cBhvr>
                                      <p:to x="100000" y="90000"/>
                                    </p:animScale>
                                    <p:animScale>
                                      <p:cBhvr>
                                        <p:cTn id="27" dur="166" decel="50000">
                                          <p:stCondLst>
                                            <p:cond delay="1668"/>
                                          </p:stCondLst>
                                        </p:cTn>
                                        <p:tgtEl>
                                          <p:spTgt spid="60"/>
                                        </p:tgtEl>
                                      </p:cBhvr>
                                      <p:to x="100000" y="100000"/>
                                    </p:animScale>
                                    <p:animScale>
                                      <p:cBhvr>
                                        <p:cTn id="28" dur="26">
                                          <p:stCondLst>
                                            <p:cond delay="1808"/>
                                          </p:stCondLst>
                                        </p:cTn>
                                        <p:tgtEl>
                                          <p:spTgt spid="60"/>
                                        </p:tgtEl>
                                      </p:cBhvr>
                                      <p:to x="100000" y="95000"/>
                                    </p:animScale>
                                    <p:animScale>
                                      <p:cBhvr>
                                        <p:cTn id="29" dur="166" decel="50000">
                                          <p:stCondLst>
                                            <p:cond delay="1834"/>
                                          </p:stCondLst>
                                        </p:cTn>
                                        <p:tgtEl>
                                          <p:spTgt spid="60"/>
                                        </p:tgtEl>
                                      </p:cBhvr>
                                      <p:to x="100000" y="100000"/>
                                    </p:animScale>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left)">
                                      <p:cBhvr>
                                        <p:cTn id="33" dur="500"/>
                                        <p:tgtEl>
                                          <p:spTgt spid="67"/>
                                        </p:tgtEl>
                                      </p:cBhvr>
                                    </p:animEffect>
                                  </p:childTnLst>
                                </p:cTn>
                              </p:par>
                            </p:childTnLst>
                          </p:cTn>
                        </p:par>
                        <p:par>
                          <p:cTn id="34" fill="hold">
                            <p:stCondLst>
                              <p:cond delay="3000"/>
                            </p:stCondLst>
                            <p:childTnLst>
                              <p:par>
                                <p:cTn id="35" presetID="26"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80">
                                          <p:stCondLst>
                                            <p:cond delay="0"/>
                                          </p:stCondLst>
                                        </p:cTn>
                                        <p:tgtEl>
                                          <p:spTgt spid="61"/>
                                        </p:tgtEl>
                                      </p:cBhvr>
                                    </p:animEffect>
                                    <p:anim calcmode="lin" valueType="num">
                                      <p:cBhvr>
                                        <p:cTn id="3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43" dur="26">
                                          <p:stCondLst>
                                            <p:cond delay="650"/>
                                          </p:stCondLst>
                                        </p:cTn>
                                        <p:tgtEl>
                                          <p:spTgt spid="61"/>
                                        </p:tgtEl>
                                      </p:cBhvr>
                                      <p:to x="100000" y="60000"/>
                                    </p:animScale>
                                    <p:animScale>
                                      <p:cBhvr>
                                        <p:cTn id="44" dur="166" decel="50000">
                                          <p:stCondLst>
                                            <p:cond delay="676"/>
                                          </p:stCondLst>
                                        </p:cTn>
                                        <p:tgtEl>
                                          <p:spTgt spid="61"/>
                                        </p:tgtEl>
                                      </p:cBhvr>
                                      <p:to x="100000" y="100000"/>
                                    </p:animScale>
                                    <p:animScale>
                                      <p:cBhvr>
                                        <p:cTn id="45" dur="26">
                                          <p:stCondLst>
                                            <p:cond delay="1312"/>
                                          </p:stCondLst>
                                        </p:cTn>
                                        <p:tgtEl>
                                          <p:spTgt spid="61"/>
                                        </p:tgtEl>
                                      </p:cBhvr>
                                      <p:to x="100000" y="80000"/>
                                    </p:animScale>
                                    <p:animScale>
                                      <p:cBhvr>
                                        <p:cTn id="46" dur="166" decel="50000">
                                          <p:stCondLst>
                                            <p:cond delay="1338"/>
                                          </p:stCondLst>
                                        </p:cTn>
                                        <p:tgtEl>
                                          <p:spTgt spid="61"/>
                                        </p:tgtEl>
                                      </p:cBhvr>
                                      <p:to x="100000" y="100000"/>
                                    </p:animScale>
                                    <p:animScale>
                                      <p:cBhvr>
                                        <p:cTn id="47" dur="26">
                                          <p:stCondLst>
                                            <p:cond delay="1642"/>
                                          </p:stCondLst>
                                        </p:cTn>
                                        <p:tgtEl>
                                          <p:spTgt spid="61"/>
                                        </p:tgtEl>
                                      </p:cBhvr>
                                      <p:to x="100000" y="90000"/>
                                    </p:animScale>
                                    <p:animScale>
                                      <p:cBhvr>
                                        <p:cTn id="48" dur="166" decel="50000">
                                          <p:stCondLst>
                                            <p:cond delay="1668"/>
                                          </p:stCondLst>
                                        </p:cTn>
                                        <p:tgtEl>
                                          <p:spTgt spid="61"/>
                                        </p:tgtEl>
                                      </p:cBhvr>
                                      <p:to x="100000" y="100000"/>
                                    </p:animScale>
                                    <p:animScale>
                                      <p:cBhvr>
                                        <p:cTn id="49" dur="26">
                                          <p:stCondLst>
                                            <p:cond delay="1808"/>
                                          </p:stCondLst>
                                        </p:cTn>
                                        <p:tgtEl>
                                          <p:spTgt spid="61"/>
                                        </p:tgtEl>
                                      </p:cBhvr>
                                      <p:to x="100000" y="95000"/>
                                    </p:animScale>
                                    <p:animScale>
                                      <p:cBhvr>
                                        <p:cTn id="50" dur="166" decel="50000">
                                          <p:stCondLst>
                                            <p:cond delay="1834"/>
                                          </p:stCondLst>
                                        </p:cTn>
                                        <p:tgtEl>
                                          <p:spTgt spid="61"/>
                                        </p:tgtEl>
                                      </p:cBhvr>
                                      <p:to x="100000" y="100000"/>
                                    </p:animScale>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wipe(left)">
                                      <p:cBhvr>
                                        <p:cTn id="54" dur="500"/>
                                        <p:tgtEl>
                                          <p:spTgt spid="68"/>
                                        </p:tgtEl>
                                      </p:cBhvr>
                                    </p:animEffect>
                                  </p:childTnLst>
                                </p:cTn>
                              </p:par>
                            </p:childTnLst>
                          </p:cTn>
                        </p:par>
                        <p:par>
                          <p:cTn id="55" fill="hold">
                            <p:stCondLst>
                              <p:cond delay="5500"/>
                            </p:stCondLst>
                            <p:childTnLst>
                              <p:par>
                                <p:cTn id="56" presetID="26" presetClass="entr" presetSubtype="0" fill="hold" grpId="0"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down)">
                                      <p:cBhvr>
                                        <p:cTn id="58" dur="580">
                                          <p:stCondLst>
                                            <p:cond delay="0"/>
                                          </p:stCondLst>
                                        </p:cTn>
                                        <p:tgtEl>
                                          <p:spTgt spid="62"/>
                                        </p:tgtEl>
                                      </p:cBhvr>
                                    </p:animEffect>
                                    <p:anim calcmode="lin" valueType="num">
                                      <p:cBhvr>
                                        <p:cTn id="59"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64" dur="26">
                                          <p:stCondLst>
                                            <p:cond delay="650"/>
                                          </p:stCondLst>
                                        </p:cTn>
                                        <p:tgtEl>
                                          <p:spTgt spid="62"/>
                                        </p:tgtEl>
                                      </p:cBhvr>
                                      <p:to x="100000" y="60000"/>
                                    </p:animScale>
                                    <p:animScale>
                                      <p:cBhvr>
                                        <p:cTn id="65" dur="166" decel="50000">
                                          <p:stCondLst>
                                            <p:cond delay="676"/>
                                          </p:stCondLst>
                                        </p:cTn>
                                        <p:tgtEl>
                                          <p:spTgt spid="62"/>
                                        </p:tgtEl>
                                      </p:cBhvr>
                                      <p:to x="100000" y="100000"/>
                                    </p:animScale>
                                    <p:animScale>
                                      <p:cBhvr>
                                        <p:cTn id="66" dur="26">
                                          <p:stCondLst>
                                            <p:cond delay="1312"/>
                                          </p:stCondLst>
                                        </p:cTn>
                                        <p:tgtEl>
                                          <p:spTgt spid="62"/>
                                        </p:tgtEl>
                                      </p:cBhvr>
                                      <p:to x="100000" y="80000"/>
                                    </p:animScale>
                                    <p:animScale>
                                      <p:cBhvr>
                                        <p:cTn id="67" dur="166" decel="50000">
                                          <p:stCondLst>
                                            <p:cond delay="1338"/>
                                          </p:stCondLst>
                                        </p:cTn>
                                        <p:tgtEl>
                                          <p:spTgt spid="62"/>
                                        </p:tgtEl>
                                      </p:cBhvr>
                                      <p:to x="100000" y="100000"/>
                                    </p:animScale>
                                    <p:animScale>
                                      <p:cBhvr>
                                        <p:cTn id="68" dur="26">
                                          <p:stCondLst>
                                            <p:cond delay="1642"/>
                                          </p:stCondLst>
                                        </p:cTn>
                                        <p:tgtEl>
                                          <p:spTgt spid="62"/>
                                        </p:tgtEl>
                                      </p:cBhvr>
                                      <p:to x="100000" y="90000"/>
                                    </p:animScale>
                                    <p:animScale>
                                      <p:cBhvr>
                                        <p:cTn id="69" dur="166" decel="50000">
                                          <p:stCondLst>
                                            <p:cond delay="1668"/>
                                          </p:stCondLst>
                                        </p:cTn>
                                        <p:tgtEl>
                                          <p:spTgt spid="62"/>
                                        </p:tgtEl>
                                      </p:cBhvr>
                                      <p:to x="100000" y="100000"/>
                                    </p:animScale>
                                    <p:animScale>
                                      <p:cBhvr>
                                        <p:cTn id="70" dur="26">
                                          <p:stCondLst>
                                            <p:cond delay="1808"/>
                                          </p:stCondLst>
                                        </p:cTn>
                                        <p:tgtEl>
                                          <p:spTgt spid="62"/>
                                        </p:tgtEl>
                                      </p:cBhvr>
                                      <p:to x="100000" y="95000"/>
                                    </p:animScale>
                                    <p:animScale>
                                      <p:cBhvr>
                                        <p:cTn id="71" dur="166" decel="50000">
                                          <p:stCondLst>
                                            <p:cond delay="1834"/>
                                          </p:stCondLst>
                                        </p:cTn>
                                        <p:tgtEl>
                                          <p:spTgt spid="62"/>
                                        </p:tgtEl>
                                      </p:cBhvr>
                                      <p:to x="100000" y="100000"/>
                                    </p:animScale>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8000"/>
                            </p:stCondLst>
                            <p:childTnLst>
                              <p:par>
                                <p:cTn id="77" presetID="26"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80">
                                          <p:stCondLst>
                                            <p:cond delay="0"/>
                                          </p:stCondLst>
                                        </p:cTn>
                                        <p:tgtEl>
                                          <p:spTgt spid="63"/>
                                        </p:tgtEl>
                                      </p:cBhvr>
                                    </p:animEffect>
                                    <p:anim calcmode="lin" valueType="num">
                                      <p:cBhvr>
                                        <p:cTn id="80"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85" dur="26">
                                          <p:stCondLst>
                                            <p:cond delay="650"/>
                                          </p:stCondLst>
                                        </p:cTn>
                                        <p:tgtEl>
                                          <p:spTgt spid="63"/>
                                        </p:tgtEl>
                                      </p:cBhvr>
                                      <p:to x="100000" y="60000"/>
                                    </p:animScale>
                                    <p:animScale>
                                      <p:cBhvr>
                                        <p:cTn id="86" dur="166" decel="50000">
                                          <p:stCondLst>
                                            <p:cond delay="676"/>
                                          </p:stCondLst>
                                        </p:cTn>
                                        <p:tgtEl>
                                          <p:spTgt spid="63"/>
                                        </p:tgtEl>
                                      </p:cBhvr>
                                      <p:to x="100000" y="100000"/>
                                    </p:animScale>
                                    <p:animScale>
                                      <p:cBhvr>
                                        <p:cTn id="87" dur="26">
                                          <p:stCondLst>
                                            <p:cond delay="1312"/>
                                          </p:stCondLst>
                                        </p:cTn>
                                        <p:tgtEl>
                                          <p:spTgt spid="63"/>
                                        </p:tgtEl>
                                      </p:cBhvr>
                                      <p:to x="100000" y="80000"/>
                                    </p:animScale>
                                    <p:animScale>
                                      <p:cBhvr>
                                        <p:cTn id="88" dur="166" decel="50000">
                                          <p:stCondLst>
                                            <p:cond delay="1338"/>
                                          </p:stCondLst>
                                        </p:cTn>
                                        <p:tgtEl>
                                          <p:spTgt spid="63"/>
                                        </p:tgtEl>
                                      </p:cBhvr>
                                      <p:to x="100000" y="100000"/>
                                    </p:animScale>
                                    <p:animScale>
                                      <p:cBhvr>
                                        <p:cTn id="89" dur="26">
                                          <p:stCondLst>
                                            <p:cond delay="1642"/>
                                          </p:stCondLst>
                                        </p:cTn>
                                        <p:tgtEl>
                                          <p:spTgt spid="63"/>
                                        </p:tgtEl>
                                      </p:cBhvr>
                                      <p:to x="100000" y="90000"/>
                                    </p:animScale>
                                    <p:animScale>
                                      <p:cBhvr>
                                        <p:cTn id="90" dur="166" decel="50000">
                                          <p:stCondLst>
                                            <p:cond delay="1668"/>
                                          </p:stCondLst>
                                        </p:cTn>
                                        <p:tgtEl>
                                          <p:spTgt spid="63"/>
                                        </p:tgtEl>
                                      </p:cBhvr>
                                      <p:to x="100000" y="100000"/>
                                    </p:animScale>
                                    <p:animScale>
                                      <p:cBhvr>
                                        <p:cTn id="91" dur="26">
                                          <p:stCondLst>
                                            <p:cond delay="1808"/>
                                          </p:stCondLst>
                                        </p:cTn>
                                        <p:tgtEl>
                                          <p:spTgt spid="63"/>
                                        </p:tgtEl>
                                      </p:cBhvr>
                                      <p:to x="100000" y="95000"/>
                                    </p:animScale>
                                    <p:animScale>
                                      <p:cBhvr>
                                        <p:cTn id="92" dur="166" decel="50000">
                                          <p:stCondLst>
                                            <p:cond delay="1834"/>
                                          </p:stCondLst>
                                        </p:cTn>
                                        <p:tgtEl>
                                          <p:spTgt spid="63"/>
                                        </p:tgtEl>
                                      </p:cBhvr>
                                      <p:to x="100000" y="100000"/>
                                    </p:animScale>
                                  </p:childTnLst>
                                </p:cTn>
                              </p:par>
                            </p:childTnLst>
                          </p:cTn>
                        </p:par>
                        <p:par>
                          <p:cTn id="93" fill="hold">
                            <p:stCondLst>
                              <p:cond delay="10000"/>
                            </p:stCondLst>
                            <p:childTnLst>
                              <p:par>
                                <p:cTn id="94" presetID="22" presetClass="entr" presetSubtype="8"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left)">
                                      <p:cBhvr>
                                        <p:cTn id="96" dur="500"/>
                                        <p:tgtEl>
                                          <p:spTgt spid="70"/>
                                        </p:tgtEl>
                                      </p:cBhvr>
                                    </p:animEffect>
                                  </p:childTnLst>
                                </p:cTn>
                              </p:par>
                            </p:childTnLst>
                          </p:cTn>
                        </p:par>
                        <p:par>
                          <p:cTn id="97" fill="hold">
                            <p:stCondLst>
                              <p:cond delay="10500"/>
                            </p:stCondLst>
                            <p:childTnLst>
                              <p:par>
                                <p:cTn id="98" presetID="22" presetClass="entr" presetSubtype="8" fill="hold" grpId="0" nodeType="afterEffect">
                                  <p:stCondLst>
                                    <p:cond delay="500"/>
                                  </p:stCondLst>
                                  <p:childTnLst>
                                    <p:set>
                                      <p:cBhvr>
                                        <p:cTn id="99" dur="1" fill="hold">
                                          <p:stCondLst>
                                            <p:cond delay="0"/>
                                          </p:stCondLst>
                                        </p:cTn>
                                        <p:tgtEl>
                                          <p:spTgt spid="71"/>
                                        </p:tgtEl>
                                        <p:attrNameLst>
                                          <p:attrName>style.visibility</p:attrName>
                                        </p:attrNameLst>
                                      </p:cBhvr>
                                      <p:to>
                                        <p:strVal val="visible"/>
                                      </p:to>
                                    </p:set>
                                    <p:animEffect transition="in" filter="wipe(left)">
                                      <p:cBhvr>
                                        <p:cTn id="100" dur="500"/>
                                        <p:tgtEl>
                                          <p:spTgt spid="71"/>
                                        </p:tgtEl>
                                      </p:cBhvr>
                                    </p:animEffect>
                                  </p:childTnLst>
                                </p:cTn>
                              </p:par>
                            </p:childTnLst>
                          </p:cTn>
                        </p:par>
                        <p:par>
                          <p:cTn id="101" fill="hold">
                            <p:stCondLst>
                              <p:cond delay="11500"/>
                            </p:stCondLst>
                            <p:childTnLst>
                              <p:par>
                                <p:cTn id="102" presetID="26" presetClass="entr" presetSubtype="0" fill="hold" grpId="0" nodeType="after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wipe(down)">
                                      <p:cBhvr>
                                        <p:cTn id="104" dur="580">
                                          <p:stCondLst>
                                            <p:cond delay="0"/>
                                          </p:stCondLst>
                                        </p:cTn>
                                        <p:tgtEl>
                                          <p:spTgt spid="64"/>
                                        </p:tgtEl>
                                      </p:cBhvr>
                                    </p:animEffect>
                                    <p:anim calcmode="lin" valueType="num">
                                      <p:cBhvr>
                                        <p:cTn id="105"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10" dur="26">
                                          <p:stCondLst>
                                            <p:cond delay="650"/>
                                          </p:stCondLst>
                                        </p:cTn>
                                        <p:tgtEl>
                                          <p:spTgt spid="64"/>
                                        </p:tgtEl>
                                      </p:cBhvr>
                                      <p:to x="100000" y="60000"/>
                                    </p:animScale>
                                    <p:animScale>
                                      <p:cBhvr>
                                        <p:cTn id="111" dur="166" decel="50000">
                                          <p:stCondLst>
                                            <p:cond delay="676"/>
                                          </p:stCondLst>
                                        </p:cTn>
                                        <p:tgtEl>
                                          <p:spTgt spid="64"/>
                                        </p:tgtEl>
                                      </p:cBhvr>
                                      <p:to x="100000" y="100000"/>
                                    </p:animScale>
                                    <p:animScale>
                                      <p:cBhvr>
                                        <p:cTn id="112" dur="26">
                                          <p:stCondLst>
                                            <p:cond delay="1312"/>
                                          </p:stCondLst>
                                        </p:cTn>
                                        <p:tgtEl>
                                          <p:spTgt spid="64"/>
                                        </p:tgtEl>
                                      </p:cBhvr>
                                      <p:to x="100000" y="80000"/>
                                    </p:animScale>
                                    <p:animScale>
                                      <p:cBhvr>
                                        <p:cTn id="113" dur="166" decel="50000">
                                          <p:stCondLst>
                                            <p:cond delay="1338"/>
                                          </p:stCondLst>
                                        </p:cTn>
                                        <p:tgtEl>
                                          <p:spTgt spid="64"/>
                                        </p:tgtEl>
                                      </p:cBhvr>
                                      <p:to x="100000" y="100000"/>
                                    </p:animScale>
                                    <p:animScale>
                                      <p:cBhvr>
                                        <p:cTn id="114" dur="26">
                                          <p:stCondLst>
                                            <p:cond delay="1642"/>
                                          </p:stCondLst>
                                        </p:cTn>
                                        <p:tgtEl>
                                          <p:spTgt spid="64"/>
                                        </p:tgtEl>
                                      </p:cBhvr>
                                      <p:to x="100000" y="90000"/>
                                    </p:animScale>
                                    <p:animScale>
                                      <p:cBhvr>
                                        <p:cTn id="115" dur="166" decel="50000">
                                          <p:stCondLst>
                                            <p:cond delay="1668"/>
                                          </p:stCondLst>
                                        </p:cTn>
                                        <p:tgtEl>
                                          <p:spTgt spid="64"/>
                                        </p:tgtEl>
                                      </p:cBhvr>
                                      <p:to x="100000" y="100000"/>
                                    </p:animScale>
                                    <p:animScale>
                                      <p:cBhvr>
                                        <p:cTn id="116" dur="26">
                                          <p:stCondLst>
                                            <p:cond delay="1808"/>
                                          </p:stCondLst>
                                        </p:cTn>
                                        <p:tgtEl>
                                          <p:spTgt spid="64"/>
                                        </p:tgtEl>
                                      </p:cBhvr>
                                      <p:to x="100000" y="95000"/>
                                    </p:animScale>
                                    <p:animScale>
                                      <p:cBhvr>
                                        <p:cTn id="117" dur="166" decel="50000">
                                          <p:stCondLst>
                                            <p:cond delay="1834"/>
                                          </p:stCondLst>
                                        </p:cTn>
                                        <p:tgtEl>
                                          <p:spTgt spid="64"/>
                                        </p:tgtEl>
                                      </p:cBhvr>
                                      <p:to x="100000" y="100000"/>
                                    </p:animScale>
                                  </p:childTnLst>
                                </p:cTn>
                              </p:par>
                            </p:childTnLst>
                          </p:cTn>
                        </p:par>
                        <p:par>
                          <p:cTn id="118" fill="hold">
                            <p:stCondLst>
                              <p:cond delay="13500"/>
                            </p:stCondLst>
                            <p:childTnLst>
                              <p:par>
                                <p:cTn id="119" presetID="22" presetClass="entr" presetSubtype="8" fill="hold" grpId="0" nodeType="after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wipe(left)">
                                      <p:cBhvr>
                                        <p:cTn id="121" dur="500"/>
                                        <p:tgtEl>
                                          <p:spTgt spid="72"/>
                                        </p:tgtEl>
                                      </p:cBhvr>
                                    </p:animEffect>
                                  </p:childTnLst>
                                </p:cTn>
                              </p:par>
                            </p:childTnLst>
                          </p:cTn>
                        </p:par>
                        <p:par>
                          <p:cTn id="122" fill="hold">
                            <p:stCondLst>
                              <p:cond delay="14000"/>
                            </p:stCondLst>
                            <p:childTnLst>
                              <p:par>
                                <p:cTn id="123" presetID="26" presetClass="entr" presetSubtype="0" fill="hold" grpId="0" nodeType="after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wipe(down)">
                                      <p:cBhvr>
                                        <p:cTn id="125" dur="580">
                                          <p:stCondLst>
                                            <p:cond delay="0"/>
                                          </p:stCondLst>
                                        </p:cTn>
                                        <p:tgtEl>
                                          <p:spTgt spid="65"/>
                                        </p:tgtEl>
                                      </p:cBhvr>
                                    </p:animEffect>
                                    <p:anim calcmode="lin" valueType="num">
                                      <p:cBhvr>
                                        <p:cTn id="126"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31" dur="26">
                                          <p:stCondLst>
                                            <p:cond delay="650"/>
                                          </p:stCondLst>
                                        </p:cTn>
                                        <p:tgtEl>
                                          <p:spTgt spid="65"/>
                                        </p:tgtEl>
                                      </p:cBhvr>
                                      <p:to x="100000" y="60000"/>
                                    </p:animScale>
                                    <p:animScale>
                                      <p:cBhvr>
                                        <p:cTn id="132" dur="166" decel="50000">
                                          <p:stCondLst>
                                            <p:cond delay="676"/>
                                          </p:stCondLst>
                                        </p:cTn>
                                        <p:tgtEl>
                                          <p:spTgt spid="65"/>
                                        </p:tgtEl>
                                      </p:cBhvr>
                                      <p:to x="100000" y="100000"/>
                                    </p:animScale>
                                    <p:animScale>
                                      <p:cBhvr>
                                        <p:cTn id="133" dur="26">
                                          <p:stCondLst>
                                            <p:cond delay="1312"/>
                                          </p:stCondLst>
                                        </p:cTn>
                                        <p:tgtEl>
                                          <p:spTgt spid="65"/>
                                        </p:tgtEl>
                                      </p:cBhvr>
                                      <p:to x="100000" y="80000"/>
                                    </p:animScale>
                                    <p:animScale>
                                      <p:cBhvr>
                                        <p:cTn id="134" dur="166" decel="50000">
                                          <p:stCondLst>
                                            <p:cond delay="1338"/>
                                          </p:stCondLst>
                                        </p:cTn>
                                        <p:tgtEl>
                                          <p:spTgt spid="65"/>
                                        </p:tgtEl>
                                      </p:cBhvr>
                                      <p:to x="100000" y="100000"/>
                                    </p:animScale>
                                    <p:animScale>
                                      <p:cBhvr>
                                        <p:cTn id="135" dur="26">
                                          <p:stCondLst>
                                            <p:cond delay="1642"/>
                                          </p:stCondLst>
                                        </p:cTn>
                                        <p:tgtEl>
                                          <p:spTgt spid="65"/>
                                        </p:tgtEl>
                                      </p:cBhvr>
                                      <p:to x="100000" y="90000"/>
                                    </p:animScale>
                                    <p:animScale>
                                      <p:cBhvr>
                                        <p:cTn id="136" dur="166" decel="50000">
                                          <p:stCondLst>
                                            <p:cond delay="1668"/>
                                          </p:stCondLst>
                                        </p:cTn>
                                        <p:tgtEl>
                                          <p:spTgt spid="65"/>
                                        </p:tgtEl>
                                      </p:cBhvr>
                                      <p:to x="100000" y="100000"/>
                                    </p:animScale>
                                    <p:animScale>
                                      <p:cBhvr>
                                        <p:cTn id="137" dur="26">
                                          <p:stCondLst>
                                            <p:cond delay="1808"/>
                                          </p:stCondLst>
                                        </p:cTn>
                                        <p:tgtEl>
                                          <p:spTgt spid="65"/>
                                        </p:tgtEl>
                                      </p:cBhvr>
                                      <p:to x="100000" y="95000"/>
                                    </p:animScale>
                                    <p:animScale>
                                      <p:cBhvr>
                                        <p:cTn id="138" dur="166" decel="50000">
                                          <p:stCondLst>
                                            <p:cond delay="1834"/>
                                          </p:stCondLst>
                                        </p:cTn>
                                        <p:tgtEl>
                                          <p:spTgt spid="6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0" grpId="0" animBg="1"/>
      <p:bldP spid="61" grpId="0" animBg="1"/>
      <p:bldP spid="62" grpId="0" animBg="1"/>
      <p:bldP spid="63" grpId="0" animBg="1"/>
      <p:bldP spid="64" grpId="0" animBg="1"/>
      <p:bldP spid="65" grpId="0" animBg="1"/>
      <p:bldP spid="3" grpId="0" animBg="1"/>
      <p:bldP spid="67" grpId="0" animBg="1"/>
      <p:bldP spid="68" grpId="0" animBg="1"/>
      <p:bldP spid="69" grpId="0" animBg="1"/>
      <p:bldP spid="70" grpId="0" animBg="1"/>
      <p:bldP spid="71" grpId="0" animBg="1"/>
      <p:bldP spid="7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229600" cy="639763"/>
          </a:xfrm>
        </p:spPr>
        <p:txBody>
          <a:bodyPr/>
          <a:lstStyle/>
          <a:p>
            <a:pPr algn="l"/>
            <a:r>
              <a:rPr lang="en-US" sz="3200" b="1" smtClean="0">
                <a:solidFill>
                  <a:schemeClr val="bg1"/>
                </a:solidFill>
                <a:ea typeface="ＭＳ Ｐゴシック" charset="-128"/>
              </a:rPr>
              <a:t>Explore</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57</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457200" y="609601"/>
            <a:ext cx="8915400" cy="861774"/>
          </a:xfrm>
          <a:prstGeom prst="rect">
            <a:avLst/>
          </a:prstGeom>
          <a:noFill/>
          <a:ln w="9525">
            <a:noFill/>
            <a:miter lim="800000"/>
            <a:headEnd/>
            <a:tailEnd/>
          </a:ln>
        </p:spPr>
        <p:txBody>
          <a:bodyPr wrap="square">
            <a:prstTxWarp prst="textNoShape">
              <a:avLst/>
            </a:prstTxWarp>
            <a:spAutoFit/>
          </a:bodyPr>
          <a:lstStyle/>
          <a:p>
            <a:r>
              <a:rPr lang="en-US" sz="2600" dirty="0" smtClean="0">
                <a:solidFill>
                  <a:srgbClr val="3366FF"/>
                </a:solidFill>
              </a:rPr>
              <a:t>How does our histogram compare to the original histogram?  </a:t>
            </a:r>
            <a:endParaRPr lang="en-US" sz="2600" dirty="0" smtClean="0">
              <a:solidFill>
                <a:srgbClr val="3366FF"/>
              </a:solidFill>
              <a:hlinkClick r:id="rId7"/>
            </a:endParaRPr>
          </a:p>
          <a:p>
            <a:endParaRPr lang="en-US" sz="2400" u="sng" dirty="0" smtClean="0">
              <a:hlinkClick r:id="rId7"/>
            </a:endParaRPr>
          </a:p>
        </p:txBody>
      </p:sp>
      <p:pic>
        <p:nvPicPr>
          <p:cNvPr id="58" name="Picture 57"/>
          <p:cNvPicPr>
            <a:picLocks noChangeAspect="1"/>
          </p:cNvPicPr>
          <p:nvPr/>
        </p:nvPicPr>
        <p:blipFill>
          <a:blip r:embed="rId8"/>
          <a:stretch>
            <a:fillRect/>
          </a:stretch>
        </p:blipFill>
        <p:spPr>
          <a:xfrm>
            <a:off x="303679" y="2835305"/>
            <a:ext cx="4420721" cy="2514287"/>
          </a:xfrm>
          <a:prstGeom prst="rect">
            <a:avLst/>
          </a:prstGeom>
        </p:spPr>
      </p:pic>
      <p:pic>
        <p:nvPicPr>
          <p:cNvPr id="59" name="Picture 58"/>
          <p:cNvPicPr>
            <a:picLocks noChangeAspect="1"/>
          </p:cNvPicPr>
          <p:nvPr/>
        </p:nvPicPr>
        <p:blipFill>
          <a:blip r:embed="rId9"/>
          <a:stretch>
            <a:fillRect/>
          </a:stretch>
        </p:blipFill>
        <p:spPr>
          <a:xfrm>
            <a:off x="4724400" y="1471375"/>
            <a:ext cx="4147107" cy="3878217"/>
          </a:xfrm>
          <a:prstGeom prst="rect">
            <a:avLst/>
          </a:prstGeom>
        </p:spPr>
      </p:pic>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charset="-128"/>
              </a:rPr>
              <a:t>Explore: Review</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58</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406400" y="749300"/>
            <a:ext cx="8382000" cy="1354217"/>
          </a:xfrm>
          <a:prstGeom prst="rect">
            <a:avLst/>
          </a:prstGeom>
          <a:noFill/>
          <a:ln w="9525">
            <a:noFill/>
            <a:miter lim="800000"/>
            <a:headEnd/>
            <a:tailEnd/>
          </a:ln>
        </p:spPr>
        <p:txBody>
          <a:bodyPr wrap="square">
            <a:prstTxWarp prst="textNoShape">
              <a:avLst/>
            </a:prstTxWarp>
            <a:spAutoFit/>
          </a:bodyPr>
          <a:lstStyle/>
          <a:p>
            <a:r>
              <a:rPr lang="en-US" sz="2600" u="sng" dirty="0" smtClean="0">
                <a:solidFill>
                  <a:schemeClr val="accent6"/>
                </a:solidFill>
              </a:rPr>
              <a:t>Data</a:t>
            </a:r>
            <a:r>
              <a:rPr lang="en-US" sz="2600" dirty="0" smtClean="0">
                <a:solidFill>
                  <a:schemeClr val="accent6"/>
                </a:solidFill>
              </a:rPr>
              <a:t>		       </a:t>
            </a:r>
            <a:r>
              <a:rPr lang="en-US" sz="2600" dirty="0">
                <a:solidFill>
                  <a:schemeClr val="accent6"/>
                </a:solidFill>
              </a:rPr>
              <a:t>	</a:t>
            </a:r>
            <a:r>
              <a:rPr lang="en-US" sz="2600" dirty="0" smtClean="0">
                <a:solidFill>
                  <a:schemeClr val="accent6"/>
                </a:solidFill>
              </a:rPr>
              <a:t>				</a:t>
            </a:r>
            <a:endParaRPr lang="en-US" sz="3200" dirty="0" smtClean="0">
              <a:solidFill>
                <a:schemeClr val="bg1"/>
              </a:solidFill>
              <a:hlinkClick r:id="rId7"/>
            </a:endParaRPr>
          </a:p>
          <a:p>
            <a:endParaRPr lang="en-US" sz="3200" dirty="0" smtClean="0">
              <a:solidFill>
                <a:schemeClr val="bg1"/>
              </a:solidFill>
              <a:hlinkClick r:id="rId7"/>
            </a:endParaRPr>
          </a:p>
          <a:p>
            <a:endParaRPr lang="en-US" sz="2400" u="sng" dirty="0" smtClean="0">
              <a:hlinkClick r:id="rId7"/>
            </a:endParaRPr>
          </a:p>
        </p:txBody>
      </p:sp>
      <p:pic>
        <p:nvPicPr>
          <p:cNvPr id="70" name="Picture 69"/>
          <p:cNvPicPr>
            <a:picLocks noChangeAspect="1"/>
          </p:cNvPicPr>
          <p:nvPr/>
        </p:nvPicPr>
        <p:blipFill>
          <a:blip r:embed="rId8"/>
          <a:stretch>
            <a:fillRect/>
          </a:stretch>
        </p:blipFill>
        <p:spPr>
          <a:xfrm>
            <a:off x="2438583" y="1455705"/>
            <a:ext cx="2889250" cy="4364010"/>
          </a:xfrm>
          <a:prstGeom prst="rect">
            <a:avLst/>
          </a:prstGeom>
        </p:spPr>
      </p:pic>
      <p:pic>
        <p:nvPicPr>
          <p:cNvPr id="71" name="Picture 70"/>
          <p:cNvPicPr>
            <a:picLocks noChangeAspect="1"/>
          </p:cNvPicPr>
          <p:nvPr/>
        </p:nvPicPr>
        <p:blipFill>
          <a:blip r:embed="rId9"/>
          <a:stretch>
            <a:fillRect/>
          </a:stretch>
        </p:blipFill>
        <p:spPr>
          <a:xfrm>
            <a:off x="5512399" y="2057400"/>
            <a:ext cx="3276001" cy="3063592"/>
          </a:xfrm>
          <a:prstGeom prst="rect">
            <a:avLst/>
          </a:prstGeom>
        </p:spPr>
      </p:pic>
      <p:grpSp>
        <p:nvGrpSpPr>
          <p:cNvPr id="4" name="Group 3"/>
          <p:cNvGrpSpPr/>
          <p:nvPr/>
        </p:nvGrpSpPr>
        <p:grpSpPr>
          <a:xfrm>
            <a:off x="1257300" y="762000"/>
            <a:ext cx="5295900" cy="492443"/>
            <a:chOff x="1257300" y="762000"/>
            <a:chExt cx="5295900" cy="492443"/>
          </a:xfrm>
        </p:grpSpPr>
        <p:sp>
          <p:nvSpPr>
            <p:cNvPr id="3" name="TextBox 2"/>
            <p:cNvSpPr txBox="1"/>
            <p:nvPr/>
          </p:nvSpPr>
          <p:spPr>
            <a:xfrm>
              <a:off x="2749458" y="762000"/>
              <a:ext cx="3803742" cy="492443"/>
            </a:xfrm>
            <a:prstGeom prst="rect">
              <a:avLst/>
            </a:prstGeom>
            <a:noFill/>
          </p:spPr>
          <p:txBody>
            <a:bodyPr wrap="square" rtlCol="0">
              <a:spAutoFit/>
            </a:bodyPr>
            <a:lstStyle/>
            <a:p>
              <a:r>
                <a:rPr lang="en-US" sz="2600" u="sng" dirty="0">
                  <a:solidFill>
                    <a:schemeClr val="accent6"/>
                  </a:solidFill>
                </a:rPr>
                <a:t>Frequency Table</a:t>
              </a:r>
              <a:r>
                <a:rPr lang="en-US" sz="2600" dirty="0">
                  <a:solidFill>
                    <a:schemeClr val="accent6"/>
                  </a:solidFill>
                </a:rPr>
                <a:t>	</a:t>
              </a:r>
              <a:endParaRPr lang="en-US" sz="2600" dirty="0"/>
            </a:p>
          </p:txBody>
        </p:sp>
        <p:cxnSp>
          <p:nvCxnSpPr>
            <p:cNvPr id="17" name="Straight Arrow Connector 16"/>
            <p:cNvCxnSpPr/>
            <p:nvPr/>
          </p:nvCxnSpPr>
          <p:spPr>
            <a:xfrm>
              <a:off x="1257300" y="1016000"/>
              <a:ext cx="14605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5156200" y="754559"/>
            <a:ext cx="3835400" cy="769441"/>
            <a:chOff x="5156200" y="754559"/>
            <a:chExt cx="3835400" cy="769441"/>
          </a:xfrm>
        </p:grpSpPr>
        <p:cxnSp>
          <p:nvCxnSpPr>
            <p:cNvPr id="14" name="Straight Arrow Connector 13"/>
            <p:cNvCxnSpPr/>
            <p:nvPr/>
          </p:nvCxnSpPr>
          <p:spPr>
            <a:xfrm>
              <a:off x="5156200" y="1016000"/>
              <a:ext cx="165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782340" y="754559"/>
              <a:ext cx="2209260" cy="769441"/>
            </a:xfrm>
            <a:prstGeom prst="rect">
              <a:avLst/>
            </a:prstGeom>
            <a:noFill/>
          </p:spPr>
          <p:txBody>
            <a:bodyPr wrap="square" rtlCol="0">
              <a:spAutoFit/>
            </a:bodyPr>
            <a:lstStyle/>
            <a:p>
              <a:r>
                <a:rPr lang="en-US" sz="2600" u="sng" dirty="0">
                  <a:solidFill>
                    <a:schemeClr val="accent6"/>
                  </a:solidFill>
                </a:rPr>
                <a:t>Histogram</a:t>
              </a:r>
            </a:p>
            <a:p>
              <a:endParaRPr lang="en-US" dirty="0"/>
            </a:p>
          </p:txBody>
        </p:sp>
      </p:grpSp>
      <p:pic>
        <p:nvPicPr>
          <p:cNvPr id="21" name="Picture 20"/>
          <p:cNvPicPr>
            <a:picLocks noChangeAspect="1"/>
          </p:cNvPicPr>
          <p:nvPr/>
        </p:nvPicPr>
        <p:blipFill>
          <a:blip r:embed="rId10"/>
          <a:stretch>
            <a:fillRect/>
          </a:stretch>
        </p:blipFill>
        <p:spPr>
          <a:xfrm>
            <a:off x="609600" y="1600200"/>
            <a:ext cx="1461442" cy="4067114"/>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wipe(up)">
                                      <p:cBhvr>
                                        <p:cTn id="20" dur="10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up)">
                                      <p:cBhvr>
                                        <p:cTn id="29"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763000" cy="639763"/>
          </a:xfrm>
        </p:spPr>
        <p:txBody>
          <a:bodyPr/>
          <a:lstStyle/>
          <a:p>
            <a:pPr algn="l"/>
            <a:r>
              <a:rPr lang="en-US" sz="3200" b="1" dirty="0" smtClean="0">
                <a:solidFill>
                  <a:schemeClr val="bg1"/>
                </a:solidFill>
                <a:ea typeface="ＭＳ Ｐゴシック" charset="-128"/>
              </a:rPr>
              <a:t/>
            </a:r>
            <a:br>
              <a:rPr lang="en-US" sz="3200" b="1" dirty="0" smtClean="0">
                <a:solidFill>
                  <a:schemeClr val="bg1"/>
                </a:solidFill>
                <a:ea typeface="ＭＳ Ｐゴシック" charset="-128"/>
              </a:rPr>
            </a:br>
            <a:r>
              <a:rPr lang="en-US" sz="3200" b="1" dirty="0" smtClean="0">
                <a:solidFill>
                  <a:schemeClr val="bg1"/>
                </a:solidFill>
                <a:ea typeface="ＭＳ Ｐゴシック" charset="-128"/>
              </a:rPr>
              <a:t>Explore					           Small Group			</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59</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1"/>
          <p:cNvSpPr txBox="1"/>
          <p:nvPr/>
        </p:nvSpPr>
        <p:spPr>
          <a:xfrm>
            <a:off x="609600" y="720804"/>
            <a:ext cx="8077200" cy="738664"/>
          </a:xfrm>
          <a:prstGeom prst="rect">
            <a:avLst/>
          </a:prstGeom>
          <a:noFill/>
        </p:spPr>
        <p:txBody>
          <a:bodyPr wrap="square" rtlCol="0">
            <a:spAutoFit/>
          </a:bodyPr>
          <a:lstStyle/>
          <a:p>
            <a:r>
              <a:rPr lang="en-US" sz="2400" dirty="0" smtClean="0"/>
              <a:t>Minutes spent texting daily for 24 sixth grade students:</a:t>
            </a:r>
          </a:p>
          <a:p>
            <a:endParaRPr lang="en-US" dirty="0" smtClean="0"/>
          </a:p>
        </p:txBody>
      </p:sp>
      <p:pic>
        <p:nvPicPr>
          <p:cNvPr id="28" name="Picture 27"/>
          <p:cNvPicPr>
            <a:picLocks noChangeAspect="1"/>
          </p:cNvPicPr>
          <p:nvPr/>
        </p:nvPicPr>
        <p:blipFill>
          <a:blip r:embed="rId7"/>
          <a:stretch>
            <a:fillRect/>
          </a:stretch>
        </p:blipFill>
        <p:spPr>
          <a:xfrm>
            <a:off x="304800" y="1381983"/>
            <a:ext cx="3289618" cy="4485417"/>
          </a:xfrm>
          <a:prstGeom prst="rect">
            <a:avLst/>
          </a:prstGeom>
        </p:spPr>
      </p:pic>
      <p:sp>
        <p:nvSpPr>
          <p:cNvPr id="18" name="TextBox 8"/>
          <p:cNvSpPr txBox="1">
            <a:spLocks noChangeArrowheads="1"/>
          </p:cNvSpPr>
          <p:nvPr/>
        </p:nvSpPr>
        <p:spPr bwMode="auto">
          <a:xfrm>
            <a:off x="606425" y="2543145"/>
            <a:ext cx="2362200" cy="369332"/>
          </a:xfrm>
          <a:prstGeom prst="rect">
            <a:avLst/>
          </a:prstGeom>
          <a:noFill/>
          <a:ln w="9525">
            <a:noFill/>
            <a:miter lim="800000"/>
            <a:headEnd/>
            <a:tailEnd/>
          </a:ln>
        </p:spPr>
        <p:txBody>
          <a:bodyPr wrap="square">
            <a:prstTxWarp prst="textNoShape">
              <a:avLst/>
            </a:prstTxWarp>
            <a:spAutoFit/>
          </a:bodyPr>
          <a:lstStyle/>
          <a:p>
            <a:r>
              <a:rPr lang="en-US" b="1" dirty="0" smtClean="0">
                <a:latin typeface="Bradley Hand ITC" pitchFamily="66" charset="0"/>
              </a:rPr>
              <a:t>___Title</a:t>
            </a:r>
            <a:endParaRPr lang="en-US" dirty="0">
              <a:latin typeface="Bradley Hand ITC" pitchFamily="66" charset="0"/>
            </a:endParaRPr>
          </a:p>
        </p:txBody>
      </p:sp>
      <p:sp>
        <p:nvSpPr>
          <p:cNvPr id="29" name="TextBox 8"/>
          <p:cNvSpPr txBox="1">
            <a:spLocks noChangeArrowheads="1"/>
          </p:cNvSpPr>
          <p:nvPr/>
        </p:nvSpPr>
        <p:spPr bwMode="auto">
          <a:xfrm>
            <a:off x="606425" y="3064877"/>
            <a:ext cx="2362200" cy="369332"/>
          </a:xfrm>
          <a:prstGeom prst="rect">
            <a:avLst/>
          </a:prstGeom>
          <a:noFill/>
          <a:ln w="9525">
            <a:noFill/>
            <a:miter lim="800000"/>
            <a:headEnd/>
            <a:tailEnd/>
          </a:ln>
        </p:spPr>
        <p:txBody>
          <a:bodyPr wrap="square">
            <a:prstTxWarp prst="textNoShape">
              <a:avLst/>
            </a:prstTxWarp>
            <a:spAutoFit/>
          </a:bodyPr>
          <a:lstStyle/>
          <a:p>
            <a:r>
              <a:rPr lang="en-US" b="1" dirty="0" smtClean="0">
                <a:latin typeface="Bradley Hand ITC" pitchFamily="66" charset="0"/>
              </a:rPr>
              <a:t>___Labels </a:t>
            </a:r>
            <a:endParaRPr lang="en-US" dirty="0">
              <a:latin typeface="Bradley Hand ITC" pitchFamily="66" charset="0"/>
            </a:endParaRPr>
          </a:p>
        </p:txBody>
      </p:sp>
      <p:sp>
        <p:nvSpPr>
          <p:cNvPr id="30" name="TextBox 8"/>
          <p:cNvSpPr txBox="1">
            <a:spLocks noChangeArrowheads="1"/>
          </p:cNvSpPr>
          <p:nvPr/>
        </p:nvSpPr>
        <p:spPr bwMode="auto">
          <a:xfrm>
            <a:off x="606425" y="3586609"/>
            <a:ext cx="2362200" cy="646331"/>
          </a:xfrm>
          <a:prstGeom prst="rect">
            <a:avLst/>
          </a:prstGeom>
          <a:noFill/>
          <a:ln w="9525">
            <a:noFill/>
            <a:miter lim="800000"/>
            <a:headEnd/>
            <a:tailEnd/>
          </a:ln>
        </p:spPr>
        <p:txBody>
          <a:bodyPr wrap="square">
            <a:prstTxWarp prst="textNoShape">
              <a:avLst/>
            </a:prstTxWarp>
            <a:spAutoFit/>
          </a:bodyPr>
          <a:lstStyle/>
          <a:p>
            <a:r>
              <a:rPr lang="en-US" b="1" dirty="0" smtClean="0">
                <a:latin typeface="Bradley Hand ITC" pitchFamily="66" charset="0"/>
              </a:rPr>
              <a:t>___Equal intervals    </a:t>
            </a:r>
          </a:p>
          <a:p>
            <a:r>
              <a:rPr lang="en-US" b="1" dirty="0" smtClean="0">
                <a:latin typeface="Bradley Hand ITC" pitchFamily="66" charset="0"/>
              </a:rPr>
              <a:t>      on both axes </a:t>
            </a:r>
            <a:endParaRPr lang="en-US" dirty="0">
              <a:latin typeface="Bradley Hand ITC" pitchFamily="66" charset="0"/>
            </a:endParaRPr>
          </a:p>
        </p:txBody>
      </p:sp>
      <p:sp>
        <p:nvSpPr>
          <p:cNvPr id="31" name="TextBox 8"/>
          <p:cNvSpPr txBox="1">
            <a:spLocks noChangeArrowheads="1"/>
          </p:cNvSpPr>
          <p:nvPr/>
        </p:nvSpPr>
        <p:spPr bwMode="auto">
          <a:xfrm>
            <a:off x="606425" y="4281963"/>
            <a:ext cx="2362200" cy="646331"/>
          </a:xfrm>
          <a:prstGeom prst="rect">
            <a:avLst/>
          </a:prstGeom>
          <a:noFill/>
          <a:ln w="9525">
            <a:noFill/>
            <a:miter lim="800000"/>
            <a:headEnd/>
            <a:tailEnd/>
          </a:ln>
        </p:spPr>
        <p:txBody>
          <a:bodyPr wrap="square">
            <a:prstTxWarp prst="textNoShape">
              <a:avLst/>
            </a:prstTxWarp>
            <a:spAutoFit/>
          </a:bodyPr>
          <a:lstStyle/>
          <a:p>
            <a:r>
              <a:rPr lang="en-US" b="1" dirty="0" smtClean="0">
                <a:latin typeface="Bradley Hand ITC" pitchFamily="66" charset="0"/>
              </a:rPr>
              <a:t>___No spaces </a:t>
            </a:r>
          </a:p>
          <a:p>
            <a:r>
              <a:rPr lang="en-US" b="1" dirty="0" smtClean="0">
                <a:latin typeface="Bradley Hand ITC" pitchFamily="66" charset="0"/>
              </a:rPr>
              <a:t>      between bars</a:t>
            </a:r>
            <a:endParaRPr lang="en-US" dirty="0">
              <a:latin typeface="Bradley Hand ITC" pitchFamily="66" charset="0"/>
            </a:endParaRPr>
          </a:p>
        </p:txBody>
      </p:sp>
      <p:sp>
        <p:nvSpPr>
          <p:cNvPr id="32" name="TextBox 8"/>
          <p:cNvSpPr txBox="1">
            <a:spLocks noChangeArrowheads="1"/>
          </p:cNvSpPr>
          <p:nvPr/>
        </p:nvSpPr>
        <p:spPr bwMode="auto">
          <a:xfrm>
            <a:off x="606425" y="4928294"/>
            <a:ext cx="2362200" cy="646331"/>
          </a:xfrm>
          <a:prstGeom prst="rect">
            <a:avLst/>
          </a:prstGeom>
          <a:noFill/>
          <a:ln w="9525">
            <a:noFill/>
            <a:miter lim="800000"/>
            <a:headEnd/>
            <a:tailEnd/>
          </a:ln>
        </p:spPr>
        <p:txBody>
          <a:bodyPr wrap="square">
            <a:prstTxWarp prst="textNoShape">
              <a:avLst/>
            </a:prstTxWarp>
            <a:spAutoFit/>
          </a:bodyPr>
          <a:lstStyle/>
          <a:p>
            <a:r>
              <a:rPr lang="en-US" b="1" dirty="0" smtClean="0">
                <a:latin typeface="Bradley Hand ITC" pitchFamily="66" charset="0"/>
              </a:rPr>
              <a:t>___No duplicate #’</a:t>
            </a:r>
            <a:r>
              <a:rPr lang="en-US" b="1" dirty="0" err="1" smtClean="0">
                <a:latin typeface="Bradley Hand ITC" pitchFamily="66" charset="0"/>
              </a:rPr>
              <a:t>s</a:t>
            </a:r>
            <a:r>
              <a:rPr lang="en-US" b="1" dirty="0" smtClean="0">
                <a:latin typeface="Bradley Hand ITC" pitchFamily="66" charset="0"/>
              </a:rPr>
              <a:t>    </a:t>
            </a:r>
          </a:p>
          <a:p>
            <a:r>
              <a:rPr lang="en-US" b="1" dirty="0" smtClean="0">
                <a:latin typeface="Bradley Hand ITC" pitchFamily="66" charset="0"/>
              </a:rPr>
              <a:t>      on either axis</a:t>
            </a:r>
            <a:endParaRPr lang="en-US" dirty="0">
              <a:latin typeface="Bradley Hand ITC" pitchFamily="66" charset="0"/>
            </a:endParaRPr>
          </a:p>
        </p:txBody>
      </p:sp>
      <p:pic>
        <p:nvPicPr>
          <p:cNvPr id="33" name="Picture 32"/>
          <p:cNvPicPr>
            <a:picLocks noChangeAspect="1"/>
          </p:cNvPicPr>
          <p:nvPr/>
        </p:nvPicPr>
        <p:blipFill>
          <a:blip r:embed="rId8"/>
          <a:stretch>
            <a:fillRect/>
          </a:stretch>
        </p:blipFill>
        <p:spPr>
          <a:xfrm>
            <a:off x="4558443" y="2514600"/>
            <a:ext cx="3975957" cy="3461797"/>
          </a:xfrm>
          <a:prstGeom prst="rect">
            <a:avLst/>
          </a:prstGeom>
        </p:spPr>
      </p:pic>
      <p:sp>
        <p:nvSpPr>
          <p:cNvPr id="14" name="TextBox 13"/>
          <p:cNvSpPr txBox="1"/>
          <p:nvPr/>
        </p:nvSpPr>
        <p:spPr>
          <a:xfrm>
            <a:off x="5105400" y="2716411"/>
            <a:ext cx="4720503" cy="2769989"/>
          </a:xfrm>
          <a:prstGeom prst="rect">
            <a:avLst/>
          </a:prstGeom>
          <a:noFill/>
        </p:spPr>
        <p:txBody>
          <a:bodyPr wrap="square" rtlCol="0">
            <a:spAutoFit/>
          </a:bodyPr>
          <a:lstStyle/>
          <a:p>
            <a:endParaRPr lang="en-US" sz="2400" u="sng" dirty="0" smtClean="0"/>
          </a:p>
          <a:p>
            <a:r>
              <a:rPr lang="en-US" sz="3000" dirty="0" smtClean="0"/>
              <a:t>Create a </a:t>
            </a:r>
          </a:p>
          <a:p>
            <a:r>
              <a:rPr lang="en-US" sz="3000" dirty="0" smtClean="0"/>
              <a:t>histogram </a:t>
            </a:r>
          </a:p>
          <a:p>
            <a:r>
              <a:rPr lang="en-US" sz="3000" dirty="0" smtClean="0"/>
              <a:t>with your group </a:t>
            </a:r>
          </a:p>
          <a:p>
            <a:r>
              <a:rPr lang="en-US" sz="3000" dirty="0" smtClean="0"/>
              <a:t>to represent </a:t>
            </a:r>
          </a:p>
          <a:p>
            <a:r>
              <a:rPr lang="en-US" sz="3000" dirty="0" smtClean="0"/>
              <a:t>the texting times.  </a:t>
            </a:r>
            <a:endParaRPr lang="en-US" sz="3000" dirty="0"/>
          </a:p>
        </p:txBody>
      </p:sp>
      <p:sp>
        <p:nvSpPr>
          <p:cNvPr id="20" name="TextBox 19"/>
          <p:cNvSpPr txBox="1"/>
          <p:nvPr/>
        </p:nvSpPr>
        <p:spPr>
          <a:xfrm>
            <a:off x="3581400" y="1381983"/>
            <a:ext cx="5562600" cy="1754327"/>
          </a:xfrm>
          <a:prstGeom prst="rect">
            <a:avLst/>
          </a:prstGeom>
          <a:noFill/>
        </p:spPr>
        <p:txBody>
          <a:bodyPr wrap="square" rtlCol="0">
            <a:spAutoFit/>
          </a:bodyPr>
          <a:lstStyle/>
          <a:p>
            <a:r>
              <a:rPr lang="en-US" dirty="0" smtClean="0">
                <a:solidFill>
                  <a:schemeClr val="accent6">
                    <a:lumMod val="75000"/>
                  </a:schemeClr>
                </a:solidFill>
              </a:rPr>
              <a:t>0	0	2	3	5	8</a:t>
            </a:r>
          </a:p>
          <a:p>
            <a:r>
              <a:rPr lang="en-US" dirty="0" smtClean="0">
                <a:solidFill>
                  <a:schemeClr val="accent6">
                    <a:lumMod val="75000"/>
                  </a:schemeClr>
                </a:solidFill>
              </a:rPr>
              <a:t>10	12	15	18	19	20</a:t>
            </a:r>
          </a:p>
          <a:p>
            <a:r>
              <a:rPr lang="en-US" dirty="0" smtClean="0">
                <a:solidFill>
                  <a:schemeClr val="accent6">
                    <a:lumMod val="75000"/>
                  </a:schemeClr>
                </a:solidFill>
              </a:rPr>
              <a:t>25	30	30	30	40	45</a:t>
            </a:r>
          </a:p>
          <a:p>
            <a:r>
              <a:rPr lang="en-US" dirty="0" smtClean="0">
                <a:solidFill>
                  <a:schemeClr val="accent6">
                    <a:lumMod val="75000"/>
                  </a:schemeClr>
                </a:solidFill>
              </a:rPr>
              <a:t>60	75	80	90	90	120		</a:t>
            </a:r>
          </a:p>
          <a:p>
            <a:pPr marL="342900" indent="-342900">
              <a:buAutoNum type="arabicPlain" startAt="15"/>
            </a:pPr>
            <a:endParaRPr lang="en-US"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lack Background"/>
          <p:cNvSpPr>
            <a:spLocks noChangeArrowheads="1"/>
          </p:cNvSpPr>
          <p:nvPr/>
        </p:nvSpPr>
        <p:spPr bwMode="auto">
          <a:xfrm>
            <a:off x="122238" y="619125"/>
            <a:ext cx="8869362" cy="55530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8435" name="Slide Numbe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0954E5D5-9E93-427C-8057-AEED02625DB1}" type="slidenum">
              <a:rPr lang="en-US" smtClean="0">
                <a:solidFill>
                  <a:schemeClr val="bg1"/>
                </a:solidFill>
              </a:rPr>
              <a:pPr eaLnBrk="1" hangingPunct="1"/>
              <a:t>6</a:t>
            </a:fld>
            <a:endParaRPr lang="en-US" smtClean="0">
              <a:solidFill>
                <a:schemeClr val="bg1"/>
              </a:solidFill>
            </a:endParaRPr>
          </a:p>
        </p:txBody>
      </p:sp>
      <p:sp>
        <p:nvSpPr>
          <p:cNvPr id="18436"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dirty="0">
                <a:solidFill>
                  <a:schemeClr val="bg1"/>
                </a:solidFill>
              </a:rPr>
              <a:t>Lesson Overview </a:t>
            </a:r>
            <a:r>
              <a:rPr lang="en-US" sz="2800" b="1" dirty="0" smtClean="0">
                <a:solidFill>
                  <a:schemeClr val="bg1"/>
                </a:solidFill>
              </a:rPr>
              <a:t>(5 </a:t>
            </a:r>
            <a:r>
              <a:rPr lang="en-US" sz="2800" b="1" dirty="0">
                <a:solidFill>
                  <a:schemeClr val="bg1"/>
                </a:solidFill>
              </a:rPr>
              <a:t>of</a:t>
            </a:r>
            <a:r>
              <a:rPr lang="en-US" sz="2800" b="1" dirty="0" smtClean="0">
                <a:solidFill>
                  <a:schemeClr val="bg1"/>
                </a:solidFill>
              </a:rPr>
              <a:t> 6)</a:t>
            </a:r>
            <a:endParaRPr lang="en-US" sz="20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67578006"/>
              </p:ext>
            </p:extLst>
          </p:nvPr>
        </p:nvGraphicFramePr>
        <p:xfrm>
          <a:off x="228600" y="731520"/>
          <a:ext cx="8632825" cy="5221603"/>
        </p:xfrm>
        <a:graphic>
          <a:graphicData uri="http://schemas.openxmlformats.org/drawingml/2006/table">
            <a:tbl>
              <a:tblPr/>
              <a:tblGrid>
                <a:gridCol w="1828800"/>
                <a:gridCol w="6804025"/>
              </a:tblGrid>
              <a:tr h="522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FFFF00"/>
                          </a:solidFill>
                          <a:effectLst/>
                          <a:latin typeface="Cambria" charset="0"/>
                          <a:ea typeface="Cambria" charset="0"/>
                        </a:rPr>
                        <a:t> Before and After</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FFFFFF"/>
                          </a:solidFill>
                          <a:effectLst/>
                          <a:latin typeface="Cambria" charset="0"/>
                          <a:ea typeface="Arial" charset="0"/>
                          <a:cs typeface="Arial" charset="0"/>
                        </a:rPr>
                        <a:t>Coming into this lesson, students will have had many lessons related to statistics.  The first group of lessons focused on measures of center including median and mean.  The second group of lessons focused on measures of spread including range, </a:t>
                      </a:r>
                      <a:r>
                        <a:rPr kumimoji="0" lang="en-US" sz="1700" b="0" i="0" u="none" strike="noStrike" cap="none" normalizeH="0" baseline="0" dirty="0" err="1" smtClean="0">
                          <a:ln>
                            <a:noFill/>
                          </a:ln>
                          <a:solidFill>
                            <a:srgbClr val="FFFFFF"/>
                          </a:solidFill>
                          <a:effectLst/>
                          <a:latin typeface="Cambria" charset="0"/>
                          <a:ea typeface="Arial" charset="0"/>
                          <a:cs typeface="Arial" charset="0"/>
                        </a:rPr>
                        <a:t>interquartile</a:t>
                      </a:r>
                      <a:r>
                        <a:rPr kumimoji="0" lang="en-US" sz="1700" b="0" i="0" u="none" strike="noStrike" cap="none" normalizeH="0" baseline="0" dirty="0" smtClean="0">
                          <a:ln>
                            <a:noFill/>
                          </a:ln>
                          <a:solidFill>
                            <a:srgbClr val="FFFFFF"/>
                          </a:solidFill>
                          <a:effectLst/>
                          <a:latin typeface="Cambria" charset="0"/>
                          <a:ea typeface="Arial" charset="0"/>
                          <a:cs typeface="Arial" charset="0"/>
                        </a:rPr>
                        <a:t> range (IQR), and mean absolute deviation (MAD).  Throughout these lessons students created and analyzed both line plots and box plots.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FFFFFF"/>
                          </a:solidFill>
                          <a:effectLst/>
                          <a:latin typeface="Cambria" charset="0"/>
                          <a:ea typeface="Arial" charset="0"/>
                          <a:cs typeface="Arial" charset="0"/>
                        </a:rPr>
                        <a:t>This lesson on histograms comes directly after the lessons on box plots, giving students the opportunity to compare the two representations in a timely manner.  However, this lesson could be taught after the concept of shape has been covered instead.   In this case, histograms, while being a new idea, could also serve as a review of shape.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FFFFFF"/>
                          </a:solidFill>
                          <a:effectLst/>
                          <a:latin typeface="Cambria" charset="0"/>
                          <a:ea typeface="Arial" charset="0"/>
                          <a:cs typeface="Arial" charset="0"/>
                        </a:rPr>
                        <a:t>Histograms will be a completely new concept for sixth graders.  However, students can apply their knowledge of bar graphs that they acquired in previous years to quickly gain an understanding of how to create and interpret histograms.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FFFFFF"/>
                          </a:solidFill>
                          <a:effectLst/>
                          <a:latin typeface="Cambria" charset="0"/>
                          <a:ea typeface="Arial" charset="0"/>
                          <a:cs typeface="Arial" charset="0"/>
                        </a:rPr>
                        <a:t>By the end of this lesson, students should be able to both create and analyze histograms.  They should also be able to determine which type of graph is appropriate to use to represent a particular set of data. Ultimately students should be able to look at different representations and describe the data distributions’ center, spread, and shape.</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charset="-128"/>
              </a:rPr>
              <a:t>Summary</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60</a:t>
            </a:fld>
            <a:endParaRPr lang="en-US" smtClean="0">
              <a:solidFill>
                <a:schemeClr val="bg1"/>
              </a:solidFill>
            </a:endParaRP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2" name="TextBox 51"/>
          <p:cNvSpPr txBox="1"/>
          <p:nvPr/>
        </p:nvSpPr>
        <p:spPr>
          <a:xfrm>
            <a:off x="457200" y="665201"/>
            <a:ext cx="7924800" cy="553998"/>
          </a:xfrm>
          <a:prstGeom prst="rect">
            <a:avLst/>
          </a:prstGeom>
          <a:noFill/>
        </p:spPr>
        <p:txBody>
          <a:bodyPr wrap="square" rtlCol="0">
            <a:spAutoFit/>
          </a:bodyPr>
          <a:lstStyle/>
          <a:p>
            <a:r>
              <a:rPr lang="en-US" sz="3000" dirty="0" smtClean="0">
                <a:solidFill>
                  <a:srgbClr val="669900"/>
                </a:solidFill>
              </a:rPr>
              <a:t>How does your histogram compare?</a:t>
            </a:r>
            <a:endParaRPr lang="en-US" sz="3000" dirty="0">
              <a:solidFill>
                <a:srgbClr val="669900"/>
              </a:solidFill>
            </a:endParaRPr>
          </a:p>
        </p:txBody>
      </p:sp>
      <p:sp>
        <p:nvSpPr>
          <p:cNvPr id="53" name="TextBox 5"/>
          <p:cNvSpPr txBox="1">
            <a:spLocks noChangeArrowheads="1"/>
          </p:cNvSpPr>
          <p:nvPr/>
        </p:nvSpPr>
        <p:spPr bwMode="auto">
          <a:xfrm>
            <a:off x="457200" y="1447800"/>
            <a:ext cx="8458200" cy="4401205"/>
          </a:xfrm>
          <a:prstGeom prst="rect">
            <a:avLst/>
          </a:prstGeom>
          <a:noFill/>
          <a:ln w="9525">
            <a:noFill/>
            <a:miter lim="800000"/>
            <a:headEnd/>
            <a:tailEnd/>
          </a:ln>
        </p:spPr>
        <p:txBody>
          <a:bodyPr>
            <a:prstTxWarp prst="textNoShape">
              <a:avLst/>
            </a:prstTxWarp>
            <a:spAutoFit/>
          </a:bodyPr>
          <a:lstStyle/>
          <a:p>
            <a:r>
              <a:rPr lang="en-US" sz="2800" dirty="0" smtClean="0"/>
              <a:t>Quietly </a:t>
            </a:r>
            <a:r>
              <a:rPr lang="en-US" sz="2800" dirty="0"/>
              <a:t>walk around the room to view the</a:t>
            </a:r>
            <a:r>
              <a:rPr lang="en-US" sz="2800" dirty="0" smtClean="0"/>
              <a:t> histograms made </a:t>
            </a:r>
            <a:r>
              <a:rPr lang="en-US" sz="2800" dirty="0"/>
              <a:t>by other groups.  </a:t>
            </a:r>
            <a:endParaRPr lang="en-US" sz="2800" dirty="0" smtClean="0"/>
          </a:p>
          <a:p>
            <a:endParaRPr lang="en-US" sz="2800" dirty="0" smtClean="0"/>
          </a:p>
          <a:p>
            <a:endParaRPr lang="en-US" sz="2800" dirty="0" smtClean="0"/>
          </a:p>
          <a:p>
            <a:endParaRPr lang="en-US" sz="2800" dirty="0" smtClean="0"/>
          </a:p>
          <a:p>
            <a:r>
              <a:rPr lang="en-US" sz="2800" dirty="0"/>
              <a:t>Questions to think about: </a:t>
            </a:r>
          </a:p>
          <a:p>
            <a:r>
              <a:rPr lang="en-US" sz="2800" dirty="0"/>
              <a:t>-What is great about the mathematics you see?  </a:t>
            </a:r>
          </a:p>
          <a:p>
            <a:r>
              <a:rPr lang="en-US" sz="2800" dirty="0"/>
              <a:t>-What suggestions do you have for the other groups?</a:t>
            </a:r>
          </a:p>
          <a:p>
            <a:endParaRPr lang="en-US" sz="2800" dirty="0"/>
          </a:p>
          <a:p>
            <a:r>
              <a:rPr lang="en-US" sz="2800" dirty="0"/>
              <a:t>You have 3 minutes!</a:t>
            </a:r>
          </a:p>
        </p:txBody>
      </p:sp>
      <p:pic>
        <p:nvPicPr>
          <p:cNvPr id="54" name="Timer">
            <a:hlinkClick r:id="rId6"/>
          </p:cNvPr>
          <p:cNvPicPr>
            <a:picLocks noChangeAspect="1" noChangeArrowheads="1"/>
          </p:cNvPicPr>
          <p:nvPr/>
        </p:nvPicPr>
        <p:blipFill>
          <a:blip r:embed="rId7"/>
          <a:srcRect/>
          <a:stretch>
            <a:fillRect/>
          </a:stretch>
        </p:blipFill>
        <p:spPr bwMode="auto">
          <a:xfrm>
            <a:off x="6369916" y="2133600"/>
            <a:ext cx="1652587" cy="1651000"/>
          </a:xfrm>
          <a:prstGeom prst="rect">
            <a:avLst/>
          </a:prstGeom>
          <a:noFill/>
          <a:ln w="9525">
            <a:noFill/>
            <a:miter lim="800000"/>
            <a:headEnd/>
            <a:tailEnd/>
          </a:ln>
        </p:spPr>
      </p:pic>
      <p:sp>
        <p:nvSpPr>
          <p:cNvPr id="12" name="Agenda Link">
            <a:hlinkClick r:id="rId8"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age Title"/>
          <p:cNvSpPr>
            <a:spLocks noGrp="1"/>
          </p:cNvSpPr>
          <p:nvPr>
            <p:ph type="title" idx="4294967295"/>
          </p:nvPr>
        </p:nvSpPr>
        <p:spPr>
          <a:xfrm>
            <a:off x="152400" y="-106363"/>
            <a:ext cx="8229600" cy="639763"/>
          </a:xfrm>
        </p:spPr>
        <p:txBody>
          <a:bodyPr/>
          <a:lstStyle/>
          <a:p>
            <a:pPr algn="l"/>
            <a:r>
              <a:rPr lang="en-US" sz="3200" b="1" dirty="0" smtClean="0">
                <a:solidFill>
                  <a:schemeClr val="bg1"/>
                </a:solidFill>
                <a:ea typeface="ＭＳ Ｐゴシック" charset="-128"/>
              </a:rPr>
              <a:t>Summary</a:t>
            </a:r>
          </a:p>
        </p:txBody>
      </p:sp>
      <p:sp>
        <p:nvSpPr>
          <p:cNvPr id="24579"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9955E0A-51E8-4760-AA2F-827952AFB80A}" type="slidenum">
              <a:rPr lang="en-US" smtClean="0">
                <a:solidFill>
                  <a:schemeClr val="bg1"/>
                </a:solidFill>
              </a:rPr>
              <a:pPr eaLnBrk="1" hangingPunct="1"/>
              <a:t>61</a:t>
            </a:fld>
            <a:endParaRPr lang="en-US" smtClean="0">
              <a:solidFill>
                <a:schemeClr val="bg1"/>
              </a:solidFill>
            </a:endParaRPr>
          </a:p>
        </p:txBody>
      </p:sp>
      <p:sp>
        <p:nvSpPr>
          <p:cNvPr id="307"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533400"/>
            <a:ext cx="8686800" cy="54864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4582" name="Group 5"/>
          <p:cNvGrpSpPr>
            <a:grpSpLocks/>
          </p:cNvGrpSpPr>
          <p:nvPr/>
        </p:nvGrpSpPr>
        <p:grpSpPr bwMode="auto">
          <a:xfrm>
            <a:off x="609600" y="6413500"/>
            <a:ext cx="7402513" cy="387350"/>
            <a:chOff x="609600" y="6414018"/>
            <a:chExt cx="7401771" cy="386725"/>
          </a:xfrm>
        </p:grpSpPr>
        <p:pic>
          <p:nvPicPr>
            <p:cNvPr id="24583"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4"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5"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p:nvPr/>
        </p:nvSpPr>
        <p:spPr>
          <a:xfrm>
            <a:off x="355600" y="725031"/>
            <a:ext cx="8255000" cy="2246769"/>
          </a:xfrm>
          <a:prstGeom prst="rect">
            <a:avLst/>
          </a:prstGeom>
          <a:noFill/>
        </p:spPr>
        <p:txBody>
          <a:bodyPr wrap="square" rtlCol="0">
            <a:spAutoFit/>
          </a:bodyPr>
          <a:lstStyle/>
          <a:p>
            <a:r>
              <a:rPr lang="en-US" sz="2800" dirty="0" smtClean="0"/>
              <a:t>We started class today by making line plots and box plots.  Then we began making histograms.  If we already have two different types of graphs to represent data, why do we need to know about histograms?</a:t>
            </a:r>
          </a:p>
          <a:p>
            <a:endParaRPr lang="en-US" sz="2800" dirty="0" smtClean="0"/>
          </a:p>
        </p:txBody>
      </p:sp>
      <p:sp>
        <p:nvSpPr>
          <p:cNvPr id="11" name="Agenda Link">
            <a:hlinkClick r:id="rId7" action="ppaction://hlinksldjump"/>
          </p:cNvPr>
          <p:cNvSpPr txBox="1"/>
          <p:nvPr/>
        </p:nvSpPr>
        <p:spPr>
          <a:xfrm>
            <a:off x="2628900" y="6096000"/>
            <a:ext cx="12573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Scaffolding</a:t>
            </a:r>
            <a:endParaRPr lang="en-US" b="1" dirty="0">
              <a:solidFill>
                <a:srgbClr val="000000"/>
              </a:solidFill>
              <a:latin typeface="Perpetua" pitchFamily="18" charset="0"/>
              <a:ea typeface="+mj-ea"/>
              <a:cs typeface="+mj-cs"/>
            </a:endParaRPr>
          </a:p>
        </p:txBody>
      </p:sp>
      <p:sp>
        <p:nvSpPr>
          <p:cNvPr id="12" name="Agenda Link">
            <a:hlinkClick r:id="rId8" action="ppaction://hlinksldjump"/>
          </p:cNvPr>
          <p:cNvSpPr txBox="1"/>
          <p:nvPr/>
        </p:nvSpPr>
        <p:spPr>
          <a:xfrm>
            <a:off x="1143000" y="6380365"/>
            <a:ext cx="1016000" cy="419100"/>
          </a:xfrm>
          <a:prstGeom prst="rect">
            <a:avLst/>
          </a:prstGeom>
        </p:spPr>
        <p:txBody>
          <a:bodyPr wrap="none" anchor="ctr">
            <a:normAutofit/>
          </a:bodyPr>
          <a:lstStyle/>
          <a:p>
            <a:pPr fontAlgn="auto">
              <a:spcAft>
                <a:spcPts val="0"/>
              </a:spcAft>
              <a:defRPr/>
            </a:pPr>
            <a:r>
              <a:rPr lang="en-US" b="1" dirty="0" smtClean="0">
                <a:solidFill>
                  <a:schemeClr val="bg1"/>
                </a:solidFill>
                <a:latin typeface="Perpetua" pitchFamily="18" charset="0"/>
                <a:ea typeface="+mj-ea"/>
                <a:cs typeface="+mj-cs"/>
              </a:rPr>
              <a:t>    </a:t>
            </a:r>
            <a:r>
              <a:rPr lang="en-US" b="1" dirty="0" smtClean="0">
                <a:solidFill>
                  <a:srgbClr val="FF5EE4"/>
                </a:solidFill>
                <a:latin typeface="Perpetua" pitchFamily="18" charset="0"/>
                <a:ea typeface="+mj-ea"/>
                <a:cs typeface="+mj-cs"/>
              </a:rPr>
              <a:t>Hint</a:t>
            </a:r>
            <a:endParaRPr lang="en-US" b="1" dirty="0">
              <a:solidFill>
                <a:srgbClr val="FF5EE4"/>
              </a:solidFill>
              <a:latin typeface="Perpetua" pitchFamily="18" charset="0"/>
              <a:ea typeface="+mj-ea"/>
              <a:cs typeface="+mj-cs"/>
            </a:endParaRPr>
          </a:p>
        </p:txBody>
      </p:sp>
      <p:sp>
        <p:nvSpPr>
          <p:cNvPr id="14" name="Rectangle 13"/>
          <p:cNvSpPr/>
          <p:nvPr/>
        </p:nvSpPr>
        <p:spPr>
          <a:xfrm>
            <a:off x="1143000" y="6492875"/>
            <a:ext cx="1295583" cy="295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genda Link">
            <a:hlinkClick r:id="rId9" action="ppaction://hlinksldjump"/>
          </p:cNvPr>
          <p:cNvSpPr txBox="1"/>
          <p:nvPr/>
        </p:nvSpPr>
        <p:spPr>
          <a:xfrm>
            <a:off x="1143000" y="6438900"/>
            <a:ext cx="1016000" cy="419100"/>
          </a:xfrm>
          <a:prstGeom prst="rect">
            <a:avLst/>
          </a:prstGeom>
        </p:spPr>
        <p:txBody>
          <a:bodyPr wrap="none" anchor="ctr">
            <a:normAutofit fontScale="92500" lnSpcReduction="10000"/>
          </a:bodyPr>
          <a:lstStyle/>
          <a:p>
            <a:pPr fontAlgn="auto">
              <a:spcAft>
                <a:spcPts val="0"/>
              </a:spcAft>
              <a:defRPr/>
            </a:pPr>
            <a:r>
              <a:rPr lang="en-US" b="1" dirty="0" smtClean="0">
                <a:solidFill>
                  <a:schemeClr val="bg1"/>
                </a:solidFill>
                <a:latin typeface="Perpetua" pitchFamily="18" charset="0"/>
                <a:ea typeface="+mj-ea"/>
                <a:cs typeface="+mj-cs"/>
              </a:rPr>
              <a:t>    </a:t>
            </a:r>
            <a:r>
              <a:rPr lang="en-US" sz="2400" b="1" dirty="0" smtClean="0">
                <a:solidFill>
                  <a:srgbClr val="FF5EE4"/>
                </a:solidFill>
                <a:latin typeface="Perpetua" pitchFamily="18" charset="0"/>
                <a:ea typeface="+mj-ea"/>
                <a:cs typeface="+mj-cs"/>
              </a:rPr>
              <a:t>Hint</a:t>
            </a:r>
            <a:endParaRPr lang="en-US" sz="2400" b="1" dirty="0">
              <a:solidFill>
                <a:srgbClr val="FF5EE4"/>
              </a:solidFill>
              <a:latin typeface="Perpetua" pitchFamily="18" charset="0"/>
              <a:ea typeface="+mj-ea"/>
              <a:cs typeface="+mj-cs"/>
            </a:endParaRPr>
          </a:p>
        </p:txBody>
      </p:sp>
      <p:pic>
        <p:nvPicPr>
          <p:cNvPr id="16" name="Picture 15"/>
          <p:cNvPicPr>
            <a:picLocks noChangeAspect="1"/>
          </p:cNvPicPr>
          <p:nvPr/>
        </p:nvPicPr>
        <p:blipFill>
          <a:blip r:embed="rId10"/>
          <a:stretch>
            <a:fillRect/>
          </a:stretch>
        </p:blipFill>
        <p:spPr>
          <a:xfrm>
            <a:off x="381000" y="2680081"/>
            <a:ext cx="2895600" cy="2958719"/>
          </a:xfrm>
          <a:prstGeom prst="rect">
            <a:avLst/>
          </a:prstGeom>
        </p:spPr>
      </p:pic>
      <p:pic>
        <p:nvPicPr>
          <p:cNvPr id="17" name="Picture 16"/>
          <p:cNvPicPr>
            <a:picLocks noChangeAspect="1"/>
          </p:cNvPicPr>
          <p:nvPr/>
        </p:nvPicPr>
        <p:blipFill>
          <a:blip r:embed="rId11"/>
          <a:stretch>
            <a:fillRect/>
          </a:stretch>
        </p:blipFill>
        <p:spPr>
          <a:xfrm>
            <a:off x="3733800" y="4323522"/>
            <a:ext cx="4876800" cy="1696278"/>
          </a:xfrm>
          <a:prstGeom prst="rect">
            <a:avLst/>
          </a:prstGeom>
        </p:spPr>
      </p:pic>
      <p:pic>
        <p:nvPicPr>
          <p:cNvPr id="18" name="Picture 17"/>
          <p:cNvPicPr>
            <a:picLocks noChangeAspect="1"/>
          </p:cNvPicPr>
          <p:nvPr/>
        </p:nvPicPr>
        <p:blipFill>
          <a:blip r:embed="rId11"/>
          <a:stretch>
            <a:fillRect/>
          </a:stretch>
        </p:blipFill>
        <p:spPr>
          <a:xfrm>
            <a:off x="3733800" y="2570922"/>
            <a:ext cx="4876800" cy="1696278"/>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4582" name="Group 5"/>
          <p:cNvGrpSpPr>
            <a:grpSpLocks/>
          </p:cNvGrpSpPr>
          <p:nvPr/>
        </p:nvGrpSpPr>
        <p:grpSpPr bwMode="auto">
          <a:xfrm>
            <a:off x="609600" y="6413500"/>
            <a:ext cx="7402513" cy="387350"/>
            <a:chOff x="609600" y="6414018"/>
            <a:chExt cx="7401771" cy="386725"/>
          </a:xfrm>
        </p:grpSpPr>
        <p:pic>
          <p:nvPicPr>
            <p:cNvPr id="24583"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4"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5"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Rectangle 2"/>
          <p:cNvSpPr/>
          <p:nvPr/>
        </p:nvSpPr>
        <p:spPr>
          <a:xfrm>
            <a:off x="1143000" y="6492875"/>
            <a:ext cx="1295583" cy="295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genda Link">
            <a:hlinkClick r:id="rId7" action="ppaction://hlinksldjump"/>
          </p:cNvPr>
          <p:cNvSpPr txBox="1"/>
          <p:nvPr/>
        </p:nvSpPr>
        <p:spPr>
          <a:xfrm>
            <a:off x="1143000" y="6438900"/>
            <a:ext cx="1016000" cy="419100"/>
          </a:xfrm>
          <a:prstGeom prst="rect">
            <a:avLst/>
          </a:prstGeom>
        </p:spPr>
        <p:txBody>
          <a:bodyPr wrap="none" anchor="ctr">
            <a:normAutofit fontScale="92500" lnSpcReduction="10000"/>
          </a:bodyPr>
          <a:lstStyle/>
          <a:p>
            <a:pPr fontAlgn="auto">
              <a:spcAft>
                <a:spcPts val="0"/>
              </a:spcAft>
              <a:defRPr/>
            </a:pPr>
            <a:r>
              <a:rPr lang="en-US" b="1" dirty="0" smtClean="0">
                <a:solidFill>
                  <a:schemeClr val="bg1"/>
                </a:solidFill>
                <a:latin typeface="Perpetua" pitchFamily="18" charset="0"/>
                <a:ea typeface="+mj-ea"/>
                <a:cs typeface="+mj-cs"/>
              </a:rPr>
              <a:t>    </a:t>
            </a:r>
            <a:r>
              <a:rPr lang="en-US" sz="2400" b="1" dirty="0" smtClean="0">
                <a:solidFill>
                  <a:srgbClr val="FF5EE4"/>
                </a:solidFill>
                <a:latin typeface="Perpetua" pitchFamily="18" charset="0"/>
                <a:ea typeface="+mj-ea"/>
                <a:cs typeface="+mj-cs"/>
              </a:rPr>
              <a:t>Hint</a:t>
            </a:r>
            <a:endParaRPr lang="en-US" sz="2400" b="1" dirty="0">
              <a:solidFill>
                <a:srgbClr val="FF5EE4"/>
              </a:solidFill>
              <a:latin typeface="Perpetua" pitchFamily="18" charset="0"/>
              <a:ea typeface="+mj-ea"/>
              <a:cs typeface="+mj-cs"/>
            </a:endParaRPr>
          </a:p>
        </p:txBody>
      </p:sp>
      <p:sp>
        <p:nvSpPr>
          <p:cNvPr id="14" name="Page Title"/>
          <p:cNvSpPr txBox="1">
            <a:spLocks/>
          </p:cNvSpPr>
          <p:nvPr/>
        </p:nvSpPr>
        <p:spPr bwMode="auto">
          <a:xfrm>
            <a:off x="152400" y="-106363"/>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200" b="1" dirty="0" smtClean="0">
                <a:solidFill>
                  <a:schemeClr val="bg1"/>
                </a:solidFill>
                <a:ea typeface="ＭＳ Ｐゴシック" charset="-128"/>
              </a:rPr>
              <a:t>Summary</a:t>
            </a:r>
          </a:p>
        </p:txBody>
      </p:sp>
      <p:sp>
        <p:nvSpPr>
          <p:cNvPr id="15" name="White Background"/>
          <p:cNvSpPr>
            <a:spLocks noChangeArrowheads="1"/>
          </p:cNvSpPr>
          <p:nvPr/>
        </p:nvSpPr>
        <p:spPr bwMode="auto">
          <a:xfrm>
            <a:off x="228600" y="533400"/>
            <a:ext cx="8686800" cy="54864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sp>
        <p:nvSpPr>
          <p:cNvPr id="16" name="TextBox 15"/>
          <p:cNvSpPr txBox="1"/>
          <p:nvPr/>
        </p:nvSpPr>
        <p:spPr>
          <a:xfrm>
            <a:off x="355600" y="725031"/>
            <a:ext cx="8255000" cy="2246769"/>
          </a:xfrm>
          <a:prstGeom prst="rect">
            <a:avLst/>
          </a:prstGeom>
          <a:noFill/>
        </p:spPr>
        <p:txBody>
          <a:bodyPr wrap="square" rtlCol="0">
            <a:spAutoFit/>
          </a:bodyPr>
          <a:lstStyle/>
          <a:p>
            <a:r>
              <a:rPr lang="en-US" sz="2800" dirty="0" smtClean="0"/>
              <a:t>We started class today by making line plots and box plots.  Then we began making histograms.  If we already have two different types of graphs to represent data, why do we need to know about histograms?</a:t>
            </a:r>
          </a:p>
          <a:p>
            <a:endParaRPr lang="en-US" sz="2800" dirty="0" smtClean="0"/>
          </a:p>
        </p:txBody>
      </p:sp>
      <p:pic>
        <p:nvPicPr>
          <p:cNvPr id="17" name="Picture 16"/>
          <p:cNvPicPr>
            <a:picLocks noChangeAspect="1"/>
          </p:cNvPicPr>
          <p:nvPr/>
        </p:nvPicPr>
        <p:blipFill>
          <a:blip r:embed="rId8"/>
          <a:stretch>
            <a:fillRect/>
          </a:stretch>
        </p:blipFill>
        <p:spPr>
          <a:xfrm>
            <a:off x="381000" y="2680081"/>
            <a:ext cx="2895600" cy="2958719"/>
          </a:xfrm>
          <a:prstGeom prst="rect">
            <a:avLst/>
          </a:prstGeom>
        </p:spPr>
      </p:pic>
      <p:pic>
        <p:nvPicPr>
          <p:cNvPr id="18" name="Picture 17"/>
          <p:cNvPicPr>
            <a:picLocks noChangeAspect="1"/>
          </p:cNvPicPr>
          <p:nvPr/>
        </p:nvPicPr>
        <p:blipFill>
          <a:blip r:embed="rId9"/>
          <a:stretch>
            <a:fillRect/>
          </a:stretch>
        </p:blipFill>
        <p:spPr>
          <a:xfrm>
            <a:off x="3733800" y="4323522"/>
            <a:ext cx="4876800" cy="1696278"/>
          </a:xfrm>
          <a:prstGeom prst="rect">
            <a:avLst/>
          </a:prstGeom>
        </p:spPr>
      </p:pic>
      <p:pic>
        <p:nvPicPr>
          <p:cNvPr id="19" name="Picture 18"/>
          <p:cNvPicPr>
            <a:picLocks noChangeAspect="1"/>
          </p:cNvPicPr>
          <p:nvPr/>
        </p:nvPicPr>
        <p:blipFill>
          <a:blip r:embed="rId9"/>
          <a:stretch>
            <a:fillRect/>
          </a:stretch>
        </p:blipFill>
        <p:spPr>
          <a:xfrm>
            <a:off x="3733800" y="2570922"/>
            <a:ext cx="4876800" cy="1696278"/>
          </a:xfrm>
          <a:prstGeom prst="rect">
            <a:avLst/>
          </a:prstGeom>
        </p:spPr>
      </p:pic>
      <p:sp>
        <p:nvSpPr>
          <p:cNvPr id="10" name="TextBox 9"/>
          <p:cNvSpPr txBox="1"/>
          <p:nvPr/>
        </p:nvSpPr>
        <p:spPr>
          <a:xfrm>
            <a:off x="3657600" y="2590800"/>
            <a:ext cx="4902200" cy="310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spcBef>
                <a:spcPts val="0"/>
              </a:spcBef>
              <a:spcAft>
                <a:spcPts val="0"/>
              </a:spcAft>
            </a:pPr>
            <a:endParaRPr lang="en-US" sz="800" b="1" dirty="0" smtClean="0">
              <a:solidFill>
                <a:schemeClr val="bg1"/>
              </a:solidFill>
            </a:endParaRPr>
          </a:p>
          <a:p>
            <a:pPr>
              <a:spcBef>
                <a:spcPts val="0"/>
              </a:spcBef>
              <a:spcAft>
                <a:spcPts val="1800"/>
              </a:spcAft>
            </a:pPr>
            <a:r>
              <a:rPr lang="en-US" sz="2800" b="1" dirty="0" smtClean="0">
                <a:solidFill>
                  <a:schemeClr val="bg1"/>
                </a:solidFill>
              </a:rPr>
              <a:t>Guiding Question: </a:t>
            </a:r>
            <a:endParaRPr lang="en-US" sz="2800" b="1" dirty="0">
              <a:solidFill>
                <a:schemeClr val="bg1"/>
              </a:solidFill>
            </a:endParaRPr>
          </a:p>
          <a:p>
            <a:r>
              <a:rPr lang="en-US" sz="2800" dirty="0" smtClean="0">
                <a:solidFill>
                  <a:schemeClr val="bg1"/>
                </a:solidFill>
              </a:rPr>
              <a:t>Can you think of some situations where a histogram might be more appropriate to use than a line plot or box plot?</a:t>
            </a:r>
          </a:p>
          <a:p>
            <a:endParaRPr lang="en-US" sz="2800" dirty="0">
              <a:solidFill>
                <a:schemeClr val="bg1"/>
              </a:solidFill>
            </a:endParaRPr>
          </a:p>
        </p:txBody>
      </p:sp>
      <p:sp>
        <p:nvSpPr>
          <p:cNvPr id="24579"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9955E0A-51E8-4760-AA2F-827952AFB80A}" type="slidenum">
              <a:rPr lang="en-US" smtClean="0">
                <a:solidFill>
                  <a:schemeClr val="bg1"/>
                </a:solidFill>
              </a:rPr>
              <a:pPr eaLnBrk="1" hangingPunct="1"/>
              <a:t>62</a:t>
            </a:fld>
            <a:endParaRPr lang="en-US" smtClean="0">
              <a:solidFill>
                <a:schemeClr val="bg1"/>
              </a:solidFill>
            </a:endParaRPr>
          </a:p>
        </p:txBody>
      </p:sp>
    </p:spTree>
    <p:extLst>
      <p:ext uri="{BB962C8B-B14F-4D97-AF65-F5344CB8AC3E}">
        <p14:creationId xmlns:p14="http://schemas.microsoft.com/office/powerpoint/2010/main" val="414357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10">
                                            <p:txEl>
                                              <p:pRg st="1" end="1"/>
                                            </p:txEl>
                                          </p:spTgt>
                                        </p:tgtEl>
                                      </p:cBhvr>
                                    </p:animEffect>
                                    <p:set>
                                      <p:cBhvr>
                                        <p:cTn id="15" dur="1" fill="hold">
                                          <p:stCondLst>
                                            <p:cond delay="499"/>
                                          </p:stCondLst>
                                        </p:cTn>
                                        <p:tgtEl>
                                          <p:spTgt spid="10">
                                            <p:txEl>
                                              <p:pRg st="1" end="1"/>
                                            </p:txEl>
                                          </p:spTgt>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10">
                                            <p:txEl>
                                              <p:pRg st="2" end="2"/>
                                            </p:txEl>
                                          </p:spTgt>
                                        </p:tgtEl>
                                      </p:cBhvr>
                                    </p:animEffect>
                                    <p:set>
                                      <p:cBhvr>
                                        <p:cTn id="18" dur="1" fill="hold">
                                          <p:stCondLst>
                                            <p:cond delay="499"/>
                                          </p:stCondLst>
                                        </p:cTn>
                                        <p:tgtEl>
                                          <p:spTgt spid="10">
                                            <p:txEl>
                                              <p:pRg st="2" end="2"/>
                                            </p:txEl>
                                          </p:spTgt>
                                        </p:tgtEl>
                                        <p:attrNameLst>
                                          <p:attrName>style.visibility</p:attrName>
                                        </p:attrNameLst>
                                      </p:cBhvr>
                                      <p:to>
                                        <p:strVal val="hidden"/>
                                      </p:to>
                                    </p:set>
                                  </p:childTnLst>
                                </p:cTn>
                              </p:par>
                              <p:par>
                                <p:cTn id="19" presetID="9" presetClass="exit" presetSubtype="0" fill="hold" grpId="0" nodeType="withEffect">
                                  <p:stCondLst>
                                    <p:cond delay="0"/>
                                  </p:stCondLst>
                                  <p:childTnLst>
                                    <p:animEffect transition="out" filter="dissolve">
                                      <p:cBhvr>
                                        <p:cTn id="20" dur="500"/>
                                        <p:tgtEl>
                                          <p:spTgt spid="10">
                                            <p:bg/>
                                          </p:spTgt>
                                        </p:tgtEl>
                                      </p:cBhvr>
                                    </p:animEffect>
                                    <p:set>
                                      <p:cBhvr>
                                        <p:cTn id="21" dur="1" fill="hold">
                                          <p:stCondLst>
                                            <p:cond delay="499"/>
                                          </p:stCondLst>
                                        </p:cTn>
                                        <p:tgtEl>
                                          <p:spTgt spid="10">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4582" name="Group 5"/>
          <p:cNvGrpSpPr>
            <a:grpSpLocks/>
          </p:cNvGrpSpPr>
          <p:nvPr/>
        </p:nvGrpSpPr>
        <p:grpSpPr bwMode="auto">
          <a:xfrm>
            <a:off x="609600" y="6413500"/>
            <a:ext cx="7402513" cy="387350"/>
            <a:chOff x="609600" y="6414018"/>
            <a:chExt cx="7401771" cy="386725"/>
          </a:xfrm>
        </p:grpSpPr>
        <p:pic>
          <p:nvPicPr>
            <p:cNvPr id="24583"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4"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5"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Page Title"/>
          <p:cNvSpPr txBox="1">
            <a:spLocks/>
          </p:cNvSpPr>
          <p:nvPr/>
        </p:nvSpPr>
        <p:spPr bwMode="auto">
          <a:xfrm>
            <a:off x="152400" y="-106363"/>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200" b="1" dirty="0" smtClean="0">
                <a:solidFill>
                  <a:schemeClr val="bg1"/>
                </a:solidFill>
                <a:ea typeface="ＭＳ Ｐゴシック" charset="-128"/>
              </a:rPr>
              <a:t>Summary</a:t>
            </a:r>
          </a:p>
        </p:txBody>
      </p:sp>
      <p:sp>
        <p:nvSpPr>
          <p:cNvPr id="14" name="White Background"/>
          <p:cNvSpPr>
            <a:spLocks noChangeArrowheads="1"/>
          </p:cNvSpPr>
          <p:nvPr/>
        </p:nvSpPr>
        <p:spPr bwMode="auto">
          <a:xfrm>
            <a:off x="228600" y="533400"/>
            <a:ext cx="8686800" cy="54864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sp>
        <p:nvSpPr>
          <p:cNvPr id="15" name="TextBox 14"/>
          <p:cNvSpPr txBox="1"/>
          <p:nvPr/>
        </p:nvSpPr>
        <p:spPr>
          <a:xfrm>
            <a:off x="355600" y="725031"/>
            <a:ext cx="8255000" cy="2246769"/>
          </a:xfrm>
          <a:prstGeom prst="rect">
            <a:avLst/>
          </a:prstGeom>
          <a:noFill/>
        </p:spPr>
        <p:txBody>
          <a:bodyPr wrap="square" rtlCol="0">
            <a:spAutoFit/>
          </a:bodyPr>
          <a:lstStyle/>
          <a:p>
            <a:r>
              <a:rPr lang="en-US" sz="2800" dirty="0" smtClean="0"/>
              <a:t>We started class today by making line plots and box plots.  Then we began making histograms.  If we already have two different types of graphs to represent data, why do we need to know about histograms?</a:t>
            </a:r>
          </a:p>
          <a:p>
            <a:endParaRPr lang="en-US" sz="2800" dirty="0" smtClean="0"/>
          </a:p>
        </p:txBody>
      </p:sp>
      <p:pic>
        <p:nvPicPr>
          <p:cNvPr id="17" name="Picture 16"/>
          <p:cNvPicPr>
            <a:picLocks noChangeAspect="1"/>
          </p:cNvPicPr>
          <p:nvPr/>
        </p:nvPicPr>
        <p:blipFill>
          <a:blip r:embed="rId7"/>
          <a:stretch>
            <a:fillRect/>
          </a:stretch>
        </p:blipFill>
        <p:spPr>
          <a:xfrm>
            <a:off x="381000" y="2680081"/>
            <a:ext cx="2895600" cy="2958719"/>
          </a:xfrm>
          <a:prstGeom prst="rect">
            <a:avLst/>
          </a:prstGeom>
        </p:spPr>
      </p:pic>
      <p:pic>
        <p:nvPicPr>
          <p:cNvPr id="20" name="Picture 19"/>
          <p:cNvPicPr>
            <a:picLocks noChangeAspect="1"/>
          </p:cNvPicPr>
          <p:nvPr/>
        </p:nvPicPr>
        <p:blipFill>
          <a:blip r:embed="rId8"/>
          <a:stretch>
            <a:fillRect/>
          </a:stretch>
        </p:blipFill>
        <p:spPr>
          <a:xfrm>
            <a:off x="3733800" y="4323522"/>
            <a:ext cx="4876800" cy="1696278"/>
          </a:xfrm>
          <a:prstGeom prst="rect">
            <a:avLst/>
          </a:prstGeom>
        </p:spPr>
      </p:pic>
      <p:pic>
        <p:nvPicPr>
          <p:cNvPr id="21" name="Picture 20"/>
          <p:cNvPicPr>
            <a:picLocks noChangeAspect="1"/>
          </p:cNvPicPr>
          <p:nvPr/>
        </p:nvPicPr>
        <p:blipFill>
          <a:blip r:embed="rId8"/>
          <a:stretch>
            <a:fillRect/>
          </a:stretch>
        </p:blipFill>
        <p:spPr>
          <a:xfrm>
            <a:off x="3733800" y="2570922"/>
            <a:ext cx="4876800" cy="1696278"/>
          </a:xfrm>
          <a:prstGeom prst="rect">
            <a:avLst/>
          </a:prstGeom>
        </p:spPr>
      </p:pic>
      <p:sp>
        <p:nvSpPr>
          <p:cNvPr id="13" name="TextBox 12"/>
          <p:cNvSpPr txBox="1"/>
          <p:nvPr/>
        </p:nvSpPr>
        <p:spPr>
          <a:xfrm>
            <a:off x="304800" y="5486400"/>
            <a:ext cx="8509000" cy="43088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200" b="1" i="1" dirty="0" smtClean="0">
                <a:solidFill>
                  <a:srgbClr val="FFFFFF"/>
                </a:solidFill>
              </a:rPr>
              <a:t>Hint</a:t>
            </a:r>
            <a:r>
              <a:rPr lang="en-US" sz="2200" dirty="0" smtClean="0">
                <a:solidFill>
                  <a:srgbClr val="FFFFFF"/>
                </a:solidFill>
              </a:rPr>
              <a:t>: What would a line plot look like if your data ranged from 1 to 683?</a:t>
            </a:r>
            <a:endParaRPr lang="en-US" sz="2200" dirty="0">
              <a:solidFill>
                <a:srgbClr val="FFFFFF"/>
              </a:solidFill>
            </a:endParaRPr>
          </a:p>
        </p:txBody>
      </p:sp>
      <p:sp>
        <p:nvSpPr>
          <p:cNvPr id="24579"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9955E0A-51E8-4760-AA2F-827952AFB80A}" type="slidenum">
              <a:rPr lang="en-US" smtClean="0">
                <a:solidFill>
                  <a:schemeClr val="bg1"/>
                </a:solidFill>
              </a:rPr>
              <a:pPr eaLnBrk="1" hangingPunct="1"/>
              <a:t>63</a:t>
            </a:fld>
            <a:endParaRPr lang="en-US" smtClean="0">
              <a:solidFill>
                <a:schemeClr val="bg1"/>
              </a:solidFill>
            </a:endParaRPr>
          </a:p>
        </p:txBody>
      </p:sp>
      <p:sp>
        <p:nvSpPr>
          <p:cNvPr id="23" name="Agenda Link">
            <a:hlinkClick r:id="rId9" action="ppaction://hlinksldjump"/>
          </p:cNvPr>
          <p:cNvSpPr txBox="1"/>
          <p:nvPr/>
        </p:nvSpPr>
        <p:spPr>
          <a:xfrm>
            <a:off x="2628900" y="6096000"/>
            <a:ext cx="12573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Scaffolding</a:t>
            </a:r>
            <a:endParaRPr lang="en-US" b="1" dirty="0">
              <a:solidFill>
                <a:srgbClr val="000000"/>
              </a:solidFill>
              <a:latin typeface="Perpetua" pitchFamily="18" charset="0"/>
              <a:ea typeface="+mj-ea"/>
              <a:cs typeface="+mj-cs"/>
            </a:endParaRPr>
          </a:p>
        </p:txBody>
      </p:sp>
    </p:spTree>
    <p:extLst>
      <p:ext uri="{BB962C8B-B14F-4D97-AF65-F5344CB8AC3E}">
        <p14:creationId xmlns:p14="http://schemas.microsoft.com/office/powerpoint/2010/main" val="3219768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charset="-128"/>
              </a:rPr>
              <a:t>Practice: Part I</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64</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7"/>
          <a:stretch>
            <a:fillRect/>
          </a:stretch>
        </p:blipFill>
        <p:spPr>
          <a:xfrm>
            <a:off x="762000" y="639763"/>
            <a:ext cx="4648200" cy="4504736"/>
          </a:xfrm>
          <a:prstGeom prst="rect">
            <a:avLst/>
          </a:prstGeom>
        </p:spPr>
      </p:pic>
      <p:sp>
        <p:nvSpPr>
          <p:cNvPr id="13" name="TextBox 12"/>
          <p:cNvSpPr txBox="1"/>
          <p:nvPr/>
        </p:nvSpPr>
        <p:spPr>
          <a:xfrm>
            <a:off x="1295400" y="1219200"/>
            <a:ext cx="5406303" cy="3170099"/>
          </a:xfrm>
          <a:prstGeom prst="rect">
            <a:avLst/>
          </a:prstGeom>
          <a:noFill/>
        </p:spPr>
        <p:txBody>
          <a:bodyPr wrap="square" rtlCol="0">
            <a:spAutoFit/>
          </a:bodyPr>
          <a:lstStyle/>
          <a:p>
            <a:endParaRPr lang="en-US" sz="2800" u="sng" dirty="0" smtClean="0"/>
          </a:p>
          <a:p>
            <a:r>
              <a:rPr lang="en-US" sz="4000" dirty="0" err="1" smtClean="0">
                <a:latin typeface="Wingdings"/>
                <a:ea typeface="Wingdings"/>
                <a:cs typeface="Wingdings"/>
              </a:rPr>
              <a:t></a:t>
            </a:r>
            <a:r>
              <a:rPr lang="en-US" sz="3200" dirty="0" err="1" smtClean="0"/>
              <a:t>Create</a:t>
            </a:r>
            <a:r>
              <a:rPr lang="en-US" sz="3200" dirty="0" smtClean="0"/>
              <a:t> </a:t>
            </a:r>
          </a:p>
          <a:p>
            <a:r>
              <a:rPr lang="en-US" sz="3200" dirty="0" smtClean="0"/>
              <a:t>     histograms</a:t>
            </a:r>
          </a:p>
          <a:p>
            <a:endParaRPr lang="en-US" sz="2800" dirty="0" smtClean="0"/>
          </a:p>
          <a:p>
            <a:r>
              <a:rPr lang="en-US" sz="4000" dirty="0" smtClean="0">
                <a:latin typeface="ＭＳ ゴシック"/>
                <a:ea typeface="ＭＳ ゴシック"/>
                <a:cs typeface="ＭＳ ゴシック"/>
              </a:rPr>
              <a:t>☐</a:t>
            </a:r>
            <a:r>
              <a:rPr lang="en-US" sz="3200" dirty="0" smtClean="0"/>
              <a:t>Interpret</a:t>
            </a:r>
          </a:p>
          <a:p>
            <a:r>
              <a:rPr lang="en-US" sz="3200" dirty="0" smtClean="0"/>
              <a:t>      histograms</a:t>
            </a:r>
            <a:endParaRPr lang="en-US" sz="3200" dirty="0"/>
          </a:p>
        </p:txBody>
      </p:sp>
      <p:sp>
        <p:nvSpPr>
          <p:cNvPr id="11" name="TextBox 122"/>
          <p:cNvSpPr txBox="1">
            <a:spLocks noChangeArrowheads="1"/>
          </p:cNvSpPr>
          <p:nvPr/>
        </p:nvSpPr>
        <p:spPr bwMode="auto">
          <a:xfrm>
            <a:off x="356831" y="4984845"/>
            <a:ext cx="8915400" cy="954107"/>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3366FF"/>
                </a:solidFill>
              </a:rPr>
              <a:t>Now that we know how to create histograms, we need to make sure we know how to interpret them!</a:t>
            </a:r>
            <a:endParaRPr lang="en-US" sz="2800" dirty="0" smtClean="0">
              <a:solidFill>
                <a:srgbClr val="3366FF"/>
              </a:solidFill>
              <a:hlinkClick r:id="rId8"/>
            </a:endParaRPr>
          </a:p>
        </p:txBody>
      </p:sp>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charset="-128"/>
              </a:rPr>
              <a:t>Practice: White Board Math</a:t>
            </a:r>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65</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Box 122"/>
          <p:cNvSpPr txBox="1">
            <a:spLocks noChangeArrowheads="1"/>
          </p:cNvSpPr>
          <p:nvPr/>
        </p:nvSpPr>
        <p:spPr bwMode="auto">
          <a:xfrm>
            <a:off x="381000" y="838200"/>
            <a:ext cx="8915400" cy="954107"/>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3366FF"/>
                </a:solidFill>
              </a:rPr>
              <a:t>On each of the following slides you will see a question </a:t>
            </a:r>
          </a:p>
          <a:p>
            <a:r>
              <a:rPr lang="en-US" sz="2800" dirty="0" smtClean="0">
                <a:solidFill>
                  <a:srgbClr val="3366FF"/>
                </a:solidFill>
              </a:rPr>
              <a:t>about the related histogram. </a:t>
            </a:r>
          </a:p>
        </p:txBody>
      </p:sp>
      <p:sp>
        <p:nvSpPr>
          <p:cNvPr id="14" name="TextBox 13"/>
          <p:cNvSpPr txBox="1"/>
          <p:nvPr/>
        </p:nvSpPr>
        <p:spPr>
          <a:xfrm>
            <a:off x="457200" y="2133600"/>
            <a:ext cx="8255000" cy="3539431"/>
          </a:xfrm>
          <a:prstGeom prst="rect">
            <a:avLst/>
          </a:prstGeom>
          <a:noFill/>
        </p:spPr>
        <p:txBody>
          <a:bodyPr wrap="square" rtlCol="0">
            <a:spAutoFit/>
          </a:bodyPr>
          <a:lstStyle/>
          <a:p>
            <a:r>
              <a:rPr lang="en-US" sz="2800" dirty="0" smtClean="0">
                <a:solidFill>
                  <a:srgbClr val="2D01FF"/>
                </a:solidFill>
              </a:rPr>
              <a:t>Your job – </a:t>
            </a:r>
            <a:r>
              <a:rPr lang="en-US" sz="2800" u="sng" dirty="0" smtClean="0">
                <a:solidFill>
                  <a:srgbClr val="2D01FF"/>
                </a:solidFill>
              </a:rPr>
              <a:t>after</a:t>
            </a:r>
            <a:r>
              <a:rPr lang="en-US" sz="2800" dirty="0" smtClean="0">
                <a:solidFill>
                  <a:srgbClr val="2D01FF"/>
                </a:solidFill>
              </a:rPr>
              <a:t> the question has been read aloud:</a:t>
            </a:r>
          </a:p>
          <a:p>
            <a:endParaRPr lang="en-US" sz="2800" dirty="0" smtClean="0">
              <a:solidFill>
                <a:srgbClr val="2D01FF"/>
              </a:solidFill>
            </a:endParaRPr>
          </a:p>
          <a:p>
            <a:pPr marL="342900" indent="-342900">
              <a:buAutoNum type="arabicParenR"/>
            </a:pPr>
            <a:r>
              <a:rPr lang="en-US" sz="2800" dirty="0" smtClean="0">
                <a:solidFill>
                  <a:srgbClr val="2D01FF"/>
                </a:solidFill>
              </a:rPr>
              <a:t>Read the question a second time to yourself (silently)</a:t>
            </a:r>
          </a:p>
          <a:p>
            <a:pPr marL="342900" indent="-342900">
              <a:buAutoNum type="arabicParenR"/>
            </a:pPr>
            <a:r>
              <a:rPr lang="en-US" sz="2800" dirty="0" smtClean="0">
                <a:solidFill>
                  <a:srgbClr val="2D01FF"/>
                </a:solidFill>
              </a:rPr>
              <a:t>Write your answer down on your white board</a:t>
            </a:r>
          </a:p>
          <a:p>
            <a:pPr marL="342900" indent="-342900">
              <a:buAutoNum type="arabicParenR"/>
            </a:pPr>
            <a:r>
              <a:rPr lang="en-US" sz="2800" dirty="0" smtClean="0">
                <a:solidFill>
                  <a:srgbClr val="2D01FF"/>
                </a:solidFill>
              </a:rPr>
              <a:t>Confer with a peer </a:t>
            </a:r>
          </a:p>
          <a:p>
            <a:pPr marL="342900" indent="-342900">
              <a:buAutoNum type="arabicParenR"/>
            </a:pPr>
            <a:r>
              <a:rPr lang="en-US" sz="2800" dirty="0" smtClean="0">
                <a:solidFill>
                  <a:srgbClr val="2D01FF"/>
                </a:solidFill>
              </a:rPr>
              <a:t>Wait quietly as everyone finishes</a:t>
            </a:r>
          </a:p>
          <a:p>
            <a:pPr marL="342900" indent="-342900">
              <a:buAutoNum type="arabicParenR"/>
            </a:pPr>
            <a:r>
              <a:rPr lang="en-US" sz="2800" dirty="0" smtClean="0">
                <a:solidFill>
                  <a:srgbClr val="2D01FF"/>
                </a:solidFill>
              </a:rPr>
              <a:t>When you hear two claps, silently raise your white board in the air</a:t>
            </a:r>
            <a:endParaRPr lang="en-US" sz="2800" dirty="0">
              <a:solidFill>
                <a:srgbClr val="2D01FF"/>
              </a:solidFill>
            </a:endParaRPr>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66</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609600" y="834072"/>
            <a:ext cx="8445500"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2D01FF"/>
                </a:solidFill>
              </a:rPr>
              <a:t>What interval represents the most number of cars? </a:t>
            </a:r>
          </a:p>
        </p:txBody>
      </p:sp>
      <p:pic>
        <p:nvPicPr>
          <p:cNvPr id="13" name="Picture 12"/>
          <p:cNvPicPr>
            <a:picLocks noChangeAspect="1"/>
          </p:cNvPicPr>
          <p:nvPr/>
        </p:nvPicPr>
        <p:blipFill>
          <a:blip r:embed="rId7"/>
          <a:stretch>
            <a:fillRect/>
          </a:stretch>
        </p:blipFill>
        <p:spPr>
          <a:xfrm>
            <a:off x="1981200" y="1535430"/>
            <a:ext cx="5130800" cy="4361180"/>
          </a:xfrm>
          <a:prstGeom prst="rect">
            <a:avLst/>
          </a:prstGeom>
        </p:spPr>
      </p:pic>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20" name="Agenda Link">
            <a:hlinkClick r:id="rId8"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67</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609600" y="834072"/>
            <a:ext cx="8445500"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2D01FF"/>
                </a:solidFill>
              </a:rPr>
              <a:t>What interval represents the most number of cars? </a:t>
            </a:r>
          </a:p>
        </p:txBody>
      </p:sp>
      <p:pic>
        <p:nvPicPr>
          <p:cNvPr id="13" name="Picture 12"/>
          <p:cNvPicPr>
            <a:picLocks noChangeAspect="1"/>
          </p:cNvPicPr>
          <p:nvPr/>
        </p:nvPicPr>
        <p:blipFill>
          <a:blip r:embed="rId7"/>
          <a:stretch>
            <a:fillRect/>
          </a:stretch>
        </p:blipFill>
        <p:spPr>
          <a:xfrm>
            <a:off x="1981200" y="1535430"/>
            <a:ext cx="5130800" cy="4361180"/>
          </a:xfrm>
          <a:prstGeom prst="rect">
            <a:avLst/>
          </a:prstGeom>
        </p:spPr>
      </p:pic>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6" name="Oval 15"/>
          <p:cNvSpPr>
            <a:spLocks noChangeArrowheads="1"/>
          </p:cNvSpPr>
          <p:nvPr/>
        </p:nvSpPr>
        <p:spPr bwMode="auto">
          <a:xfrm>
            <a:off x="2438583" y="2209800"/>
            <a:ext cx="1371600" cy="2870200"/>
          </a:xfrm>
          <a:prstGeom prst="ellipse">
            <a:avLst/>
          </a:prstGeom>
          <a:noFill/>
          <a:ln w="28575">
            <a:solidFill>
              <a:srgbClr val="2D01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sp>
        <p:nvSpPr>
          <p:cNvPr id="18" name="TextBox 17"/>
          <p:cNvSpPr txBox="1"/>
          <p:nvPr/>
        </p:nvSpPr>
        <p:spPr>
          <a:xfrm>
            <a:off x="457200" y="5004058"/>
            <a:ext cx="2171700" cy="892552"/>
          </a:xfrm>
          <a:prstGeom prst="rect">
            <a:avLst/>
          </a:prstGeom>
          <a:noFill/>
          <a:ln>
            <a:solidFill>
              <a:srgbClr val="FF0000"/>
            </a:solidFill>
          </a:ln>
        </p:spPr>
        <p:txBody>
          <a:bodyPr wrap="square" rtlCol="0">
            <a:spAutoFit/>
          </a:bodyPr>
          <a:lstStyle/>
          <a:p>
            <a:r>
              <a:rPr lang="en-US" sz="2600" dirty="0" smtClean="0"/>
              <a:t>Answer:</a:t>
            </a:r>
          </a:p>
          <a:p>
            <a:r>
              <a:rPr lang="en-US" sz="2600" dirty="0" smtClean="0"/>
              <a:t>12:00 – 12:59</a:t>
            </a:r>
            <a:endParaRPr lang="en-US" sz="2600" dirty="0"/>
          </a:p>
        </p:txBody>
      </p:sp>
    </p:spTree>
    <p:extLst>
      <p:ext uri="{BB962C8B-B14F-4D97-AF65-F5344CB8AC3E}">
        <p14:creationId xmlns:p14="http://schemas.microsoft.com/office/powerpoint/2010/main" val="182627009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68</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381000" y="838200"/>
            <a:ext cx="8636000" cy="954107"/>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2D01FF"/>
                </a:solidFill>
              </a:rPr>
              <a:t>How many cars passed through between 2:00 P.M. and 4:59 P.M.? </a:t>
            </a:r>
          </a:p>
        </p:txBody>
      </p:sp>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5" name="Agenda Link">
            <a:hlinkClick r:id="rId7"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pic>
        <p:nvPicPr>
          <p:cNvPr id="16" name="Picture 15"/>
          <p:cNvPicPr>
            <a:picLocks noChangeAspect="1"/>
          </p:cNvPicPr>
          <p:nvPr/>
        </p:nvPicPr>
        <p:blipFill>
          <a:blip r:embed="rId8"/>
          <a:stretch>
            <a:fillRect/>
          </a:stretch>
        </p:blipFill>
        <p:spPr>
          <a:xfrm>
            <a:off x="1981200" y="1535430"/>
            <a:ext cx="5130800" cy="436118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381000" y="838200"/>
            <a:ext cx="8636000" cy="954107"/>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2D01FF"/>
                </a:solidFill>
              </a:rPr>
              <a:t>How many cars passed through between 2:00 P.M. and 4:59 P.M.? </a:t>
            </a:r>
          </a:p>
        </p:txBody>
      </p:sp>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pic>
        <p:nvPicPr>
          <p:cNvPr id="22" name="Picture 21"/>
          <p:cNvPicPr>
            <a:picLocks noChangeAspect="1"/>
          </p:cNvPicPr>
          <p:nvPr/>
        </p:nvPicPr>
        <p:blipFill>
          <a:blip r:embed="rId7"/>
          <a:stretch>
            <a:fillRect/>
          </a:stretch>
        </p:blipFill>
        <p:spPr>
          <a:xfrm>
            <a:off x="1981200" y="1535430"/>
            <a:ext cx="5130800" cy="4361180"/>
          </a:xfrm>
          <a:prstGeom prst="rect">
            <a:avLst/>
          </a:prstGeom>
        </p:spPr>
      </p:pic>
      <p:sp>
        <p:nvSpPr>
          <p:cNvPr id="16" name="Oval 15"/>
          <p:cNvSpPr>
            <a:spLocks noChangeArrowheads="1"/>
          </p:cNvSpPr>
          <p:nvPr/>
        </p:nvSpPr>
        <p:spPr bwMode="auto">
          <a:xfrm>
            <a:off x="4495799" y="2895600"/>
            <a:ext cx="2708835" cy="2819400"/>
          </a:xfrm>
          <a:prstGeom prst="ellipse">
            <a:avLst/>
          </a:prstGeom>
          <a:noFill/>
          <a:ln w="28575">
            <a:solidFill>
              <a:srgbClr val="2D01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sp>
        <p:nvSpPr>
          <p:cNvPr id="18" name="TextBox 17"/>
          <p:cNvSpPr txBox="1"/>
          <p:nvPr/>
        </p:nvSpPr>
        <p:spPr>
          <a:xfrm>
            <a:off x="4495799" y="4112567"/>
            <a:ext cx="914401" cy="584776"/>
          </a:xfrm>
          <a:prstGeom prst="rect">
            <a:avLst/>
          </a:prstGeom>
          <a:noFill/>
        </p:spPr>
        <p:txBody>
          <a:bodyPr wrap="square" rtlCol="0">
            <a:spAutoFit/>
          </a:bodyPr>
          <a:lstStyle/>
          <a:p>
            <a:r>
              <a:rPr lang="en-US" sz="3200" dirty="0" smtClean="0"/>
              <a:t>  20</a:t>
            </a:r>
            <a:endParaRPr lang="en-US" sz="3200" dirty="0"/>
          </a:p>
        </p:txBody>
      </p:sp>
      <p:sp>
        <p:nvSpPr>
          <p:cNvPr id="20" name="TextBox 19"/>
          <p:cNvSpPr txBox="1"/>
          <p:nvPr/>
        </p:nvSpPr>
        <p:spPr>
          <a:xfrm>
            <a:off x="5410200" y="4112567"/>
            <a:ext cx="914401" cy="584776"/>
          </a:xfrm>
          <a:prstGeom prst="rect">
            <a:avLst/>
          </a:prstGeom>
          <a:noFill/>
        </p:spPr>
        <p:txBody>
          <a:bodyPr wrap="square" rtlCol="0">
            <a:spAutoFit/>
          </a:bodyPr>
          <a:lstStyle/>
          <a:p>
            <a:r>
              <a:rPr lang="en-US" sz="3200" dirty="0" smtClean="0"/>
              <a:t> 35</a:t>
            </a:r>
            <a:endParaRPr lang="en-US" sz="3200" dirty="0"/>
          </a:p>
        </p:txBody>
      </p:sp>
      <p:sp>
        <p:nvSpPr>
          <p:cNvPr id="21" name="TextBox 20"/>
          <p:cNvSpPr txBox="1"/>
          <p:nvPr/>
        </p:nvSpPr>
        <p:spPr>
          <a:xfrm>
            <a:off x="6324601" y="4112567"/>
            <a:ext cx="914401" cy="584776"/>
          </a:xfrm>
          <a:prstGeom prst="rect">
            <a:avLst/>
          </a:prstGeom>
          <a:noFill/>
        </p:spPr>
        <p:txBody>
          <a:bodyPr wrap="square" rtlCol="0">
            <a:spAutoFit/>
          </a:bodyPr>
          <a:lstStyle/>
          <a:p>
            <a:r>
              <a:rPr lang="en-US" sz="3200" dirty="0" smtClean="0"/>
              <a:t> 40</a:t>
            </a:r>
            <a:endParaRPr lang="en-US" sz="3200" dirty="0"/>
          </a:p>
        </p:txBody>
      </p:sp>
      <p:sp>
        <p:nvSpPr>
          <p:cNvPr id="17" name="TextBox 16"/>
          <p:cNvSpPr txBox="1"/>
          <p:nvPr/>
        </p:nvSpPr>
        <p:spPr>
          <a:xfrm>
            <a:off x="457200" y="5004058"/>
            <a:ext cx="2209982" cy="892552"/>
          </a:xfrm>
          <a:prstGeom prst="rect">
            <a:avLst/>
          </a:prstGeom>
          <a:noFill/>
          <a:ln>
            <a:solidFill>
              <a:srgbClr val="FF0000"/>
            </a:solidFill>
          </a:ln>
        </p:spPr>
        <p:txBody>
          <a:bodyPr wrap="square" rtlCol="0">
            <a:spAutoFit/>
          </a:bodyPr>
          <a:lstStyle/>
          <a:p>
            <a:r>
              <a:rPr lang="en-US" sz="2600" dirty="0" smtClean="0"/>
              <a:t>Answer:</a:t>
            </a:r>
          </a:p>
          <a:p>
            <a:r>
              <a:rPr lang="en-US" sz="2600" dirty="0" smtClean="0"/>
              <a:t>95 cars</a:t>
            </a:r>
            <a:endParaRPr lang="en-US" sz="2600" dirty="0"/>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69</a:t>
            </a:fld>
            <a:endParaRPr lang="en-US" smtClean="0">
              <a:solidFill>
                <a:schemeClr val="bg1"/>
              </a:solidFill>
            </a:endParaRPr>
          </a:p>
        </p:txBody>
      </p:sp>
    </p:spTree>
    <p:extLst>
      <p:ext uri="{BB962C8B-B14F-4D97-AF65-F5344CB8AC3E}">
        <p14:creationId xmlns:p14="http://schemas.microsoft.com/office/powerpoint/2010/main" val="159264343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0" grpId="0"/>
      <p:bldP spid="21"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lack Background"/>
          <p:cNvSpPr>
            <a:spLocks noChangeArrowheads="1"/>
          </p:cNvSpPr>
          <p:nvPr/>
        </p:nvSpPr>
        <p:spPr bwMode="auto">
          <a:xfrm>
            <a:off x="122238" y="619125"/>
            <a:ext cx="8869362" cy="53244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8435" name="Slide Numbe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0954E5D5-9E93-427C-8057-AEED02625DB1}" type="slidenum">
              <a:rPr lang="en-US" smtClean="0">
                <a:solidFill>
                  <a:schemeClr val="bg1"/>
                </a:solidFill>
              </a:rPr>
              <a:pPr eaLnBrk="1" hangingPunct="1"/>
              <a:t>7</a:t>
            </a:fld>
            <a:endParaRPr lang="en-US" smtClean="0">
              <a:solidFill>
                <a:schemeClr val="bg1"/>
              </a:solidFill>
            </a:endParaRPr>
          </a:p>
        </p:txBody>
      </p:sp>
      <p:sp>
        <p:nvSpPr>
          <p:cNvPr id="18436"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dirty="0">
                <a:solidFill>
                  <a:schemeClr val="bg1"/>
                </a:solidFill>
              </a:rPr>
              <a:t>Lesson Overview </a:t>
            </a:r>
            <a:r>
              <a:rPr lang="en-US" sz="2800" b="1" dirty="0" smtClean="0">
                <a:solidFill>
                  <a:schemeClr val="bg1"/>
                </a:solidFill>
              </a:rPr>
              <a:t>(6 </a:t>
            </a:r>
            <a:r>
              <a:rPr lang="en-US" sz="2800" b="1" dirty="0">
                <a:solidFill>
                  <a:schemeClr val="bg1"/>
                </a:solidFill>
              </a:rPr>
              <a:t>of</a:t>
            </a:r>
            <a:r>
              <a:rPr lang="en-US" sz="2800" b="1" dirty="0" smtClean="0">
                <a:solidFill>
                  <a:schemeClr val="bg1"/>
                </a:solidFill>
              </a:rPr>
              <a:t> 6)</a:t>
            </a:r>
            <a:endParaRPr lang="en-US" sz="20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497668439"/>
              </p:ext>
            </p:extLst>
          </p:nvPr>
        </p:nvGraphicFramePr>
        <p:xfrm>
          <a:off x="228600" y="762000"/>
          <a:ext cx="8632825" cy="5379720"/>
        </p:xfrm>
        <a:graphic>
          <a:graphicData uri="http://schemas.openxmlformats.org/drawingml/2006/table">
            <a:tbl>
              <a:tblPr/>
              <a:tblGrid>
                <a:gridCol w="1969066"/>
                <a:gridCol w="6663759"/>
              </a:tblGrid>
              <a:tr h="175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FFFF00"/>
                          </a:solidFill>
                          <a:effectLst/>
                          <a:latin typeface="Cambria" charset="0"/>
                          <a:ea typeface="Cambria" charset="0"/>
                        </a:rPr>
                        <a:t>Before and After</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0" i="0" u="none" strike="noStrike" cap="none" normalizeH="0" baseline="0" dirty="0" smtClean="0">
                          <a:ln>
                            <a:noFill/>
                          </a:ln>
                          <a:solidFill>
                            <a:srgbClr val="FFFFFF"/>
                          </a:solidFill>
                          <a:effectLst/>
                          <a:latin typeface="Cambria" charset="0"/>
                          <a:ea typeface="Arial" charset="0"/>
                          <a:cs typeface="Arial" charset="0"/>
                        </a:rPr>
                        <a:t>The overarching goal of the unit is for students to see that the data collected in response to a statistical question have certain attributes (center, spread, overall shape). In Grade 7, when students expand their study of statistics to work with samples, students will see that these attributes relate important information about the sample from which the data were collected. </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93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FFFF00"/>
                          </a:solidFill>
                          <a:effectLst/>
                          <a:latin typeface="Cambria" charset="0"/>
                          <a:ea typeface="Cambria" charset="0"/>
                        </a:rPr>
                        <a:t>Topic Background</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700" dirty="0" smtClean="0">
                          <a:solidFill>
                            <a:srgbClr val="FFFFFF"/>
                          </a:solidFill>
                          <a:latin typeface="Cambria"/>
                          <a:cs typeface="Cambria"/>
                        </a:rPr>
                        <a:t>The term "histogram" is from the Greek language, and was coined by Karl Pearson, a famous statistician. Simply stated, it means a "common form of graphical representation." It is unclear when histograms were first created, but they have been useful tools for quite some time. "The Commercial and Political Atlas," written by William </a:t>
                      </a:r>
                      <a:r>
                        <a:rPr lang="en-US" sz="1700" dirty="0" err="1" smtClean="0">
                          <a:solidFill>
                            <a:srgbClr val="FFFFFF"/>
                          </a:solidFill>
                          <a:latin typeface="Cambria"/>
                          <a:cs typeface="Cambria"/>
                        </a:rPr>
                        <a:t>Playfair</a:t>
                      </a:r>
                      <a:r>
                        <a:rPr lang="en-US" sz="1700" dirty="0" smtClean="0">
                          <a:solidFill>
                            <a:srgbClr val="FFFFFF"/>
                          </a:solidFill>
                          <a:latin typeface="Cambria"/>
                          <a:cs typeface="Cambria"/>
                        </a:rPr>
                        <a:t> and published in 1786, contained the oldest known bar chart. In 1859, Florence Nightingale used histograms to show the difference in mortality between civilians and the military. Florence Nightingale tried to show that military men died more frequently than civilians, which gave her the evidence she needed to improve army hygiene. When facts are visualized and labeled, it can help to make positive changes in the world.</a:t>
                      </a:r>
                      <a:r>
                        <a:rPr lang="en-US" sz="1700" u="none" strike="noStrike" kern="1200" baseline="0" dirty="0" smtClean="0">
                          <a:solidFill>
                            <a:srgbClr val="FFFFFF"/>
                          </a:solidFill>
                          <a:latin typeface="Cambria"/>
                          <a:ea typeface="+mn-ea"/>
                          <a:cs typeface="Cambria"/>
                        </a:rPr>
                        <a:t>         </a:t>
                      </a:r>
                      <a:r>
                        <a:rPr lang="en-US" sz="1700" u="none" strike="noStrike" kern="1200" dirty="0" smtClean="0">
                          <a:solidFill>
                            <a:srgbClr val="FFFFFF"/>
                          </a:solidFill>
                          <a:latin typeface="Cambria"/>
                          <a:ea typeface="+mn-ea"/>
                          <a:cs typeface="Cambria"/>
                        </a:rPr>
                        <a:t>(http://www.ehow.com/about_4708233_histograms.html#ixzz2Zcqyohe8)</a:t>
                      </a:r>
                      <a:endParaRPr kumimoji="0" lang="en-US" sz="1700" b="0" i="0" u="none" strike="noStrike" cap="none" normalizeH="0" baseline="0" dirty="0" smtClean="0">
                        <a:ln>
                          <a:noFill/>
                        </a:ln>
                        <a:solidFill>
                          <a:schemeClr val="bg1"/>
                        </a:solidFill>
                        <a:effectLst/>
                        <a:latin typeface="Cambria" charset="0"/>
                        <a:ea typeface="Cambria" charset="0"/>
                      </a:endParaRP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70</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457200" y="879157"/>
            <a:ext cx="8445500"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2D01FF"/>
                </a:solidFill>
              </a:rPr>
              <a:t>How many months had six or more days of rain? </a:t>
            </a:r>
          </a:p>
        </p:txBody>
      </p:sp>
      <p:pic>
        <p:nvPicPr>
          <p:cNvPr id="13" name="Picture 12"/>
          <p:cNvPicPr>
            <a:picLocks noChangeAspect="1"/>
          </p:cNvPicPr>
          <p:nvPr/>
        </p:nvPicPr>
        <p:blipFill>
          <a:blip r:embed="rId7"/>
          <a:stretch>
            <a:fillRect/>
          </a:stretch>
        </p:blipFill>
        <p:spPr>
          <a:xfrm>
            <a:off x="1612900" y="1529234"/>
            <a:ext cx="5969000" cy="4496916"/>
          </a:xfrm>
          <a:prstGeom prst="rect">
            <a:avLst/>
          </a:prstGeom>
        </p:spPr>
      </p:pic>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7" name="Agenda Link">
            <a:hlinkClick r:id="rId8" action="ppaction://hlinksldjump"/>
          </p:cNvPr>
          <p:cNvSpPr txBox="1"/>
          <p:nvPr/>
        </p:nvSpPr>
        <p:spPr>
          <a:xfrm>
            <a:off x="27432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spTree>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71</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457200" y="879157"/>
            <a:ext cx="8445500"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2D01FF"/>
                </a:solidFill>
              </a:rPr>
              <a:t>How many months had six or more days of rain? </a:t>
            </a:r>
          </a:p>
        </p:txBody>
      </p:sp>
      <p:pic>
        <p:nvPicPr>
          <p:cNvPr id="13" name="Picture 12"/>
          <p:cNvPicPr>
            <a:picLocks noChangeAspect="1"/>
          </p:cNvPicPr>
          <p:nvPr/>
        </p:nvPicPr>
        <p:blipFill>
          <a:blip r:embed="rId7"/>
          <a:stretch>
            <a:fillRect/>
          </a:stretch>
        </p:blipFill>
        <p:spPr>
          <a:xfrm>
            <a:off x="1612900" y="1529234"/>
            <a:ext cx="5969000" cy="4496916"/>
          </a:xfrm>
          <a:prstGeom prst="rect">
            <a:avLst/>
          </a:prstGeom>
        </p:spPr>
      </p:pic>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5" name="Oval 14"/>
          <p:cNvSpPr>
            <a:spLocks noChangeArrowheads="1"/>
          </p:cNvSpPr>
          <p:nvPr/>
        </p:nvSpPr>
        <p:spPr bwMode="auto">
          <a:xfrm>
            <a:off x="5410199" y="2184658"/>
            <a:ext cx="1981201" cy="2819400"/>
          </a:xfrm>
          <a:prstGeom prst="ellipse">
            <a:avLst/>
          </a:prstGeom>
          <a:noFill/>
          <a:ln w="28575">
            <a:solidFill>
              <a:srgbClr val="2D01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sp>
        <p:nvSpPr>
          <p:cNvPr id="16" name="TextBox 15"/>
          <p:cNvSpPr txBox="1"/>
          <p:nvPr/>
        </p:nvSpPr>
        <p:spPr>
          <a:xfrm>
            <a:off x="457200" y="5004058"/>
            <a:ext cx="2209982" cy="892552"/>
          </a:xfrm>
          <a:prstGeom prst="rect">
            <a:avLst/>
          </a:prstGeom>
          <a:noFill/>
          <a:ln>
            <a:solidFill>
              <a:srgbClr val="FF0000"/>
            </a:solidFill>
          </a:ln>
        </p:spPr>
        <p:txBody>
          <a:bodyPr wrap="square" rtlCol="0">
            <a:spAutoFit/>
          </a:bodyPr>
          <a:lstStyle/>
          <a:p>
            <a:r>
              <a:rPr lang="en-US" sz="2600" dirty="0" smtClean="0"/>
              <a:t>Answer:</a:t>
            </a:r>
          </a:p>
          <a:p>
            <a:r>
              <a:rPr lang="en-US" sz="2600" dirty="0" smtClean="0"/>
              <a:t>4 months</a:t>
            </a:r>
            <a:endParaRPr lang="en-US" sz="2600" dirty="0"/>
          </a:p>
        </p:txBody>
      </p:sp>
      <p:sp>
        <p:nvSpPr>
          <p:cNvPr id="18" name="TextBox 17"/>
          <p:cNvSpPr txBox="1"/>
          <p:nvPr/>
        </p:nvSpPr>
        <p:spPr>
          <a:xfrm>
            <a:off x="5410200" y="4112567"/>
            <a:ext cx="914401" cy="584776"/>
          </a:xfrm>
          <a:prstGeom prst="rect">
            <a:avLst/>
          </a:prstGeom>
          <a:noFill/>
        </p:spPr>
        <p:txBody>
          <a:bodyPr wrap="square" rtlCol="0">
            <a:spAutoFit/>
          </a:bodyPr>
          <a:lstStyle/>
          <a:p>
            <a:r>
              <a:rPr lang="en-US" sz="3200" dirty="0" smtClean="0"/>
              <a:t>   3</a:t>
            </a:r>
            <a:endParaRPr lang="en-US" sz="3200" dirty="0"/>
          </a:p>
        </p:txBody>
      </p:sp>
      <p:sp>
        <p:nvSpPr>
          <p:cNvPr id="20" name="TextBox 19"/>
          <p:cNvSpPr txBox="1"/>
          <p:nvPr/>
        </p:nvSpPr>
        <p:spPr>
          <a:xfrm>
            <a:off x="6476999" y="4112567"/>
            <a:ext cx="914401" cy="584776"/>
          </a:xfrm>
          <a:prstGeom prst="rect">
            <a:avLst/>
          </a:prstGeom>
          <a:noFill/>
        </p:spPr>
        <p:txBody>
          <a:bodyPr wrap="square" rtlCol="0">
            <a:spAutoFit/>
          </a:bodyPr>
          <a:lstStyle/>
          <a:p>
            <a:r>
              <a:rPr lang="en-US" sz="3200" dirty="0" smtClean="0"/>
              <a:t>  1</a:t>
            </a:r>
            <a:endParaRPr lang="en-US" sz="3200" dirty="0"/>
          </a:p>
        </p:txBody>
      </p:sp>
    </p:spTree>
    <p:extLst>
      <p:ext uri="{BB962C8B-B14F-4D97-AF65-F5344CB8AC3E}">
        <p14:creationId xmlns:p14="http://schemas.microsoft.com/office/powerpoint/2010/main" val="407075943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2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72</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8639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5" name="Agenda Link">
            <a:hlinkClick r:id="rId7"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sp>
        <p:nvSpPr>
          <p:cNvPr id="12" name="TextBox 122"/>
          <p:cNvSpPr txBox="1">
            <a:spLocks noChangeArrowheads="1"/>
          </p:cNvSpPr>
          <p:nvPr/>
        </p:nvSpPr>
        <p:spPr bwMode="auto">
          <a:xfrm>
            <a:off x="381000" y="695980"/>
            <a:ext cx="8521700"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2D01FF"/>
                </a:solidFill>
              </a:rPr>
              <a:t>What fraction of the months had less than 2 days of rain? </a:t>
            </a:r>
          </a:p>
        </p:txBody>
      </p:sp>
      <p:pic>
        <p:nvPicPr>
          <p:cNvPr id="16" name="Picture 15"/>
          <p:cNvPicPr>
            <a:picLocks noChangeAspect="1"/>
          </p:cNvPicPr>
          <p:nvPr/>
        </p:nvPicPr>
        <p:blipFill>
          <a:blip r:embed="rId8"/>
          <a:stretch>
            <a:fillRect/>
          </a:stretch>
        </p:blipFill>
        <p:spPr>
          <a:xfrm>
            <a:off x="1612900" y="1529234"/>
            <a:ext cx="5969000" cy="4496916"/>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0" name="Picture 19"/>
          <p:cNvPicPr>
            <a:picLocks noChangeAspect="1"/>
          </p:cNvPicPr>
          <p:nvPr/>
        </p:nvPicPr>
        <p:blipFill>
          <a:blip r:embed="rId8"/>
          <a:stretch>
            <a:fillRect/>
          </a:stretch>
        </p:blipFill>
        <p:spPr>
          <a:xfrm>
            <a:off x="1612900" y="1529234"/>
            <a:ext cx="5969000" cy="4496916"/>
          </a:xfrm>
          <a:prstGeom prst="rect">
            <a:avLst/>
          </a:prstGeom>
        </p:spPr>
      </p:pic>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6" name="Oval 15"/>
          <p:cNvSpPr>
            <a:spLocks noChangeArrowheads="1"/>
          </p:cNvSpPr>
          <p:nvPr/>
        </p:nvSpPr>
        <p:spPr bwMode="auto">
          <a:xfrm>
            <a:off x="2628899" y="2184658"/>
            <a:ext cx="1066983" cy="2692142"/>
          </a:xfrm>
          <a:prstGeom prst="ellipse">
            <a:avLst/>
          </a:prstGeom>
          <a:noFill/>
          <a:ln w="28575">
            <a:solidFill>
              <a:srgbClr val="2D01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sp>
        <p:nvSpPr>
          <p:cNvPr id="17" name="TextBox 16"/>
          <p:cNvSpPr txBox="1"/>
          <p:nvPr/>
        </p:nvSpPr>
        <p:spPr>
          <a:xfrm>
            <a:off x="381000" y="4953000"/>
            <a:ext cx="3302092" cy="892552"/>
          </a:xfrm>
          <a:prstGeom prst="rect">
            <a:avLst/>
          </a:prstGeom>
          <a:solidFill>
            <a:schemeClr val="bg1"/>
          </a:solidFill>
          <a:ln>
            <a:solidFill>
              <a:srgbClr val="FF0000"/>
            </a:solidFill>
          </a:ln>
        </p:spPr>
        <p:txBody>
          <a:bodyPr wrap="square" rtlCol="0">
            <a:spAutoFit/>
          </a:bodyPr>
          <a:lstStyle/>
          <a:p>
            <a:r>
              <a:rPr lang="en-US" sz="2600" dirty="0" smtClean="0"/>
              <a:t>Answer:</a:t>
            </a:r>
          </a:p>
          <a:p>
            <a:r>
              <a:rPr lang="en-US" sz="2600" dirty="0" smtClean="0"/>
              <a:t>    or     of the months</a:t>
            </a:r>
            <a:endParaRPr lang="en-US" sz="2600" dirty="0"/>
          </a:p>
        </p:txBody>
      </p:sp>
      <p:sp>
        <p:nvSpPr>
          <p:cNvPr id="12" name="TextBox 122"/>
          <p:cNvSpPr txBox="1">
            <a:spLocks noChangeArrowheads="1"/>
          </p:cNvSpPr>
          <p:nvPr/>
        </p:nvSpPr>
        <p:spPr bwMode="auto">
          <a:xfrm>
            <a:off x="381000" y="695980"/>
            <a:ext cx="8521700"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2D01FF"/>
                </a:solidFill>
              </a:rPr>
              <a:t>What fraction of the months had less than 2 days of rain? </a:t>
            </a:r>
          </a:p>
        </p:txBody>
      </p:sp>
      <p:graphicFrame>
        <p:nvGraphicFramePr>
          <p:cNvPr id="18" name="Object 17"/>
          <p:cNvGraphicFramePr>
            <a:graphicFrameLocks noChangeAspect="1"/>
          </p:cNvGraphicFramePr>
          <p:nvPr>
            <p:extLst>
              <p:ext uri="{D42A27DB-BD31-4B8C-83A1-F6EECF244321}">
                <p14:modId xmlns:p14="http://schemas.microsoft.com/office/powerpoint/2010/main" val="3194331906"/>
              </p:ext>
            </p:extLst>
          </p:nvPr>
        </p:nvGraphicFramePr>
        <p:xfrm>
          <a:off x="533400" y="5511800"/>
          <a:ext cx="190500" cy="355600"/>
        </p:xfrm>
        <a:graphic>
          <a:graphicData uri="http://schemas.openxmlformats.org/presentationml/2006/ole">
            <mc:AlternateContent xmlns:mc="http://schemas.openxmlformats.org/markup-compatibility/2006">
              <mc:Choice xmlns:v="urn:schemas-microsoft-com:vml" Requires="v">
                <p:oleObj spid="_x0000_s213043" name="Equation" r:id="rId9" imgW="190500" imgH="355600" progId="Equation.3">
                  <p:embed/>
                </p:oleObj>
              </mc:Choice>
              <mc:Fallback>
                <p:oleObj name="Equation" r:id="rId9" imgW="190500" imgH="355600" progId="Equation.3">
                  <p:embed/>
                  <p:pic>
                    <p:nvPicPr>
                      <p:cNvPr id="0"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5511800"/>
                        <a:ext cx="190500" cy="355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6915" name="Object 3"/>
          <p:cNvGraphicFramePr>
            <a:graphicFrameLocks noChangeAspect="1"/>
          </p:cNvGraphicFramePr>
          <p:nvPr>
            <p:extLst>
              <p:ext uri="{D42A27DB-BD31-4B8C-83A1-F6EECF244321}">
                <p14:modId xmlns:p14="http://schemas.microsoft.com/office/powerpoint/2010/main" val="2980976273"/>
              </p:ext>
            </p:extLst>
          </p:nvPr>
        </p:nvGraphicFramePr>
        <p:xfrm>
          <a:off x="1143000" y="5511800"/>
          <a:ext cx="127000" cy="355600"/>
        </p:xfrm>
        <a:graphic>
          <a:graphicData uri="http://schemas.openxmlformats.org/presentationml/2006/ole">
            <mc:AlternateContent xmlns:mc="http://schemas.openxmlformats.org/markup-compatibility/2006">
              <mc:Choice xmlns:v="urn:schemas-microsoft-com:vml" Requires="v">
                <p:oleObj spid="_x0000_s213044" name="Equation" r:id="rId11" imgW="127000" imgH="355600" progId="Equation.3">
                  <p:embed/>
                </p:oleObj>
              </mc:Choice>
              <mc:Fallback>
                <p:oleObj name="Equation" r:id="rId11" imgW="127000" imgH="355600" progId="Equation.3">
                  <p:embed/>
                  <p:pic>
                    <p:nvPicPr>
                      <p:cNvPr id="0" name="Picture 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5511800"/>
                        <a:ext cx="127000" cy="355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2781480" y="4130213"/>
            <a:ext cx="5600519" cy="584776"/>
          </a:xfrm>
          <a:prstGeom prst="rect">
            <a:avLst/>
          </a:prstGeom>
          <a:noFill/>
        </p:spPr>
        <p:txBody>
          <a:bodyPr wrap="square" rtlCol="0">
            <a:spAutoFit/>
          </a:bodyPr>
          <a:lstStyle/>
          <a:p>
            <a:r>
              <a:rPr lang="en-US" sz="3200" dirty="0" smtClean="0"/>
              <a:t>  4   +  3   +   1   +   3   +  1   =  12   </a:t>
            </a:r>
            <a:endParaRPr lang="en-US" sz="3200" dirty="0"/>
          </a:p>
        </p:txBody>
      </p:sp>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73</a:t>
            </a:fld>
            <a:endParaRPr lang="en-US" smtClean="0">
              <a:solidFill>
                <a:schemeClr val="bg1"/>
              </a:solidFill>
            </a:endParaRPr>
          </a:p>
        </p:txBody>
      </p:sp>
    </p:spTree>
    <p:extLst>
      <p:ext uri="{BB962C8B-B14F-4D97-AF65-F5344CB8AC3E}">
        <p14:creationId xmlns:p14="http://schemas.microsoft.com/office/powerpoint/2010/main" val="345255060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2000"/>
                                        <p:tgtEl>
                                          <p:spTgt spid="21"/>
                                        </p:tgtEl>
                                      </p:cBhvr>
                                    </p:animEffect>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66915"/>
                                        </p:tgtEl>
                                        <p:attrNameLst>
                                          <p:attrName>style.visibility</p:attrName>
                                        </p:attrNameLst>
                                      </p:cBhvr>
                                      <p:to>
                                        <p:strVal val="visible"/>
                                      </p:to>
                                    </p:set>
                                    <p:animEffect transition="in" filter="fade">
                                      <p:cBhvr>
                                        <p:cTn id="25" dur="1000"/>
                                        <p:tgtEl>
                                          <p:spTgt spid="166915"/>
                                        </p:tgtEl>
                                      </p:cBhvr>
                                    </p:animEffect>
                                    <p:anim calcmode="lin" valueType="num">
                                      <p:cBhvr>
                                        <p:cTn id="26" dur="1000" fill="hold"/>
                                        <p:tgtEl>
                                          <p:spTgt spid="166915"/>
                                        </p:tgtEl>
                                        <p:attrNameLst>
                                          <p:attrName>ppt_x</p:attrName>
                                        </p:attrNameLst>
                                      </p:cBhvr>
                                      <p:tavLst>
                                        <p:tav tm="0">
                                          <p:val>
                                            <p:strVal val="#ppt_x"/>
                                          </p:val>
                                        </p:tav>
                                        <p:tav tm="100000">
                                          <p:val>
                                            <p:strVal val="#ppt_x"/>
                                          </p:val>
                                        </p:tav>
                                      </p:tavLst>
                                    </p:anim>
                                    <p:anim calcmode="lin" valueType="num">
                                      <p:cBhvr>
                                        <p:cTn id="27" dur="1000" fill="hold"/>
                                        <p:tgtEl>
                                          <p:spTgt spid="1669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74</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469900" y="823075"/>
            <a:ext cx="8445500"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2D01FF"/>
                </a:solidFill>
              </a:rPr>
              <a:t>How many bracelets have at least five beads? </a:t>
            </a:r>
          </a:p>
        </p:txBody>
      </p:sp>
      <p:pic>
        <p:nvPicPr>
          <p:cNvPr id="13" name="Picture 12"/>
          <p:cNvPicPr>
            <a:picLocks noChangeAspect="1"/>
          </p:cNvPicPr>
          <p:nvPr/>
        </p:nvPicPr>
        <p:blipFill>
          <a:blip r:embed="rId7"/>
          <a:stretch>
            <a:fillRect/>
          </a:stretch>
        </p:blipFill>
        <p:spPr>
          <a:xfrm>
            <a:off x="1517650" y="1315518"/>
            <a:ext cx="5873750" cy="4536163"/>
          </a:xfrm>
          <a:prstGeom prst="rect">
            <a:avLst/>
          </a:prstGeom>
        </p:spPr>
      </p:pic>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5" name="Agenda Link">
            <a:hlinkClick r:id="rId8"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spTree>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75</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469900" y="823075"/>
            <a:ext cx="8445500"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2D01FF"/>
                </a:solidFill>
              </a:rPr>
              <a:t>How many bracelets have at least five beads? </a:t>
            </a:r>
          </a:p>
        </p:txBody>
      </p:sp>
      <p:pic>
        <p:nvPicPr>
          <p:cNvPr id="13" name="Picture 12"/>
          <p:cNvPicPr>
            <a:picLocks noChangeAspect="1"/>
          </p:cNvPicPr>
          <p:nvPr/>
        </p:nvPicPr>
        <p:blipFill>
          <a:blip r:embed="rId7"/>
          <a:stretch>
            <a:fillRect/>
          </a:stretch>
        </p:blipFill>
        <p:spPr>
          <a:xfrm>
            <a:off x="1517650" y="1315518"/>
            <a:ext cx="5873750" cy="4536163"/>
          </a:xfrm>
          <a:prstGeom prst="rect">
            <a:avLst/>
          </a:prstGeom>
        </p:spPr>
      </p:pic>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6" name="Oval 15"/>
          <p:cNvSpPr>
            <a:spLocks noChangeArrowheads="1"/>
          </p:cNvSpPr>
          <p:nvPr/>
        </p:nvSpPr>
        <p:spPr bwMode="auto">
          <a:xfrm>
            <a:off x="4191000" y="2133600"/>
            <a:ext cx="3200400" cy="2692142"/>
          </a:xfrm>
          <a:prstGeom prst="ellipse">
            <a:avLst/>
          </a:prstGeom>
          <a:noFill/>
          <a:ln w="28575">
            <a:solidFill>
              <a:srgbClr val="2D01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sp>
        <p:nvSpPr>
          <p:cNvPr id="17" name="TextBox 16"/>
          <p:cNvSpPr txBox="1"/>
          <p:nvPr/>
        </p:nvSpPr>
        <p:spPr>
          <a:xfrm>
            <a:off x="507909" y="4959129"/>
            <a:ext cx="1930674" cy="892552"/>
          </a:xfrm>
          <a:prstGeom prst="rect">
            <a:avLst/>
          </a:prstGeom>
          <a:noFill/>
          <a:ln>
            <a:solidFill>
              <a:srgbClr val="FF0000"/>
            </a:solidFill>
          </a:ln>
        </p:spPr>
        <p:txBody>
          <a:bodyPr wrap="square" rtlCol="0">
            <a:spAutoFit/>
          </a:bodyPr>
          <a:lstStyle/>
          <a:p>
            <a:r>
              <a:rPr lang="en-US" sz="2600" dirty="0" smtClean="0"/>
              <a:t>Answer:</a:t>
            </a:r>
          </a:p>
          <a:p>
            <a:r>
              <a:rPr lang="en-US" sz="2600" dirty="0" smtClean="0"/>
              <a:t>17 bracelets</a:t>
            </a:r>
            <a:endParaRPr lang="en-US" sz="2600" dirty="0"/>
          </a:p>
        </p:txBody>
      </p:sp>
      <p:sp>
        <p:nvSpPr>
          <p:cNvPr id="18" name="TextBox 17"/>
          <p:cNvSpPr txBox="1"/>
          <p:nvPr/>
        </p:nvSpPr>
        <p:spPr>
          <a:xfrm>
            <a:off x="4495799" y="3820179"/>
            <a:ext cx="914401" cy="584776"/>
          </a:xfrm>
          <a:prstGeom prst="rect">
            <a:avLst/>
          </a:prstGeom>
          <a:noFill/>
        </p:spPr>
        <p:txBody>
          <a:bodyPr wrap="square" rtlCol="0">
            <a:spAutoFit/>
          </a:bodyPr>
          <a:lstStyle/>
          <a:p>
            <a:r>
              <a:rPr lang="en-US" sz="3200" dirty="0" smtClean="0"/>
              <a:t>  4</a:t>
            </a:r>
            <a:endParaRPr lang="en-US" sz="3200" dirty="0"/>
          </a:p>
        </p:txBody>
      </p:sp>
      <p:sp>
        <p:nvSpPr>
          <p:cNvPr id="20" name="TextBox 19"/>
          <p:cNvSpPr txBox="1"/>
          <p:nvPr/>
        </p:nvSpPr>
        <p:spPr>
          <a:xfrm>
            <a:off x="5410200" y="3820179"/>
            <a:ext cx="914401" cy="584776"/>
          </a:xfrm>
          <a:prstGeom prst="rect">
            <a:avLst/>
          </a:prstGeom>
          <a:noFill/>
        </p:spPr>
        <p:txBody>
          <a:bodyPr wrap="square" rtlCol="0">
            <a:spAutoFit/>
          </a:bodyPr>
          <a:lstStyle/>
          <a:p>
            <a:r>
              <a:rPr lang="en-US" sz="3200" dirty="0" smtClean="0"/>
              <a:t>  5</a:t>
            </a:r>
            <a:endParaRPr lang="en-US" sz="3200" dirty="0"/>
          </a:p>
        </p:txBody>
      </p:sp>
      <p:sp>
        <p:nvSpPr>
          <p:cNvPr id="21" name="TextBox 20"/>
          <p:cNvSpPr txBox="1"/>
          <p:nvPr/>
        </p:nvSpPr>
        <p:spPr>
          <a:xfrm>
            <a:off x="6324601" y="3820179"/>
            <a:ext cx="914401" cy="584776"/>
          </a:xfrm>
          <a:prstGeom prst="rect">
            <a:avLst/>
          </a:prstGeom>
          <a:noFill/>
        </p:spPr>
        <p:txBody>
          <a:bodyPr wrap="square" rtlCol="0">
            <a:spAutoFit/>
          </a:bodyPr>
          <a:lstStyle/>
          <a:p>
            <a:r>
              <a:rPr lang="en-US" sz="3200" dirty="0" smtClean="0"/>
              <a:t>   8</a:t>
            </a:r>
            <a:endParaRPr lang="en-US" sz="3200" dirty="0"/>
          </a:p>
        </p:txBody>
      </p:sp>
    </p:spTree>
    <p:extLst>
      <p:ext uri="{BB962C8B-B14F-4D97-AF65-F5344CB8AC3E}">
        <p14:creationId xmlns:p14="http://schemas.microsoft.com/office/powerpoint/2010/main" val="43303378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20" grpId="0"/>
      <p:bldP spid="2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76</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457200" y="792298"/>
            <a:ext cx="8445500"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2D01FF"/>
                </a:solidFill>
              </a:rPr>
              <a:t>What percent of the bracelets have 4 beads or less? </a:t>
            </a:r>
          </a:p>
        </p:txBody>
      </p:sp>
      <p:pic>
        <p:nvPicPr>
          <p:cNvPr id="13" name="Picture 12"/>
          <p:cNvPicPr>
            <a:picLocks noChangeAspect="1"/>
          </p:cNvPicPr>
          <p:nvPr/>
        </p:nvPicPr>
        <p:blipFill>
          <a:blip r:embed="rId7"/>
          <a:stretch>
            <a:fillRect/>
          </a:stretch>
        </p:blipFill>
        <p:spPr>
          <a:xfrm>
            <a:off x="2508250" y="1315518"/>
            <a:ext cx="5873750" cy="4536163"/>
          </a:xfrm>
          <a:prstGeom prst="rect">
            <a:avLst/>
          </a:prstGeom>
        </p:spPr>
      </p:pic>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5" name="Agenda Link">
            <a:hlinkClick r:id="rId8"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spTree>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77</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457200" y="792298"/>
            <a:ext cx="8445500"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2D01FF"/>
                </a:solidFill>
              </a:rPr>
              <a:t>What percent of the bracelets have 4 beads or less? </a:t>
            </a:r>
          </a:p>
        </p:txBody>
      </p:sp>
      <p:pic>
        <p:nvPicPr>
          <p:cNvPr id="13" name="Picture 12"/>
          <p:cNvPicPr>
            <a:picLocks noChangeAspect="1"/>
          </p:cNvPicPr>
          <p:nvPr/>
        </p:nvPicPr>
        <p:blipFill>
          <a:blip r:embed="rId8"/>
          <a:stretch>
            <a:fillRect/>
          </a:stretch>
        </p:blipFill>
        <p:spPr>
          <a:xfrm>
            <a:off x="2508250" y="1315518"/>
            <a:ext cx="5873750" cy="4536163"/>
          </a:xfrm>
          <a:prstGeom prst="rect">
            <a:avLst/>
          </a:prstGeom>
        </p:spPr>
      </p:pic>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7" name="Oval 16"/>
          <p:cNvSpPr>
            <a:spLocks noChangeArrowheads="1"/>
          </p:cNvSpPr>
          <p:nvPr/>
        </p:nvSpPr>
        <p:spPr bwMode="auto">
          <a:xfrm>
            <a:off x="3549833" y="3733800"/>
            <a:ext cx="2057217" cy="990600"/>
          </a:xfrm>
          <a:prstGeom prst="ellipse">
            <a:avLst/>
          </a:prstGeom>
          <a:noFill/>
          <a:ln w="28575">
            <a:solidFill>
              <a:srgbClr val="2D01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sp>
        <p:nvSpPr>
          <p:cNvPr id="18" name="TextBox 17"/>
          <p:cNvSpPr txBox="1"/>
          <p:nvPr/>
        </p:nvSpPr>
        <p:spPr>
          <a:xfrm>
            <a:off x="457199" y="4559019"/>
            <a:ext cx="1850231" cy="1292662"/>
          </a:xfrm>
          <a:prstGeom prst="rect">
            <a:avLst/>
          </a:prstGeom>
          <a:noFill/>
          <a:ln>
            <a:solidFill>
              <a:srgbClr val="FF0000"/>
            </a:solidFill>
          </a:ln>
        </p:spPr>
        <p:txBody>
          <a:bodyPr wrap="square" rtlCol="0">
            <a:spAutoFit/>
          </a:bodyPr>
          <a:lstStyle/>
          <a:p>
            <a:r>
              <a:rPr lang="en-US" sz="2600" dirty="0" smtClean="0"/>
              <a:t>Answer:</a:t>
            </a:r>
          </a:p>
          <a:p>
            <a:r>
              <a:rPr lang="en-US" sz="2600" dirty="0" smtClean="0"/>
              <a:t>15% of the bracelets</a:t>
            </a:r>
            <a:endParaRPr lang="en-US" sz="2600" dirty="0"/>
          </a:p>
        </p:txBody>
      </p:sp>
      <p:grpSp>
        <p:nvGrpSpPr>
          <p:cNvPr id="3" name="Group 2"/>
          <p:cNvGrpSpPr/>
          <p:nvPr/>
        </p:nvGrpSpPr>
        <p:grpSpPr>
          <a:xfrm>
            <a:off x="414337" y="3399905"/>
            <a:ext cx="1964531" cy="810363"/>
            <a:chOff x="414337" y="3399905"/>
            <a:chExt cx="1964531" cy="810363"/>
          </a:xfrm>
        </p:grpSpPr>
        <p:graphicFrame>
          <p:nvGraphicFramePr>
            <p:cNvPr id="20" name="Object 19"/>
            <p:cNvGraphicFramePr>
              <a:graphicFrameLocks noChangeAspect="1"/>
            </p:cNvGraphicFramePr>
            <p:nvPr>
              <p:extLst>
                <p:ext uri="{D42A27DB-BD31-4B8C-83A1-F6EECF244321}">
                  <p14:modId xmlns:p14="http://schemas.microsoft.com/office/powerpoint/2010/main" val="119638501"/>
                </p:ext>
              </p:extLst>
            </p:nvPr>
          </p:nvGraphicFramePr>
          <p:xfrm>
            <a:off x="414337" y="3400425"/>
            <a:ext cx="381000" cy="666750"/>
          </p:xfrm>
          <a:graphic>
            <a:graphicData uri="http://schemas.openxmlformats.org/presentationml/2006/ole">
              <mc:AlternateContent xmlns:mc="http://schemas.openxmlformats.org/markup-compatibility/2006">
                <mc:Choice xmlns:v="urn:schemas-microsoft-com:vml" Requires="v">
                  <p:oleObj spid="_x0000_s214083" name="Equation" r:id="rId9" imgW="203200" imgH="355600" progId="Equation.3">
                    <p:embed/>
                  </p:oleObj>
                </mc:Choice>
                <mc:Fallback>
                  <p:oleObj name="Equation" r:id="rId9" imgW="203200" imgH="355600" progId="Equation.3">
                    <p:embed/>
                    <p:pic>
                      <p:nvPicPr>
                        <p:cNvPr id="0"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337" y="3400425"/>
                          <a:ext cx="381000" cy="666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0771" name="Object 3"/>
            <p:cNvGraphicFramePr>
              <a:graphicFrameLocks noChangeAspect="1"/>
            </p:cNvGraphicFramePr>
            <p:nvPr>
              <p:extLst>
                <p:ext uri="{D42A27DB-BD31-4B8C-83A1-F6EECF244321}">
                  <p14:modId xmlns:p14="http://schemas.microsoft.com/office/powerpoint/2010/main" val="3904442892"/>
                </p:ext>
              </p:extLst>
            </p:nvPr>
          </p:nvGraphicFramePr>
          <p:xfrm>
            <a:off x="1279525" y="3400425"/>
            <a:ext cx="238125" cy="666750"/>
          </p:xfrm>
          <a:graphic>
            <a:graphicData uri="http://schemas.openxmlformats.org/presentationml/2006/ole">
              <mc:AlternateContent xmlns:mc="http://schemas.openxmlformats.org/markup-compatibility/2006">
                <mc:Choice xmlns:v="urn:schemas-microsoft-com:vml" Requires="v">
                  <p:oleObj spid="_x0000_s214084" name="Equation" r:id="rId11" imgW="127000" imgH="355600" progId="Equation.3">
                    <p:embed/>
                  </p:oleObj>
                </mc:Choice>
                <mc:Fallback>
                  <p:oleObj name="Equation" r:id="rId11" imgW="127000" imgH="355600" progId="Equation.3">
                    <p:embed/>
                    <p:pic>
                      <p:nvPicPr>
                        <p:cNvPr id="0" name="Picture 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9525" y="3400425"/>
                          <a:ext cx="238125" cy="666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0772" name="Object 4"/>
            <p:cNvGraphicFramePr>
              <a:graphicFrameLocks noChangeAspect="1"/>
            </p:cNvGraphicFramePr>
            <p:nvPr>
              <p:extLst>
                <p:ext uri="{D42A27DB-BD31-4B8C-83A1-F6EECF244321}">
                  <p14:modId xmlns:p14="http://schemas.microsoft.com/office/powerpoint/2010/main" val="1113386287"/>
                </p:ext>
              </p:extLst>
            </p:nvPr>
          </p:nvGraphicFramePr>
          <p:xfrm>
            <a:off x="1878806" y="3399905"/>
            <a:ext cx="500062" cy="666750"/>
          </p:xfrm>
          <a:graphic>
            <a:graphicData uri="http://schemas.openxmlformats.org/presentationml/2006/ole">
              <mc:AlternateContent xmlns:mc="http://schemas.openxmlformats.org/markup-compatibility/2006">
                <mc:Choice xmlns:v="urn:schemas-microsoft-com:vml" Requires="v">
                  <p:oleObj spid="_x0000_s214085" name="Equation" r:id="rId13" imgW="266700" imgH="355600" progId="Equation.3">
                    <p:embed/>
                  </p:oleObj>
                </mc:Choice>
                <mc:Fallback>
                  <p:oleObj name="Equation" r:id="rId13" imgW="266700" imgH="355600" progId="Equation.3">
                    <p:embed/>
                    <p:pic>
                      <p:nvPicPr>
                        <p:cNvPr id="0" name="Picture 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78806" y="3399905"/>
                          <a:ext cx="500062" cy="666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838993" y="3563937"/>
              <a:ext cx="293688" cy="646331"/>
            </a:xfrm>
            <a:prstGeom prst="rect">
              <a:avLst/>
            </a:prstGeom>
            <a:noFill/>
          </p:spPr>
          <p:txBody>
            <a:bodyPr wrap="square" rtlCol="0">
              <a:spAutoFit/>
            </a:bodyPr>
            <a:lstStyle/>
            <a:p>
              <a:r>
                <a:rPr lang="en-US" dirty="0" smtClean="0">
                  <a:latin typeface="ＭＳ ゴシック"/>
                  <a:ea typeface="ＭＳ ゴシック"/>
                  <a:cs typeface="ＭＳ ゴシック"/>
                </a:rPr>
                <a:t>×</a:t>
              </a:r>
              <a:endParaRPr lang="en-US" dirty="0"/>
            </a:p>
          </p:txBody>
        </p:sp>
        <p:sp>
          <p:nvSpPr>
            <p:cNvPr id="22" name="TextBox 21"/>
            <p:cNvSpPr txBox="1"/>
            <p:nvPr/>
          </p:nvSpPr>
          <p:spPr>
            <a:xfrm>
              <a:off x="1589087" y="3563937"/>
              <a:ext cx="539750" cy="369332"/>
            </a:xfrm>
            <a:prstGeom prst="rect">
              <a:avLst/>
            </a:prstGeom>
            <a:noFill/>
          </p:spPr>
          <p:txBody>
            <a:bodyPr wrap="square" rtlCol="0">
              <a:spAutoFit/>
            </a:bodyPr>
            <a:lstStyle/>
            <a:p>
              <a:r>
                <a:rPr lang="en-US" dirty="0" smtClean="0">
                  <a:latin typeface="ＭＳ ゴシック"/>
                  <a:ea typeface="ＭＳ ゴシック"/>
                  <a:cs typeface="ＭＳ ゴシック"/>
                </a:rPr>
                <a:t>=</a:t>
              </a:r>
              <a:endParaRPr lang="en-US" dirty="0"/>
            </a:p>
          </p:txBody>
        </p:sp>
      </p:grpSp>
      <p:sp>
        <p:nvSpPr>
          <p:cNvPr id="23" name="TextBox 22"/>
          <p:cNvSpPr txBox="1"/>
          <p:nvPr/>
        </p:nvSpPr>
        <p:spPr>
          <a:xfrm>
            <a:off x="3810000" y="3820179"/>
            <a:ext cx="5600519" cy="584776"/>
          </a:xfrm>
          <a:prstGeom prst="rect">
            <a:avLst/>
          </a:prstGeom>
          <a:noFill/>
        </p:spPr>
        <p:txBody>
          <a:bodyPr wrap="square" rtlCol="0">
            <a:spAutoFit/>
          </a:bodyPr>
          <a:lstStyle/>
          <a:p>
            <a:r>
              <a:rPr lang="en-US" sz="3200" dirty="0" smtClean="0"/>
              <a:t>          3   +   4   +   5  +   8   = 20   </a:t>
            </a:r>
            <a:endParaRPr lang="en-US" sz="3200" dirty="0"/>
          </a:p>
        </p:txBody>
      </p:sp>
    </p:spTree>
    <p:extLst>
      <p:ext uri="{BB962C8B-B14F-4D97-AF65-F5344CB8AC3E}">
        <p14:creationId xmlns:p14="http://schemas.microsoft.com/office/powerpoint/2010/main" val="298457719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2000"/>
                                        <p:tgtEl>
                                          <p:spTgt spid="23"/>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2000"/>
                                        <p:tgtEl>
                                          <p:spTgt spid="3"/>
                                        </p:tgtEl>
                                      </p:cBhvr>
                                    </p:animEffect>
                                  </p:childTnLst>
                                </p:cTn>
                              </p:par>
                            </p:childTnLst>
                          </p:cTn>
                        </p:par>
                        <p:par>
                          <p:cTn id="16" fill="hold">
                            <p:stCondLst>
                              <p:cond delay="6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78</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317500" y="716528"/>
            <a:ext cx="8445500" cy="4739759"/>
          </a:xfrm>
          <a:prstGeom prst="rect">
            <a:avLst/>
          </a:prstGeom>
          <a:noFill/>
          <a:ln w="9525">
            <a:noFill/>
            <a:miter lim="800000"/>
            <a:headEnd/>
            <a:tailEnd/>
          </a:ln>
        </p:spPr>
        <p:txBody>
          <a:bodyPr wrap="square">
            <a:prstTxWarp prst="textNoShape">
              <a:avLst/>
            </a:prstTxWarp>
            <a:spAutoFit/>
          </a:bodyPr>
          <a:lstStyle/>
          <a:p>
            <a:r>
              <a:rPr lang="en-US" sz="2800" dirty="0" smtClean="0"/>
              <a:t>Which intervals can be used to make a frequency table of the lengths, in inches, of alligators at an alligator farm? </a:t>
            </a:r>
          </a:p>
          <a:p>
            <a:endParaRPr lang="en-US" sz="2800" dirty="0" smtClean="0"/>
          </a:p>
          <a:p>
            <a:r>
              <a:rPr lang="en-US" sz="2400" dirty="0" smtClean="0">
                <a:solidFill>
                  <a:srgbClr val="3366FF"/>
                </a:solidFill>
              </a:rPr>
              <a:t>140, 127, 103, 140, 118, 100, 117, 101, 116, 129, 130, 105, 99, 143 </a:t>
            </a:r>
          </a:p>
          <a:p>
            <a:endParaRPr lang="en-US" sz="2400" b="1" dirty="0" smtClean="0"/>
          </a:p>
          <a:p>
            <a:pPr marL="514350" indent="-514350">
              <a:lnSpc>
                <a:spcPct val="150000"/>
              </a:lnSpc>
              <a:buAutoNum type="alphaUcPeriod"/>
            </a:pPr>
            <a:r>
              <a:rPr lang="en-US" sz="2400" dirty="0" smtClean="0"/>
              <a:t>90–110,  111–130,  131–150 </a:t>
            </a:r>
          </a:p>
          <a:p>
            <a:pPr marL="514350" indent="-514350">
              <a:lnSpc>
                <a:spcPct val="150000"/>
              </a:lnSpc>
              <a:buAutoNum type="alphaUcPeriod"/>
            </a:pPr>
            <a:r>
              <a:rPr lang="en-US" sz="2400" dirty="0" smtClean="0"/>
              <a:t>91–110,  111–130,  131–150 </a:t>
            </a:r>
          </a:p>
          <a:p>
            <a:pPr marL="514350" indent="-514350">
              <a:lnSpc>
                <a:spcPct val="150000"/>
              </a:lnSpc>
              <a:buAutoNum type="alphaUcPeriod"/>
            </a:pPr>
            <a:r>
              <a:rPr lang="en-US" sz="2400" dirty="0" smtClean="0"/>
              <a:t>90–110,  110–130,  130–150 </a:t>
            </a:r>
          </a:p>
          <a:p>
            <a:pPr marL="514350" indent="-514350">
              <a:lnSpc>
                <a:spcPct val="150000"/>
              </a:lnSpc>
              <a:buAutoNum type="alphaUcPeriod"/>
            </a:pPr>
            <a:r>
              <a:rPr lang="en-US" sz="2400" dirty="0" smtClean="0"/>
              <a:t>81–100,  101–120,  121–140 </a:t>
            </a:r>
            <a:endParaRPr lang="en-US" sz="2400" dirty="0"/>
          </a:p>
        </p:txBody>
      </p:sp>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5" name="Agenda Link">
            <a:hlinkClick r:id="rId7"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spTree>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79</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317500" y="716528"/>
            <a:ext cx="8445500" cy="4739759"/>
          </a:xfrm>
          <a:prstGeom prst="rect">
            <a:avLst/>
          </a:prstGeom>
          <a:noFill/>
          <a:ln w="9525">
            <a:noFill/>
            <a:miter lim="800000"/>
            <a:headEnd/>
            <a:tailEnd/>
          </a:ln>
        </p:spPr>
        <p:txBody>
          <a:bodyPr wrap="square">
            <a:prstTxWarp prst="textNoShape">
              <a:avLst/>
            </a:prstTxWarp>
            <a:spAutoFit/>
          </a:bodyPr>
          <a:lstStyle/>
          <a:p>
            <a:r>
              <a:rPr lang="en-US" sz="2800" dirty="0" smtClean="0"/>
              <a:t>Which intervals can be used to make a frequency table of the lengths, in inches, of alligators at an alligator farm? </a:t>
            </a:r>
          </a:p>
          <a:p>
            <a:endParaRPr lang="en-US" sz="2800" dirty="0" smtClean="0"/>
          </a:p>
          <a:p>
            <a:r>
              <a:rPr lang="en-US" sz="2400" dirty="0" smtClean="0">
                <a:solidFill>
                  <a:srgbClr val="3366FF"/>
                </a:solidFill>
              </a:rPr>
              <a:t>140, 127, 103, 140, 118, 100, 117, 101, 116, 129, 130, 105, 99, 143 </a:t>
            </a:r>
          </a:p>
          <a:p>
            <a:endParaRPr lang="en-US" sz="2400" b="1" dirty="0" smtClean="0"/>
          </a:p>
          <a:p>
            <a:pPr marL="514350" indent="-514350">
              <a:lnSpc>
                <a:spcPct val="150000"/>
              </a:lnSpc>
              <a:buAutoNum type="alphaUcPeriod"/>
            </a:pPr>
            <a:r>
              <a:rPr lang="en-US" sz="2400" dirty="0" smtClean="0"/>
              <a:t>90–110,  111–130,  131–150 </a:t>
            </a:r>
          </a:p>
          <a:p>
            <a:pPr marL="514350" indent="-514350">
              <a:lnSpc>
                <a:spcPct val="150000"/>
              </a:lnSpc>
              <a:buAutoNum type="alphaUcPeriod"/>
            </a:pPr>
            <a:r>
              <a:rPr lang="en-US" sz="2400" dirty="0" smtClean="0"/>
              <a:t>91–110,  111–130,  131–150 </a:t>
            </a:r>
          </a:p>
          <a:p>
            <a:pPr marL="514350" indent="-514350">
              <a:lnSpc>
                <a:spcPct val="150000"/>
              </a:lnSpc>
              <a:buAutoNum type="alphaUcPeriod"/>
            </a:pPr>
            <a:r>
              <a:rPr lang="en-US" sz="2400" dirty="0" smtClean="0"/>
              <a:t>90–110,  110–130,  130–150 </a:t>
            </a:r>
          </a:p>
          <a:p>
            <a:pPr marL="514350" indent="-514350">
              <a:lnSpc>
                <a:spcPct val="150000"/>
              </a:lnSpc>
              <a:buAutoNum type="alphaUcPeriod"/>
            </a:pPr>
            <a:r>
              <a:rPr lang="en-US" sz="2400" dirty="0" smtClean="0"/>
              <a:t>81–100,  101–120,  121–140 </a:t>
            </a:r>
            <a:endParaRPr lang="en-US" sz="2400" dirty="0"/>
          </a:p>
        </p:txBody>
      </p:sp>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6" name="Oval 15"/>
          <p:cNvSpPr>
            <a:spLocks noChangeArrowheads="1"/>
          </p:cNvSpPr>
          <p:nvPr/>
        </p:nvSpPr>
        <p:spPr bwMode="auto">
          <a:xfrm>
            <a:off x="228600" y="3810000"/>
            <a:ext cx="5105400" cy="609600"/>
          </a:xfrm>
          <a:prstGeom prst="ellipse">
            <a:avLst/>
          </a:prstGeom>
          <a:noFill/>
          <a:ln w="28575">
            <a:solidFill>
              <a:srgbClr val="2D01FF"/>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spTree>
    <p:extLst>
      <p:ext uri="{BB962C8B-B14F-4D97-AF65-F5344CB8AC3E}">
        <p14:creationId xmlns:p14="http://schemas.microsoft.com/office/powerpoint/2010/main" val="292166652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1" y="495300"/>
            <a:ext cx="8686800" cy="83820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76200"/>
            <a:ext cx="8229600" cy="639763"/>
          </a:xfrm>
        </p:spPr>
        <p:txBody>
          <a:bodyPr/>
          <a:lstStyle/>
          <a:p>
            <a:pPr algn="l"/>
            <a:r>
              <a:rPr lang="en-US" sz="3200" b="1" dirty="0" smtClean="0">
                <a:solidFill>
                  <a:schemeClr val="bg1"/>
                </a:solidFill>
                <a:ea typeface="ＭＳ Ｐゴシック" charset="-128"/>
              </a:rPr>
              <a:t>Warm Up</a:t>
            </a:r>
          </a:p>
        </p:txBody>
      </p:sp>
      <p:sp>
        <p:nvSpPr>
          <p:cNvPr id="30723" name="White Background"/>
          <p:cNvSpPr>
            <a:spLocks noChangeArrowheads="1"/>
          </p:cNvSpPr>
          <p:nvPr/>
        </p:nvSpPr>
        <p:spPr bwMode="auto">
          <a:xfrm>
            <a:off x="228600" y="1333501"/>
            <a:ext cx="8686800" cy="4683124"/>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4" y="495300"/>
            <a:ext cx="8550275" cy="711200"/>
          </a:xfrm>
          <a:prstGeom prst="rect">
            <a:avLst/>
          </a:prstGeom>
        </p:spPr>
        <p:txBody>
          <a:bodyPr anchor="ctr">
            <a:noAutofit/>
          </a:bodyPr>
          <a:lstStyle/>
          <a:p>
            <a:pPr fontAlgn="auto">
              <a:spcAft>
                <a:spcPts val="0"/>
              </a:spcAft>
              <a:defRPr/>
            </a:pPr>
            <a:endParaRPr lang="en-US" sz="2200" b="1" i="1" dirty="0" smtClean="0">
              <a:solidFill>
                <a:schemeClr val="tx2">
                  <a:lumMod val="50000"/>
                </a:schemeClr>
              </a:solidFill>
              <a:latin typeface="Calibri" pitchFamily="34" charset="0"/>
              <a:ea typeface="+mn-ea"/>
              <a:cs typeface="Arial" charset="0"/>
            </a:endParaRPr>
          </a:p>
          <a:p>
            <a:pPr fontAlgn="auto">
              <a:spcAft>
                <a:spcPts val="0"/>
              </a:spcAft>
              <a:defRPr/>
            </a:pPr>
            <a:r>
              <a:rPr lang="en-US" sz="2200" b="1" i="1" dirty="0" smtClean="0">
                <a:solidFill>
                  <a:schemeClr val="tx2">
                    <a:lumMod val="50000"/>
                  </a:schemeClr>
                </a:solidFill>
                <a:latin typeface="Calibri" pitchFamily="34" charset="0"/>
                <a:ea typeface="+mn-ea"/>
                <a:cs typeface="Arial" charset="0"/>
              </a:rPr>
              <a:t>OBJECTIVE: </a:t>
            </a:r>
            <a:r>
              <a:rPr lang="en-US" sz="2200" dirty="0" smtClean="0">
                <a:latin typeface="Calibri"/>
                <a:ea typeface="ＭＳ Ｐゴシック" pitchFamily="-1" charset="-128"/>
                <a:cs typeface="Calibri"/>
              </a:rPr>
              <a:t>SWBAT display numerical data on a histogram.</a:t>
            </a:r>
          </a:p>
          <a:p>
            <a:pPr fontAlgn="auto">
              <a:spcAft>
                <a:spcPts val="0"/>
              </a:spcAft>
              <a:defRPr/>
            </a:pPr>
            <a:r>
              <a:rPr lang="en-US" sz="2200" b="1" dirty="0" smtClean="0">
                <a:latin typeface="Calibri"/>
                <a:cs typeface="Calibri"/>
              </a:rPr>
              <a:t>Language Objective: </a:t>
            </a:r>
            <a:r>
              <a:rPr lang="en-US" sz="2200" dirty="0" smtClean="0">
                <a:latin typeface="Calibri"/>
                <a:cs typeface="Calibri"/>
              </a:rPr>
              <a:t>SWBAT </a:t>
            </a:r>
            <a:r>
              <a:rPr lang="en-US" sz="2200" dirty="0" smtClean="0"/>
              <a:t>orally describe how to create a histogram.</a:t>
            </a:r>
            <a:endParaRPr lang="en-US" sz="2200" dirty="0" smtClean="0">
              <a:latin typeface="Calibri"/>
              <a:cs typeface="Calibri"/>
            </a:endParaRPr>
          </a:p>
          <a:p>
            <a:pPr fontAlgn="auto">
              <a:spcAft>
                <a:spcPts val="0"/>
              </a:spcAft>
              <a:defRPr/>
            </a:pPr>
            <a:r>
              <a:rPr lang="en-US" sz="2200" dirty="0" smtClean="0">
                <a:latin typeface="Calibri"/>
                <a:ea typeface="ＭＳ Ｐゴシック" pitchFamily="-1" charset="-128"/>
                <a:cs typeface="Calibri"/>
              </a:rPr>
              <a:t> </a:t>
            </a:r>
            <a:endParaRPr lang="en-US" sz="2200" dirty="0">
              <a:solidFill>
                <a:schemeClr val="tx2">
                  <a:lumMod val="50000"/>
                </a:schemeClr>
              </a:solidFill>
              <a:latin typeface="Perpetua" pitchFamily="18" charset="0"/>
              <a:ea typeface="+mj-ea"/>
              <a:cs typeface="+mj-cs"/>
            </a:endParaRPr>
          </a:p>
        </p:txBody>
      </p:sp>
      <p:sp>
        <p:nvSpPr>
          <p:cNvPr id="6"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8</a:t>
            </a:fld>
            <a:endParaRPr lang="en-US" smtClean="0">
              <a:solidFill>
                <a:schemeClr val="bg1"/>
              </a:solidFill>
            </a:endParaRPr>
          </a:p>
        </p:txBody>
      </p:sp>
      <p:grpSp>
        <p:nvGrpSpPr>
          <p:cNvPr id="19464"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1"/>
          <p:cNvSpPr txBox="1"/>
          <p:nvPr/>
        </p:nvSpPr>
        <p:spPr>
          <a:xfrm>
            <a:off x="381000" y="1371600"/>
            <a:ext cx="8389938" cy="738664"/>
          </a:xfrm>
          <a:prstGeom prst="rect">
            <a:avLst/>
          </a:prstGeom>
          <a:noFill/>
        </p:spPr>
        <p:txBody>
          <a:bodyPr wrap="square" rtlCol="0">
            <a:spAutoFit/>
          </a:bodyPr>
          <a:lstStyle/>
          <a:p>
            <a:r>
              <a:rPr lang="en-US" sz="2100" dirty="0" smtClean="0"/>
              <a:t>Below are the 15 birth weights, in ounces, of all the Labrador Retriever puppies born at Kingston Kennels in the last three months. </a:t>
            </a:r>
            <a:endParaRPr lang="en-US" sz="2100" dirty="0"/>
          </a:p>
        </p:txBody>
      </p:sp>
      <p:sp>
        <p:nvSpPr>
          <p:cNvPr id="14" name="TextBox 13"/>
          <p:cNvSpPr txBox="1"/>
          <p:nvPr/>
        </p:nvSpPr>
        <p:spPr>
          <a:xfrm>
            <a:off x="296863" y="2578656"/>
            <a:ext cx="8542337" cy="1862048"/>
          </a:xfrm>
          <a:prstGeom prst="rect">
            <a:avLst/>
          </a:prstGeom>
          <a:noFill/>
        </p:spPr>
        <p:txBody>
          <a:bodyPr wrap="square" rtlCol="0">
            <a:spAutoFit/>
          </a:bodyPr>
          <a:lstStyle/>
          <a:p>
            <a:pPr marL="342900" indent="-342900">
              <a:spcAft>
                <a:spcPts val="1200"/>
              </a:spcAft>
              <a:buAutoNum type="alphaLcPeriod"/>
            </a:pPr>
            <a:r>
              <a:rPr lang="en-US" sz="2100" dirty="0" smtClean="0">
                <a:solidFill>
                  <a:srgbClr val="3366FF"/>
                </a:solidFill>
              </a:rPr>
              <a:t>Name an appropriate graph that could be used to summarize these birth weights.  Explain your choice. </a:t>
            </a:r>
          </a:p>
          <a:p>
            <a:pPr marL="342900" indent="-342900">
              <a:spcAft>
                <a:spcPts val="1200"/>
              </a:spcAft>
              <a:buFontTx/>
              <a:buAutoNum type="alphaLcPeriod"/>
            </a:pPr>
            <a:r>
              <a:rPr lang="en-US" sz="2100" dirty="0" smtClean="0">
                <a:solidFill>
                  <a:srgbClr val="3366FF"/>
                </a:solidFill>
              </a:rPr>
              <a:t>Describe the distribution of birth weights for the puppies using one measure of center (mean, median) or </a:t>
            </a:r>
            <a:r>
              <a:rPr lang="en-US" sz="2100" dirty="0" smtClean="0">
                <a:solidFill>
                  <a:srgbClr val="3366FF"/>
                </a:solidFill>
                <a:latin typeface="Calibri"/>
                <a:cs typeface="Calibri"/>
              </a:rPr>
              <a:t>one measure of spread (range, IQR). </a:t>
            </a:r>
          </a:p>
        </p:txBody>
      </p:sp>
      <p:sp>
        <p:nvSpPr>
          <p:cNvPr id="16" name="TextBox 15"/>
          <p:cNvSpPr txBox="1"/>
          <p:nvPr/>
        </p:nvSpPr>
        <p:spPr>
          <a:xfrm>
            <a:off x="228601" y="2173069"/>
            <a:ext cx="8915399" cy="646331"/>
          </a:xfrm>
          <a:prstGeom prst="rect">
            <a:avLst/>
          </a:prstGeom>
          <a:noFill/>
        </p:spPr>
        <p:txBody>
          <a:bodyPr wrap="square" rtlCol="0">
            <a:spAutoFit/>
          </a:bodyPr>
          <a:lstStyle/>
          <a:p>
            <a:r>
              <a:rPr lang="en-US" dirty="0" smtClean="0">
                <a:solidFill>
                  <a:schemeClr val="accent6">
                    <a:lumMod val="75000"/>
                  </a:schemeClr>
                </a:solidFill>
              </a:rPr>
              <a:t>12       13       14       14       16       17       17       18       18       19       19       19       19       20       20</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80</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3352800" y="4267200"/>
            <a:ext cx="5524500" cy="1569660"/>
          </a:xfrm>
          <a:prstGeom prst="rect">
            <a:avLst/>
          </a:prstGeom>
          <a:noFill/>
          <a:ln w="9525">
            <a:noFill/>
            <a:miter lim="800000"/>
            <a:headEnd/>
            <a:tailEnd/>
          </a:ln>
        </p:spPr>
        <p:txBody>
          <a:bodyPr wrap="square">
            <a:prstTxWarp prst="textNoShape">
              <a:avLst/>
            </a:prstTxWarp>
            <a:spAutoFit/>
          </a:bodyPr>
          <a:lstStyle/>
          <a:p>
            <a:r>
              <a:rPr lang="en-US" sz="2400" dirty="0" smtClean="0"/>
              <a:t>The histogram above shows the butterflies spotted in a butterfly garden between </a:t>
            </a:r>
          </a:p>
          <a:p>
            <a:r>
              <a:rPr lang="en-US" sz="2400" dirty="0" smtClean="0"/>
              <a:t>8 A.M. and 8 P.M. </a:t>
            </a:r>
          </a:p>
          <a:p>
            <a:r>
              <a:rPr lang="en-US" sz="2400" dirty="0" smtClean="0"/>
              <a:t>Make an observation about the data.</a:t>
            </a:r>
          </a:p>
        </p:txBody>
      </p:sp>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5" name="Agenda Link">
            <a:hlinkClick r:id="rId7"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fontScale="62500" lnSpcReduction="20000"/>
          </a:bodyPr>
          <a:lstStyle/>
          <a:p>
            <a:pPr fontAlgn="auto">
              <a:spcAft>
                <a:spcPts val="0"/>
              </a:spcAft>
              <a:defRPr/>
            </a:pPr>
            <a:r>
              <a:rPr lang="en-US" b="1" dirty="0" smtClean="0">
                <a:solidFill>
                  <a:srgbClr val="000000"/>
                </a:solidFill>
                <a:latin typeface="Perpetua" pitchFamily="18" charset="0"/>
                <a:ea typeface="+mj-ea"/>
                <a:cs typeface="+mj-cs"/>
              </a:rPr>
              <a:t>    </a:t>
            </a:r>
            <a:r>
              <a:rPr lang="en-US" sz="2000" b="1" dirty="0" smtClean="0">
                <a:solidFill>
                  <a:srgbClr val="000000"/>
                </a:solidFill>
                <a:latin typeface="Perpetua" pitchFamily="18" charset="0"/>
                <a:ea typeface="+mj-ea"/>
                <a:cs typeface="+mj-cs"/>
              </a:rPr>
              <a:t>Sentence </a:t>
            </a:r>
          </a:p>
          <a:p>
            <a:pPr fontAlgn="auto">
              <a:spcAft>
                <a:spcPts val="0"/>
              </a:spcAft>
              <a:defRPr/>
            </a:pPr>
            <a:r>
              <a:rPr lang="en-US" sz="2000" b="1" dirty="0" smtClean="0">
                <a:solidFill>
                  <a:srgbClr val="000000"/>
                </a:solidFill>
                <a:latin typeface="Perpetua" pitchFamily="18" charset="0"/>
                <a:ea typeface="+mj-ea"/>
                <a:cs typeface="+mj-cs"/>
              </a:rPr>
              <a:t>     Starters</a:t>
            </a:r>
            <a:endParaRPr lang="en-US" sz="2000" b="1" dirty="0">
              <a:solidFill>
                <a:srgbClr val="000000"/>
              </a:solidFill>
              <a:latin typeface="Perpetua" pitchFamily="18" charset="0"/>
              <a:ea typeface="+mj-ea"/>
              <a:cs typeface="+mj-cs"/>
            </a:endParaRPr>
          </a:p>
        </p:txBody>
      </p:sp>
      <p:pic>
        <p:nvPicPr>
          <p:cNvPr id="13" name="Picture 12"/>
          <p:cNvPicPr>
            <a:picLocks noChangeAspect="1"/>
          </p:cNvPicPr>
          <p:nvPr/>
        </p:nvPicPr>
        <p:blipFill>
          <a:blip r:embed="rId8"/>
          <a:stretch>
            <a:fillRect/>
          </a:stretch>
        </p:blipFill>
        <p:spPr>
          <a:xfrm>
            <a:off x="3200400" y="838200"/>
            <a:ext cx="5664200" cy="3044026"/>
          </a:xfrm>
          <a:prstGeom prst="rect">
            <a:avLst/>
          </a:prstGeom>
        </p:spPr>
      </p:pic>
    </p:spTree>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81</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3352800" y="4267200"/>
            <a:ext cx="5524500" cy="1569660"/>
          </a:xfrm>
          <a:prstGeom prst="rect">
            <a:avLst/>
          </a:prstGeom>
          <a:noFill/>
          <a:ln w="9525">
            <a:noFill/>
            <a:miter lim="800000"/>
            <a:headEnd/>
            <a:tailEnd/>
          </a:ln>
        </p:spPr>
        <p:txBody>
          <a:bodyPr wrap="square">
            <a:prstTxWarp prst="textNoShape">
              <a:avLst/>
            </a:prstTxWarp>
            <a:spAutoFit/>
          </a:bodyPr>
          <a:lstStyle/>
          <a:p>
            <a:r>
              <a:rPr lang="en-US" sz="2400" dirty="0" smtClean="0"/>
              <a:t>The histogram above shows the butterflies spotted in a butterfly garden between </a:t>
            </a:r>
          </a:p>
          <a:p>
            <a:r>
              <a:rPr lang="en-US" sz="2400" dirty="0" smtClean="0"/>
              <a:t>8 A.M. and 8 P.M. </a:t>
            </a:r>
          </a:p>
          <a:p>
            <a:r>
              <a:rPr lang="en-US" sz="2400" dirty="0" smtClean="0"/>
              <a:t>Make an observation about the data.</a:t>
            </a:r>
          </a:p>
        </p:txBody>
      </p:sp>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pic>
        <p:nvPicPr>
          <p:cNvPr id="13" name="Picture 12"/>
          <p:cNvPicPr>
            <a:picLocks noChangeAspect="1"/>
          </p:cNvPicPr>
          <p:nvPr/>
        </p:nvPicPr>
        <p:blipFill>
          <a:blip r:embed="rId7"/>
          <a:stretch>
            <a:fillRect/>
          </a:stretch>
        </p:blipFill>
        <p:spPr>
          <a:xfrm>
            <a:off x="3200400" y="838200"/>
            <a:ext cx="5664200" cy="3044026"/>
          </a:xfrm>
          <a:prstGeom prst="rect">
            <a:avLst/>
          </a:prstGeom>
        </p:spPr>
      </p:pic>
      <p:sp>
        <p:nvSpPr>
          <p:cNvPr id="284674" name="Text Box 2"/>
          <p:cNvSpPr txBox="1">
            <a:spLocks noChangeArrowheads="1"/>
          </p:cNvSpPr>
          <p:nvPr/>
        </p:nvSpPr>
        <p:spPr bwMode="auto">
          <a:xfrm>
            <a:off x="457200" y="1676400"/>
            <a:ext cx="2743200" cy="3352800"/>
          </a:xfrm>
          <a:prstGeom prst="rect">
            <a:avLst/>
          </a:prstGeom>
          <a:noFill/>
          <a:ln w="9525">
            <a:solidFill>
              <a:srgbClr val="2D01FF"/>
            </a:solid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tabLst/>
            </a:pPr>
            <a:r>
              <a:rPr kumimoji="0" lang="en-US" sz="2000" b="0" i="0" u="sng" strike="noStrike" cap="none" normalizeH="0" baseline="0" dirty="0">
                <a:ln>
                  <a:noFill/>
                </a:ln>
                <a:solidFill>
                  <a:schemeClr val="tx1"/>
                </a:solidFill>
                <a:effectLst/>
                <a:latin typeface="Calibri"/>
                <a:ea typeface="Times New Roman" pitchFamily="-84" charset="0"/>
                <a:cs typeface="Calibri"/>
              </a:rPr>
              <a:t>Possible Sentence </a:t>
            </a:r>
            <a:r>
              <a:rPr kumimoji="0" lang="en-US" sz="2000" b="0" i="0" u="sng" strike="noStrike" cap="none" normalizeH="0" baseline="0" dirty="0" smtClean="0">
                <a:ln>
                  <a:noFill/>
                </a:ln>
                <a:solidFill>
                  <a:schemeClr val="tx1"/>
                </a:solidFill>
                <a:effectLst/>
                <a:latin typeface="Calibri"/>
                <a:ea typeface="Times New Roman" pitchFamily="-84" charset="0"/>
                <a:cs typeface="Calibri"/>
              </a:rPr>
              <a:t>Starters: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a:ea typeface="Times New Roman" pitchFamily="-84" charset="0"/>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2A376"/>
                </a:solidFill>
                <a:effectLst/>
                <a:latin typeface="Calibri"/>
                <a:ea typeface="Times New Roman" pitchFamily="-84" charset="0"/>
                <a:cs typeface="Calibri"/>
              </a:rPr>
              <a:t>The most butterflies…</a:t>
            </a:r>
            <a:endParaRPr kumimoji="0" lang="en-US" sz="2000" b="0" i="0" u="none" strike="noStrike" cap="none" normalizeH="0" baseline="0" dirty="0">
              <a:ln>
                <a:noFill/>
              </a:ln>
              <a:solidFill>
                <a:srgbClr val="72A376"/>
              </a:solidFill>
              <a:effectLst/>
              <a:latin typeface="Calibri"/>
              <a:ea typeface="Times New Roman" pitchFamily="-84" charset="0"/>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accent6">
                  <a:lumMod val="75000"/>
                </a:schemeClr>
              </a:solidFill>
              <a:effectLst/>
              <a:latin typeface="Calibri"/>
              <a:ea typeface="Times New Roman" pitchFamily="-84" charset="0"/>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accent6">
                    <a:lumMod val="75000"/>
                  </a:schemeClr>
                </a:solidFill>
                <a:effectLst/>
                <a:latin typeface="Calibri"/>
                <a:ea typeface="Times New Roman" pitchFamily="-84" charset="0"/>
                <a:cs typeface="Calibri"/>
              </a:rPr>
              <a:t>There</a:t>
            </a:r>
            <a:r>
              <a:rPr kumimoji="0" lang="en-US" sz="2000" b="0" i="0" u="none" strike="noStrike" cap="none" normalizeH="0" baseline="0" dirty="0" smtClean="0">
                <a:ln>
                  <a:noFill/>
                </a:ln>
                <a:solidFill>
                  <a:schemeClr val="accent6">
                    <a:lumMod val="75000"/>
                  </a:schemeClr>
                </a:solidFill>
                <a:effectLst/>
                <a:latin typeface="Calibri"/>
                <a:ea typeface="Times New Roman" pitchFamily="-84" charset="0"/>
                <a:cs typeface="Calibri"/>
              </a:rPr>
              <a:t> </a:t>
            </a:r>
            <a:r>
              <a:rPr lang="en-US" sz="2000" dirty="0" smtClean="0">
                <a:solidFill>
                  <a:schemeClr val="accent6">
                    <a:lumMod val="75000"/>
                  </a:schemeClr>
                </a:solidFill>
                <a:latin typeface="Calibri"/>
                <a:ea typeface="Times New Roman" pitchFamily="-84" charset="0"/>
                <a:cs typeface="Calibri"/>
              </a:rPr>
              <a:t>were</a:t>
            </a:r>
            <a:r>
              <a:rPr kumimoji="0" lang="en-US" sz="2000" b="0" i="0" u="none" strike="noStrike" cap="none" normalizeH="0" baseline="0" dirty="0" smtClean="0">
                <a:ln>
                  <a:noFill/>
                </a:ln>
                <a:solidFill>
                  <a:schemeClr val="accent6">
                    <a:lumMod val="75000"/>
                  </a:schemeClr>
                </a:solidFill>
                <a:effectLst/>
                <a:latin typeface="Calibri"/>
                <a:ea typeface="Times New Roman" pitchFamily="-84" charset="0"/>
                <a:cs typeface="Calibri"/>
              </a:rPr>
              <a:t> </a:t>
            </a:r>
            <a:r>
              <a:rPr kumimoji="0" lang="en-US" sz="2000" b="0" i="0" u="none" strike="noStrike" cap="none" normalizeH="0" baseline="0" dirty="0">
                <a:ln>
                  <a:noFill/>
                </a:ln>
                <a:solidFill>
                  <a:schemeClr val="accent6">
                    <a:lumMod val="75000"/>
                  </a:schemeClr>
                </a:solidFill>
                <a:effectLst/>
                <a:latin typeface="Calibri"/>
                <a:ea typeface="Times New Roman" pitchFamily="-84" charset="0"/>
                <a:cs typeface="Calibri"/>
              </a:rPr>
              <a:t>____</a:t>
            </a:r>
            <a:r>
              <a:rPr kumimoji="0" lang="en-US" sz="2000" b="0" i="0" u="none" strike="noStrike" cap="none" normalizeH="0" baseline="0" dirty="0" smtClean="0">
                <a:ln>
                  <a:noFill/>
                </a:ln>
                <a:solidFill>
                  <a:schemeClr val="accent6">
                    <a:lumMod val="75000"/>
                  </a:schemeClr>
                </a:solidFill>
                <a:effectLst/>
                <a:latin typeface="Calibri"/>
                <a:ea typeface="Times New Roman" pitchFamily="-84" charset="0"/>
                <a:cs typeface="Calibri"/>
              </a:rPr>
              <a:t> </a:t>
            </a:r>
            <a:r>
              <a:rPr lang="en-US" sz="2000" dirty="0" smtClean="0">
                <a:solidFill>
                  <a:schemeClr val="accent6">
                    <a:lumMod val="75000"/>
                  </a:schemeClr>
                </a:solidFill>
                <a:latin typeface="Calibri"/>
                <a:ea typeface="Times New Roman" pitchFamily="-84" charset="0"/>
                <a:cs typeface="Calibri"/>
              </a:rPr>
              <a:t>butterflies</a:t>
            </a:r>
            <a:r>
              <a:rPr kumimoji="0" lang="en-US" sz="2000" b="0" i="0" u="none" strike="noStrike" cap="none" normalizeH="0" baseline="0" dirty="0" smtClean="0">
                <a:ln>
                  <a:noFill/>
                </a:ln>
                <a:solidFill>
                  <a:schemeClr val="accent6">
                    <a:lumMod val="75000"/>
                  </a:schemeClr>
                </a:solidFill>
                <a:effectLst/>
                <a:latin typeface="Calibri"/>
                <a:ea typeface="Times New Roman" pitchFamily="-84" charset="0"/>
                <a:cs typeface="Calibri"/>
              </a:rPr>
              <a:t>.</a:t>
            </a:r>
            <a:r>
              <a:rPr kumimoji="0" lang="en-US" sz="2000" b="0" i="0" u="none" strike="noStrike" cap="none" normalizeH="0" baseline="0" dirty="0">
                <a:ln>
                  <a:noFill/>
                </a:ln>
                <a:solidFill>
                  <a:schemeClr val="accent6">
                    <a:lumMod val="75000"/>
                  </a:schemeClr>
                </a:solidFill>
                <a:effectLst/>
                <a:latin typeface="Calibri"/>
                <a:ea typeface="Times New Roman" pitchFamily="-84" charset="0"/>
                <a:cs typeface="Calibri"/>
              </a:rPr>
              <a:t>..</a:t>
            </a:r>
            <a:endParaRPr kumimoji="0" lang="en-US" sz="2000" b="0" i="0" u="none" strike="noStrike" cap="none" normalizeH="0" baseline="0" dirty="0" smtClean="0">
              <a:ln>
                <a:noFill/>
              </a:ln>
              <a:solidFill>
                <a:schemeClr val="accent6">
                  <a:lumMod val="75000"/>
                </a:schemeClr>
              </a:solidFill>
              <a:effectLst/>
              <a:latin typeface="Calibri"/>
              <a:ea typeface="Times New Roman" pitchFamily="-84" charset="0"/>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a:ea typeface="Times New Roman" pitchFamily="-84" charset="0"/>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66FF"/>
                </a:solidFill>
                <a:effectLst/>
                <a:latin typeface="Calibri"/>
                <a:ea typeface="Times New Roman" pitchFamily="-84" charset="0"/>
                <a:cs typeface="Calibri"/>
              </a:rPr>
              <a:t>The</a:t>
            </a:r>
            <a:r>
              <a:rPr kumimoji="0" lang="en-US" sz="2000" b="0" i="0" u="none" strike="noStrike" cap="none" normalizeH="0" dirty="0" smtClean="0">
                <a:ln>
                  <a:noFill/>
                </a:ln>
                <a:solidFill>
                  <a:srgbClr val="3366FF"/>
                </a:solidFill>
                <a:effectLst/>
                <a:latin typeface="Calibri"/>
                <a:ea typeface="Times New Roman" pitchFamily="-84" charset="0"/>
                <a:cs typeface="Calibri"/>
              </a:rPr>
              <a:t> fewest number </a:t>
            </a:r>
            <a:r>
              <a:rPr lang="en-US" sz="2000" dirty="0" smtClean="0">
                <a:solidFill>
                  <a:srgbClr val="3366FF"/>
                </a:solidFill>
                <a:latin typeface="Calibri"/>
                <a:ea typeface="Times New Roman" pitchFamily="-84" charset="0"/>
                <a:cs typeface="Calibri"/>
              </a:rPr>
              <a:t>of butterflies</a:t>
            </a:r>
            <a:r>
              <a:rPr kumimoji="0" lang="en-US" sz="2000" b="0" i="0" u="none" strike="noStrike" cap="none" normalizeH="0" baseline="0" dirty="0" smtClean="0">
                <a:ln>
                  <a:noFill/>
                </a:ln>
                <a:solidFill>
                  <a:srgbClr val="3366FF"/>
                </a:solidFill>
                <a:effectLst/>
                <a:latin typeface="Calibri"/>
                <a:ea typeface="Times New Roman" pitchFamily="-84" charset="0"/>
                <a:cs typeface="Calibri"/>
              </a:rPr>
              <a:t>…</a:t>
            </a:r>
            <a:endParaRPr kumimoji="0" lang="en-US" sz="2000" b="0" i="0" u="none" strike="noStrike" cap="none" normalizeH="0" baseline="0" dirty="0">
              <a:ln>
                <a:noFill/>
              </a:ln>
              <a:solidFill>
                <a:srgbClr val="3366FF"/>
              </a:solidFill>
              <a:effectLst/>
              <a:latin typeface="Calibri"/>
              <a:ea typeface="Times New Roman" pitchFamily="-84" charset="0"/>
              <a:cs typeface="Calibri"/>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84" charset="0"/>
              <a:ea typeface="Times New Roman" pitchFamily="-84" charset="0"/>
            </a:endParaRPr>
          </a:p>
        </p:txBody>
      </p:sp>
    </p:spTree>
    <p:extLst>
      <p:ext uri="{BB962C8B-B14F-4D97-AF65-F5344CB8AC3E}">
        <p14:creationId xmlns:p14="http://schemas.microsoft.com/office/powerpoint/2010/main" val="249877008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fade">
                                      <p:cBhvr>
                                        <p:cTn id="7" dur="500"/>
                                        <p:tgtEl>
                                          <p:spTgt spid="284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82</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609601"/>
            <a:ext cx="8686800" cy="541654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22"/>
          <p:cNvSpPr txBox="1">
            <a:spLocks noChangeArrowheads="1"/>
          </p:cNvSpPr>
          <p:nvPr/>
        </p:nvSpPr>
        <p:spPr bwMode="auto">
          <a:xfrm>
            <a:off x="444500" y="3505200"/>
            <a:ext cx="8267700" cy="738664"/>
          </a:xfrm>
          <a:prstGeom prst="rect">
            <a:avLst/>
          </a:prstGeom>
          <a:noFill/>
          <a:ln w="9525">
            <a:noFill/>
            <a:miter lim="800000"/>
            <a:headEnd/>
            <a:tailEnd/>
          </a:ln>
        </p:spPr>
        <p:txBody>
          <a:bodyPr wrap="square">
            <a:prstTxWarp prst="textNoShape">
              <a:avLst/>
            </a:prstTxWarp>
            <a:spAutoFit/>
          </a:bodyPr>
          <a:lstStyle/>
          <a:p>
            <a:r>
              <a:rPr lang="en-US" sz="2100" dirty="0" smtClean="0"/>
              <a:t>The histogram above shows the butterflies spotted in a butterfly garden between 8 A.M. and 8 P.M. Make an observation about the data.</a:t>
            </a:r>
          </a:p>
        </p:txBody>
      </p:sp>
      <p:sp>
        <p:nvSpPr>
          <p:cNvPr id="14" name="Page Title"/>
          <p:cNvSpPr txBox="1">
            <a:spLocks/>
          </p:cNvSpPr>
          <p:nvPr/>
        </p:nvSpPr>
        <p:spPr bwMode="auto">
          <a:xfrm>
            <a:off x="152400" y="0"/>
            <a:ext cx="82296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Practice: White Board Math</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pic>
        <p:nvPicPr>
          <p:cNvPr id="13" name="Picture 12"/>
          <p:cNvPicPr>
            <a:picLocks noChangeAspect="1"/>
          </p:cNvPicPr>
          <p:nvPr/>
        </p:nvPicPr>
        <p:blipFill>
          <a:blip r:embed="rId7"/>
          <a:stretch>
            <a:fillRect/>
          </a:stretch>
        </p:blipFill>
        <p:spPr>
          <a:xfrm>
            <a:off x="2438583" y="755878"/>
            <a:ext cx="5257617" cy="2825522"/>
          </a:xfrm>
          <a:prstGeom prst="rect">
            <a:avLst/>
          </a:prstGeom>
        </p:spPr>
      </p:pic>
      <p:sp>
        <p:nvSpPr>
          <p:cNvPr id="16" name="TextBox 15"/>
          <p:cNvSpPr txBox="1"/>
          <p:nvPr/>
        </p:nvSpPr>
        <p:spPr>
          <a:xfrm>
            <a:off x="533400" y="4267200"/>
            <a:ext cx="8382000" cy="2215991"/>
          </a:xfrm>
          <a:prstGeom prst="rect">
            <a:avLst/>
          </a:prstGeom>
          <a:noFill/>
        </p:spPr>
        <p:txBody>
          <a:bodyPr wrap="square" rtlCol="0">
            <a:spAutoFit/>
          </a:bodyPr>
          <a:lstStyle/>
          <a:p>
            <a:pPr marL="342900" lvl="0" indent="-342900">
              <a:buFont typeface="Arial"/>
              <a:buChar char="•"/>
            </a:pPr>
            <a:r>
              <a:rPr lang="en-US" sz="2000" dirty="0" smtClean="0">
                <a:solidFill>
                  <a:srgbClr val="72A376"/>
                </a:solidFill>
                <a:latin typeface="Calibri"/>
                <a:ea typeface="Times New Roman" pitchFamily="-84" charset="0"/>
                <a:cs typeface="Calibri"/>
              </a:rPr>
              <a:t>The most butterflies were in the garden between 12:01 – 2:00.</a:t>
            </a:r>
            <a:endParaRPr lang="en-US" sz="2000" dirty="0" smtClean="0">
              <a:solidFill>
                <a:schemeClr val="accent6">
                  <a:lumMod val="75000"/>
                </a:schemeClr>
              </a:solidFill>
              <a:latin typeface="Calibri"/>
              <a:ea typeface="Times New Roman" pitchFamily="-84" charset="0"/>
              <a:cs typeface="Calibri"/>
            </a:endParaRPr>
          </a:p>
          <a:p>
            <a:pPr marL="342900" lvl="0" indent="-342900">
              <a:buFont typeface="Arial"/>
              <a:buChar char="•"/>
            </a:pPr>
            <a:r>
              <a:rPr lang="en-US" sz="2000" dirty="0" smtClean="0">
                <a:solidFill>
                  <a:schemeClr val="accent6">
                    <a:lumMod val="75000"/>
                  </a:schemeClr>
                </a:solidFill>
                <a:latin typeface="Calibri"/>
                <a:ea typeface="Times New Roman" pitchFamily="-84" charset="0"/>
                <a:cs typeface="Calibri"/>
              </a:rPr>
              <a:t>There were 5 butterflies in the garden from 6:01 – 8:00.</a:t>
            </a:r>
          </a:p>
          <a:p>
            <a:pPr marL="342900" lvl="0" indent="-342900">
              <a:buFont typeface="Arial"/>
              <a:buChar char="•"/>
            </a:pPr>
            <a:r>
              <a:rPr lang="en-US" sz="2000" dirty="0" smtClean="0">
                <a:solidFill>
                  <a:srgbClr val="3366FF"/>
                </a:solidFill>
                <a:latin typeface="Calibri"/>
                <a:ea typeface="Times New Roman" pitchFamily="-84" charset="0"/>
                <a:cs typeface="Calibri"/>
              </a:rPr>
              <a:t>The fewest number of butterflies were in the garden between 6:01 – 8:00. </a:t>
            </a:r>
          </a:p>
          <a:p>
            <a:pPr marL="342900" lvl="0" indent="-342900">
              <a:buFont typeface="Arial"/>
              <a:buChar char="•"/>
            </a:pPr>
            <a:r>
              <a:rPr lang="en-US" sz="2000" dirty="0" smtClean="0">
                <a:solidFill>
                  <a:srgbClr val="FF6600"/>
                </a:solidFill>
              </a:rPr>
              <a:t>The number of butterflies increased during the morning. After 2:00 P.M., the number of butterflies decreased. </a:t>
            </a:r>
          </a:p>
          <a:p>
            <a:pPr lvl="0"/>
            <a:endParaRPr lang="en-US" sz="2000" dirty="0" smtClean="0">
              <a:solidFill>
                <a:srgbClr val="3366FF"/>
              </a:solidFill>
              <a:latin typeface="Calibri"/>
              <a:ea typeface="Times New Roman" pitchFamily="-84" charset="0"/>
              <a:cs typeface="Calibri"/>
            </a:endParaRPr>
          </a:p>
          <a:p>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10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10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ipe(left)">
                                      <p:cBhvr>
                                        <p:cTn id="22"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8"/>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pitchFamily="-1" charset="-128"/>
                <a:cs typeface="ＭＳ Ｐゴシック" pitchFamily="-1" charset="-128"/>
              </a:rPr>
              <a:t>Practice – Part II </a:t>
            </a:r>
          </a:p>
        </p:txBody>
      </p:sp>
      <p:sp>
        <p:nvSpPr>
          <p:cNvPr id="145411" name="AutoShape 34"/>
          <p:cNvSpPr>
            <a:spLocks noChangeArrowheads="1"/>
          </p:cNvSpPr>
          <p:nvPr/>
        </p:nvSpPr>
        <p:spPr bwMode="auto">
          <a:xfrm>
            <a:off x="228600" y="804863"/>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prstTxWarp prst="textNoShape">
              <a:avLst/>
            </a:prstTxWarp>
          </a:bodyPr>
          <a:lstStyle/>
          <a:p>
            <a:endParaRPr lang="en-US"/>
          </a:p>
        </p:txBody>
      </p:sp>
      <p:sp>
        <p:nvSpPr>
          <p:cNvPr id="145412" name="Slide Number Placeholder 4"/>
          <p:cNvSpPr>
            <a:spLocks noGrp="1"/>
          </p:cNvSpPr>
          <p:nvPr>
            <p:ph type="sldNum" sz="quarter" idx="12"/>
          </p:nvPr>
        </p:nvSpPr>
        <p:spPr bwMode="auto">
          <a:noFill/>
          <a:ln>
            <a:miter lim="800000"/>
            <a:headEnd/>
            <a:tailEnd/>
          </a:ln>
        </p:spPr>
        <p:txBody>
          <a:bodyPr/>
          <a:lstStyle/>
          <a:p>
            <a:pPr algn="ctr"/>
            <a:fld id="{02113DA8-F70F-3A48-8531-2B16E2456891}" type="slidenum">
              <a:rPr lang="en-US">
                <a:latin typeface="Calibri" pitchFamily="-1" charset="0"/>
                <a:ea typeface="Arial" pitchFamily="-1" charset="0"/>
                <a:cs typeface="Arial" pitchFamily="-1" charset="0"/>
              </a:rPr>
              <a:pPr algn="ctr"/>
              <a:t>83</a:t>
            </a:fld>
            <a:endParaRPr lang="en-US">
              <a:latin typeface="Calibri" pitchFamily="-1" charset="0"/>
              <a:ea typeface="Arial" pitchFamily="-1" charset="0"/>
              <a:cs typeface="Arial" pitchFamily="-1" charset="0"/>
            </a:endParaRPr>
          </a:p>
        </p:txBody>
      </p:sp>
      <p:pic>
        <p:nvPicPr>
          <p:cNvPr id="1027" name="Picture 3" descr="C:\Users\cwareadmin\Desktop\to-do-list.jpg"/>
          <p:cNvPicPr>
            <a:picLocks noChangeAspect="1" noChangeArrowheads="1"/>
          </p:cNvPicPr>
          <p:nvPr/>
        </p:nvPicPr>
        <p:blipFill>
          <a:blip r:embed="rId3" cstate="print">
            <a:extLst/>
          </a:blip>
          <a:srcRect/>
          <a:stretch>
            <a:fillRect/>
          </a:stretch>
        </p:blipFill>
        <p:spPr bwMode="auto">
          <a:xfrm>
            <a:off x="838200" y="2209800"/>
            <a:ext cx="2973024" cy="2624685"/>
          </a:xfrm>
          <a:prstGeom prst="rect">
            <a:avLst/>
          </a:prstGeom>
          <a:noFill/>
          <a:ln>
            <a:noFill/>
          </a:ln>
          <a:effectLst>
            <a:glow rad="101600">
              <a:schemeClr val="bg2">
                <a:lumMod val="10000"/>
                <a:alpha val="60000"/>
              </a:schemeClr>
            </a:glow>
          </a:effectLst>
          <a:extLst/>
        </p:spPr>
      </p:pic>
      <p:sp>
        <p:nvSpPr>
          <p:cNvPr id="145414" name="TextBox 11"/>
          <p:cNvSpPr txBox="1">
            <a:spLocks noChangeArrowheads="1"/>
          </p:cNvSpPr>
          <p:nvPr/>
        </p:nvSpPr>
        <p:spPr bwMode="auto">
          <a:xfrm>
            <a:off x="4114800" y="914400"/>
            <a:ext cx="4724400" cy="2370138"/>
          </a:xfrm>
          <a:prstGeom prst="rect">
            <a:avLst/>
          </a:prstGeom>
          <a:noFill/>
          <a:ln w="9525">
            <a:noFill/>
            <a:miter lim="800000"/>
            <a:headEnd/>
            <a:tailEnd/>
          </a:ln>
        </p:spPr>
        <p:txBody>
          <a:bodyPr>
            <a:prstTxWarp prst="textNoShape">
              <a:avLst/>
            </a:prstTxWarp>
            <a:spAutoFit/>
          </a:bodyPr>
          <a:lstStyle/>
          <a:p>
            <a:pPr algn="ctr"/>
            <a:r>
              <a:rPr lang="en-US" sz="2800" b="1" u="sng">
                <a:solidFill>
                  <a:schemeClr val="bg1"/>
                </a:solidFill>
              </a:rPr>
              <a:t>Part 2 - (10 Min)</a:t>
            </a:r>
          </a:p>
          <a:p>
            <a:endParaRPr lang="en-US" sz="2400" b="1">
              <a:solidFill>
                <a:schemeClr val="bg1"/>
              </a:solidFill>
            </a:endParaRPr>
          </a:p>
          <a:p>
            <a:r>
              <a:rPr lang="en-US" sz="2400" b="1">
                <a:solidFill>
                  <a:srgbClr val="F79646"/>
                </a:solidFill>
              </a:rPr>
              <a:t>Work independently and check in with a partner to complete your class work.</a:t>
            </a:r>
          </a:p>
          <a:p>
            <a:endParaRPr lang="en-US" sz="2400" b="1">
              <a:solidFill>
                <a:schemeClr val="bg1"/>
              </a:solidFill>
            </a:endParaRPr>
          </a:p>
        </p:txBody>
      </p:sp>
      <p:sp>
        <p:nvSpPr>
          <p:cNvPr id="145415" name="TextBox 8"/>
          <p:cNvSpPr txBox="1">
            <a:spLocks noChangeArrowheads="1"/>
          </p:cNvSpPr>
          <p:nvPr/>
        </p:nvSpPr>
        <p:spPr bwMode="auto">
          <a:xfrm>
            <a:off x="1447800" y="3352800"/>
            <a:ext cx="1789113" cy="400050"/>
          </a:xfrm>
          <a:prstGeom prst="rect">
            <a:avLst/>
          </a:prstGeom>
          <a:noFill/>
          <a:ln w="9525">
            <a:noFill/>
            <a:miter lim="800000"/>
            <a:headEnd/>
            <a:tailEnd/>
          </a:ln>
        </p:spPr>
        <p:txBody>
          <a:bodyPr>
            <a:prstTxWarp prst="textNoShape">
              <a:avLst/>
            </a:prstTxWarp>
            <a:spAutoFit/>
          </a:bodyPr>
          <a:lstStyle/>
          <a:p>
            <a:r>
              <a:rPr lang="en-US" sz="2000" b="1">
                <a:latin typeface="Bradley Hand ITC" pitchFamily="66" charset="0"/>
              </a:rPr>
              <a:t>1-Worksheet</a:t>
            </a:r>
            <a:endParaRPr lang="en-US" sz="2000">
              <a:latin typeface="Bradley Hand ITC" pitchFamily="66" charset="0"/>
            </a:endParaRPr>
          </a:p>
        </p:txBody>
      </p:sp>
      <p:sp>
        <p:nvSpPr>
          <p:cNvPr id="145416" name="TextBox 9"/>
          <p:cNvSpPr txBox="1">
            <a:spLocks noChangeArrowheads="1"/>
          </p:cNvSpPr>
          <p:nvPr/>
        </p:nvSpPr>
        <p:spPr bwMode="auto">
          <a:xfrm>
            <a:off x="1600200" y="3733800"/>
            <a:ext cx="2206625" cy="400050"/>
          </a:xfrm>
          <a:prstGeom prst="rect">
            <a:avLst/>
          </a:prstGeom>
          <a:noFill/>
          <a:ln w="9525">
            <a:noFill/>
            <a:miter lim="800000"/>
            <a:headEnd/>
            <a:tailEnd/>
          </a:ln>
        </p:spPr>
        <p:txBody>
          <a:bodyPr>
            <a:prstTxWarp prst="textNoShape">
              <a:avLst/>
            </a:prstTxWarp>
            <a:spAutoFit/>
          </a:bodyPr>
          <a:lstStyle/>
          <a:p>
            <a:r>
              <a:rPr lang="en-US" sz="2000" b="1">
                <a:latin typeface="Bradley Hand ITC" pitchFamily="66" charset="0"/>
              </a:rPr>
              <a:t>2-Share Out</a:t>
            </a:r>
            <a:endParaRPr lang="en-US" sz="2000">
              <a:latin typeface="Bradley Hand ITC" pitchFamily="66" charset="0"/>
            </a:endParaRPr>
          </a:p>
        </p:txBody>
      </p:sp>
      <p:grpSp>
        <p:nvGrpSpPr>
          <p:cNvPr id="2" name="Group 24"/>
          <p:cNvGrpSpPr>
            <a:grpSpLocks noChangeAspect="1"/>
          </p:cNvGrpSpPr>
          <p:nvPr/>
        </p:nvGrpSpPr>
        <p:grpSpPr bwMode="auto">
          <a:xfrm>
            <a:off x="8194675" y="114300"/>
            <a:ext cx="555625" cy="561975"/>
            <a:chOff x="4275" y="1143"/>
            <a:chExt cx="1341" cy="1358"/>
          </a:xfrm>
        </p:grpSpPr>
        <p:sp>
          <p:nvSpPr>
            <p:cNvPr id="145422" name="AutoShape 25"/>
            <p:cNvSpPr>
              <a:spLocks noChangeArrowheads="1"/>
            </p:cNvSpPr>
            <p:nvPr/>
          </p:nvSpPr>
          <p:spPr bwMode="auto">
            <a:xfrm>
              <a:off x="4275" y="1143"/>
              <a:ext cx="1341" cy="1358"/>
            </a:xfrm>
            <a:prstGeom prst="roundRect">
              <a:avLst>
                <a:gd name="adj" fmla="val 9259"/>
              </a:avLst>
            </a:prstGeom>
            <a:solidFill>
              <a:schemeClr val="bg1"/>
            </a:solidFill>
            <a:ln w="19050">
              <a:solidFill>
                <a:srgbClr val="FFFF00"/>
              </a:solidFill>
              <a:round/>
              <a:headEnd/>
              <a:tailEnd/>
            </a:ln>
          </p:spPr>
          <p:txBody>
            <a:bodyPr wrap="none" anchor="ctr">
              <a:prstTxWarp prst="textNoShape">
                <a:avLst/>
              </a:prstTxWarp>
            </a:bodyPr>
            <a:lstStyle/>
            <a:p>
              <a:endParaRPr lang="en-US" sz="2000">
                <a:latin typeface="Arial" pitchFamily="-1" charset="0"/>
              </a:endParaRPr>
            </a:p>
          </p:txBody>
        </p:sp>
        <p:pic>
          <p:nvPicPr>
            <p:cNvPr id="145423" name="Picture 26" descr="stopwatch">
              <a:hlinkClick r:id="rId4"/>
            </p:cNvPr>
            <p:cNvPicPr>
              <a:picLocks noChangeAspect="1" noChangeArrowheads="1"/>
            </p:cNvPicPr>
            <p:nvPr/>
          </p:nvPicPr>
          <p:blipFill>
            <a:blip r:embed="rId5"/>
            <a:srcRect/>
            <a:stretch>
              <a:fillRect/>
            </a:stretch>
          </p:blipFill>
          <p:spPr bwMode="auto">
            <a:xfrm>
              <a:off x="4405" y="1282"/>
              <a:ext cx="1080" cy="1080"/>
            </a:xfrm>
            <a:prstGeom prst="rect">
              <a:avLst/>
            </a:prstGeom>
            <a:noFill/>
            <a:ln w="9525">
              <a:noFill/>
              <a:miter lim="800000"/>
              <a:headEnd/>
              <a:tailEnd/>
            </a:ln>
          </p:spPr>
        </p:pic>
      </p:grpSp>
      <p:sp>
        <p:nvSpPr>
          <p:cNvPr id="14" name="TextBox 11"/>
          <p:cNvSpPr txBox="1">
            <a:spLocks noChangeArrowheads="1"/>
          </p:cNvSpPr>
          <p:nvPr/>
        </p:nvSpPr>
        <p:spPr bwMode="auto">
          <a:xfrm>
            <a:off x="0" y="5070475"/>
            <a:ext cx="9144000" cy="461963"/>
          </a:xfrm>
          <a:prstGeom prst="rect">
            <a:avLst/>
          </a:prstGeom>
          <a:noFill/>
          <a:ln w="9525">
            <a:noFill/>
            <a:miter lim="800000"/>
            <a:headEnd/>
            <a:tailEnd/>
          </a:ln>
        </p:spPr>
        <p:txBody>
          <a:bodyPr>
            <a:prstTxWarp prst="textNoShape">
              <a:avLst/>
            </a:prstTxWarp>
            <a:spAutoFit/>
          </a:bodyPr>
          <a:lstStyle/>
          <a:p>
            <a:pPr algn="ctr"/>
            <a:r>
              <a:rPr lang="en-US" sz="2400" b="1">
                <a:solidFill>
                  <a:srgbClr val="C00000"/>
                </a:solidFill>
              </a:rPr>
              <a:t>In 10 minutes you will be asked to stop and share your answers!</a:t>
            </a:r>
          </a:p>
        </p:txBody>
      </p:sp>
      <p:pic>
        <p:nvPicPr>
          <p:cNvPr id="145419" name="Picture 2" descr="C:\Users\cwareadmin\Desktop\timer-icon.png">
            <a:hlinkClick r:id="rId6"/>
          </p:cNvPr>
          <p:cNvPicPr>
            <a:picLocks noChangeAspect="1" noChangeArrowheads="1"/>
          </p:cNvPicPr>
          <p:nvPr/>
        </p:nvPicPr>
        <p:blipFill>
          <a:blip r:embed="rId7"/>
          <a:srcRect/>
          <a:stretch>
            <a:fillRect/>
          </a:stretch>
        </p:blipFill>
        <p:spPr bwMode="auto">
          <a:xfrm>
            <a:off x="6816725" y="2576513"/>
            <a:ext cx="1655763" cy="1655762"/>
          </a:xfrm>
          <a:prstGeom prst="rect">
            <a:avLst/>
          </a:prstGeom>
          <a:noFill/>
          <a:ln w="9525">
            <a:noFill/>
            <a:miter lim="800000"/>
            <a:headEnd/>
            <a:tailEnd/>
          </a:ln>
        </p:spPr>
      </p:pic>
      <p:sp>
        <p:nvSpPr>
          <p:cNvPr id="145420" name="TextBox 2">
            <a:hlinkClick r:id="rId6"/>
          </p:cNvPr>
          <p:cNvSpPr txBox="1">
            <a:spLocks noChangeArrowheads="1"/>
          </p:cNvSpPr>
          <p:nvPr/>
        </p:nvSpPr>
        <p:spPr bwMode="auto">
          <a:xfrm>
            <a:off x="6710363" y="4464050"/>
            <a:ext cx="1971675" cy="369888"/>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Click on the timer!</a:t>
            </a:r>
          </a:p>
        </p:txBody>
      </p:sp>
      <p:sp>
        <p:nvSpPr>
          <p:cNvPr id="16" name="Agenda Link">
            <a:hlinkClick r:id="rId8"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8"/>
          <p:cNvSpPr>
            <a:spLocks noGrp="1"/>
          </p:cNvSpPr>
          <p:nvPr>
            <p:ph type="title" idx="4294967295"/>
          </p:nvPr>
        </p:nvSpPr>
        <p:spPr>
          <a:xfrm>
            <a:off x="152400" y="381000"/>
            <a:ext cx="8991600" cy="635000"/>
          </a:xfrm>
        </p:spPr>
        <p:txBody>
          <a:bodyPr/>
          <a:lstStyle/>
          <a:p>
            <a:pPr algn="l"/>
            <a:r>
              <a:rPr lang="en-US" sz="3000" b="1">
                <a:solidFill>
                  <a:schemeClr val="bg1"/>
                </a:solidFill>
                <a:ea typeface="ＭＳ Ｐゴシック" pitchFamily="-1" charset="-128"/>
                <a:cs typeface="ＭＳ Ｐゴシック" pitchFamily="-1" charset="-128"/>
              </a:rPr>
              <a:t>Practice – Complete Class Work </a:t>
            </a:r>
            <a:br>
              <a:rPr lang="en-US" sz="3000" b="1">
                <a:solidFill>
                  <a:schemeClr val="bg1"/>
                </a:solidFill>
                <a:ea typeface="ＭＳ Ｐゴシック" pitchFamily="-1" charset="-128"/>
                <a:cs typeface="ＭＳ Ｐゴシック" pitchFamily="-1" charset="-128"/>
              </a:rPr>
            </a:br>
            <a:endParaRPr lang="en-US" sz="3000" b="1">
              <a:solidFill>
                <a:schemeClr val="bg1"/>
              </a:solidFill>
              <a:ea typeface="ＭＳ Ｐゴシック" pitchFamily="-1" charset="-128"/>
              <a:cs typeface="ＭＳ Ｐゴシック" pitchFamily="-1" charset="-128"/>
            </a:endParaRPr>
          </a:p>
        </p:txBody>
      </p:sp>
      <p:sp>
        <p:nvSpPr>
          <p:cNvPr id="147459" name="AutoShape 34"/>
          <p:cNvSpPr>
            <a:spLocks noChangeArrowheads="1"/>
          </p:cNvSpPr>
          <p:nvPr/>
        </p:nvSpPr>
        <p:spPr bwMode="auto">
          <a:xfrm>
            <a:off x="228600" y="881063"/>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prstTxWarp prst="textNoShape">
              <a:avLst/>
            </a:prstTxWarp>
          </a:bodyPr>
          <a:lstStyle/>
          <a:p>
            <a:endParaRPr lang="en-US"/>
          </a:p>
        </p:txBody>
      </p:sp>
      <p:sp>
        <p:nvSpPr>
          <p:cNvPr id="147460" name="Slide Number Placeholder 4"/>
          <p:cNvSpPr>
            <a:spLocks noGrp="1"/>
          </p:cNvSpPr>
          <p:nvPr>
            <p:ph type="sldNum" sz="quarter" idx="12"/>
          </p:nvPr>
        </p:nvSpPr>
        <p:spPr bwMode="auto">
          <a:noFill/>
          <a:ln>
            <a:miter lim="800000"/>
            <a:headEnd/>
            <a:tailEnd/>
          </a:ln>
        </p:spPr>
        <p:txBody>
          <a:bodyPr/>
          <a:lstStyle/>
          <a:p>
            <a:fld id="{BACF3734-F50A-844B-81F0-566EF3C0CED3}" type="slidenum">
              <a:rPr lang="en-US">
                <a:latin typeface="Calibri" pitchFamily="-1" charset="0"/>
                <a:ea typeface="Arial" pitchFamily="-1" charset="0"/>
                <a:cs typeface="Arial" pitchFamily="-1" charset="0"/>
              </a:rPr>
              <a:pPr/>
              <a:t>84</a:t>
            </a:fld>
            <a:endParaRPr lang="en-US">
              <a:latin typeface="Calibri" pitchFamily="-1" charset="0"/>
              <a:ea typeface="Arial" pitchFamily="-1" charset="0"/>
              <a:cs typeface="Arial" pitchFamily="-1" charset="0"/>
            </a:endParaRPr>
          </a:p>
        </p:txBody>
      </p:sp>
      <p:sp>
        <p:nvSpPr>
          <p:cNvPr id="147461" name="TextBox 6"/>
          <p:cNvSpPr txBox="1">
            <a:spLocks noChangeArrowheads="1"/>
          </p:cNvSpPr>
          <p:nvPr/>
        </p:nvSpPr>
        <p:spPr bwMode="auto">
          <a:xfrm>
            <a:off x="609600" y="914400"/>
            <a:ext cx="7772400" cy="1323975"/>
          </a:xfrm>
          <a:prstGeom prst="rect">
            <a:avLst/>
          </a:prstGeom>
          <a:noFill/>
          <a:ln w="9525">
            <a:noFill/>
            <a:miter lim="800000"/>
            <a:headEnd/>
            <a:tailEnd/>
          </a:ln>
        </p:spPr>
        <p:txBody>
          <a:bodyPr>
            <a:prstTxWarp prst="textNoShape">
              <a:avLst/>
            </a:prstTxWarp>
            <a:spAutoFit/>
          </a:bodyPr>
          <a:lstStyle/>
          <a:p>
            <a:r>
              <a:rPr lang="en-US" sz="3000">
                <a:solidFill>
                  <a:schemeClr val="bg1"/>
                </a:solidFill>
              </a:rPr>
              <a:t>			</a:t>
            </a:r>
            <a:r>
              <a:rPr lang="en-US" sz="3200" b="1" u="sng">
                <a:solidFill>
                  <a:schemeClr val="bg1"/>
                </a:solidFill>
              </a:rPr>
              <a:t>Part 2 – (10 Min)</a:t>
            </a:r>
          </a:p>
          <a:p>
            <a:endParaRPr lang="en-US" sz="2400">
              <a:solidFill>
                <a:schemeClr val="bg1"/>
              </a:solidFill>
            </a:endParaRPr>
          </a:p>
          <a:p>
            <a:r>
              <a:rPr lang="en-US" sz="2400">
                <a:solidFill>
                  <a:schemeClr val="bg1"/>
                </a:solidFill>
              </a:rPr>
              <a:t>		</a:t>
            </a:r>
          </a:p>
        </p:txBody>
      </p:sp>
      <p:sp>
        <p:nvSpPr>
          <p:cNvPr id="9" name="Agenda Link">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pic>
        <p:nvPicPr>
          <p:cNvPr id="11" name="Picture 10"/>
          <p:cNvPicPr>
            <a:picLocks noChangeAspect="1"/>
          </p:cNvPicPr>
          <p:nvPr/>
        </p:nvPicPr>
        <p:blipFill>
          <a:blip r:embed="rId4"/>
          <a:stretch>
            <a:fillRect/>
          </a:stretch>
        </p:blipFill>
        <p:spPr>
          <a:xfrm>
            <a:off x="205700" y="1752601"/>
            <a:ext cx="8709699" cy="358140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8"/>
          <p:cNvSpPr>
            <a:spLocks noGrp="1"/>
          </p:cNvSpPr>
          <p:nvPr>
            <p:ph type="title" idx="4294967295"/>
          </p:nvPr>
        </p:nvSpPr>
        <p:spPr>
          <a:xfrm>
            <a:off x="152400" y="127000"/>
            <a:ext cx="8229600" cy="639763"/>
          </a:xfrm>
        </p:spPr>
        <p:txBody>
          <a:bodyPr/>
          <a:lstStyle/>
          <a:p>
            <a:pPr algn="l"/>
            <a:r>
              <a:rPr lang="en-US" sz="3200" b="1">
                <a:solidFill>
                  <a:schemeClr val="bg1"/>
                </a:solidFill>
                <a:ea typeface="ＭＳ Ｐゴシック" pitchFamily="-1" charset="-128"/>
                <a:cs typeface="ＭＳ Ｐゴシック" pitchFamily="-1" charset="-128"/>
              </a:rPr>
              <a:t>Practice – Student Share Out</a:t>
            </a:r>
          </a:p>
        </p:txBody>
      </p:sp>
      <p:sp>
        <p:nvSpPr>
          <p:cNvPr id="149507" name="AutoShape 34"/>
          <p:cNvSpPr>
            <a:spLocks noChangeArrowheads="1"/>
          </p:cNvSpPr>
          <p:nvPr/>
        </p:nvSpPr>
        <p:spPr bwMode="auto">
          <a:xfrm>
            <a:off x="228600" y="804863"/>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prstTxWarp prst="textNoShape">
              <a:avLst/>
            </a:prstTxWarp>
          </a:bodyPr>
          <a:lstStyle/>
          <a:p>
            <a:endParaRPr lang="en-US"/>
          </a:p>
        </p:txBody>
      </p:sp>
      <p:sp>
        <p:nvSpPr>
          <p:cNvPr id="149508" name="Slide Number Placeholder 4"/>
          <p:cNvSpPr>
            <a:spLocks noGrp="1"/>
          </p:cNvSpPr>
          <p:nvPr>
            <p:ph type="sldNum" sz="quarter" idx="12"/>
          </p:nvPr>
        </p:nvSpPr>
        <p:spPr bwMode="auto">
          <a:noFill/>
          <a:ln>
            <a:miter lim="800000"/>
            <a:headEnd/>
            <a:tailEnd/>
          </a:ln>
        </p:spPr>
        <p:txBody>
          <a:bodyPr/>
          <a:lstStyle/>
          <a:p>
            <a:fld id="{53ED33E2-9020-AD40-9362-F98CC01179C3}" type="slidenum">
              <a:rPr lang="en-US">
                <a:latin typeface="Calibri" pitchFamily="-1" charset="0"/>
                <a:ea typeface="Arial" pitchFamily="-1" charset="0"/>
                <a:cs typeface="Arial" pitchFamily="-1" charset="0"/>
              </a:rPr>
              <a:pPr/>
              <a:t>85</a:t>
            </a:fld>
            <a:endParaRPr lang="en-US">
              <a:latin typeface="Calibri" pitchFamily="-1" charset="0"/>
              <a:ea typeface="Arial" pitchFamily="-1" charset="0"/>
              <a:cs typeface="Arial" pitchFamily="-1" charset="0"/>
            </a:endParaRPr>
          </a:p>
        </p:txBody>
      </p:sp>
      <p:sp>
        <p:nvSpPr>
          <p:cNvPr id="149509" name="TextBox 6"/>
          <p:cNvSpPr txBox="1">
            <a:spLocks noChangeArrowheads="1"/>
          </p:cNvSpPr>
          <p:nvPr/>
        </p:nvSpPr>
        <p:spPr bwMode="auto">
          <a:xfrm>
            <a:off x="609600" y="1143000"/>
            <a:ext cx="7772400" cy="1323975"/>
          </a:xfrm>
          <a:prstGeom prst="rect">
            <a:avLst/>
          </a:prstGeom>
          <a:noFill/>
          <a:ln w="9525">
            <a:noFill/>
            <a:miter lim="800000"/>
            <a:headEnd/>
            <a:tailEnd/>
          </a:ln>
        </p:spPr>
        <p:txBody>
          <a:bodyPr>
            <a:prstTxWarp prst="textNoShape">
              <a:avLst/>
            </a:prstTxWarp>
            <a:spAutoFit/>
          </a:bodyPr>
          <a:lstStyle/>
          <a:p>
            <a:r>
              <a:rPr lang="en-US" sz="3000" dirty="0">
                <a:solidFill>
                  <a:schemeClr val="bg1"/>
                </a:solidFill>
              </a:rPr>
              <a:t>			</a:t>
            </a:r>
            <a:r>
              <a:rPr lang="en-US" sz="3200" b="1" u="sng" dirty="0">
                <a:solidFill>
                  <a:schemeClr val="bg1"/>
                </a:solidFill>
              </a:rPr>
              <a:t>Part 3 – </a:t>
            </a:r>
            <a:r>
              <a:rPr lang="en-US" sz="3200" b="1" u="sng" dirty="0" smtClean="0">
                <a:solidFill>
                  <a:schemeClr val="bg1"/>
                </a:solidFill>
              </a:rPr>
              <a:t>(5 </a:t>
            </a:r>
            <a:r>
              <a:rPr lang="en-US" sz="3200" b="1" u="sng" dirty="0">
                <a:solidFill>
                  <a:schemeClr val="bg1"/>
                </a:solidFill>
              </a:rPr>
              <a:t>Min)</a:t>
            </a:r>
          </a:p>
          <a:p>
            <a:endParaRPr lang="en-US" sz="2400" dirty="0">
              <a:solidFill>
                <a:schemeClr val="bg1"/>
              </a:solidFill>
            </a:endParaRPr>
          </a:p>
          <a:p>
            <a:r>
              <a:rPr lang="en-US" sz="2400" dirty="0">
                <a:solidFill>
                  <a:schemeClr val="bg1"/>
                </a:solidFill>
              </a:rPr>
              <a:t>		          Students share out work.</a:t>
            </a:r>
          </a:p>
        </p:txBody>
      </p:sp>
      <p:sp>
        <p:nvSpPr>
          <p:cNvPr id="8" name="Action Button: Forward or Next 7">
            <a:hlinkClick r:id="" action="ppaction://hlinkshowjump?jump=nextslide" highlightClick="1"/>
          </p:cNvPr>
          <p:cNvSpPr/>
          <p:nvPr/>
        </p:nvSpPr>
        <p:spPr>
          <a:xfrm>
            <a:off x="7315200" y="4648200"/>
            <a:ext cx="762000" cy="60960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511" name="TextBox 8"/>
          <p:cNvSpPr txBox="1">
            <a:spLocks noChangeArrowheads="1"/>
          </p:cNvSpPr>
          <p:nvPr/>
        </p:nvSpPr>
        <p:spPr bwMode="auto">
          <a:xfrm>
            <a:off x="4724400" y="4724400"/>
            <a:ext cx="2667000" cy="430213"/>
          </a:xfrm>
          <a:prstGeom prst="rect">
            <a:avLst/>
          </a:prstGeom>
          <a:solidFill>
            <a:srgbClr val="00B0F0"/>
          </a:solidFill>
          <a:ln w="9525">
            <a:noFill/>
            <a:miter lim="800000"/>
            <a:headEnd/>
            <a:tailEnd/>
          </a:ln>
        </p:spPr>
        <p:txBody>
          <a:bodyPr>
            <a:prstTxWarp prst="textNoShape">
              <a:avLst/>
            </a:prstTxWarp>
            <a:spAutoFit/>
          </a:bodyPr>
          <a:lstStyle/>
          <a:p>
            <a:r>
              <a:rPr lang="en-US" sz="2200" b="1">
                <a:solidFill>
                  <a:schemeClr val="bg1"/>
                </a:solidFill>
              </a:rPr>
              <a:t>Classwork Questions</a:t>
            </a:r>
          </a:p>
        </p:txBody>
      </p:sp>
      <p:pic>
        <p:nvPicPr>
          <p:cNvPr id="149512" name="Picture 2" descr="C:\WINDOWS\Temporary Internet Files\Content.IE5\GBH5WT10\MC900056937[1].wmf"/>
          <p:cNvPicPr>
            <a:picLocks noChangeAspect="1" noChangeArrowheads="1"/>
          </p:cNvPicPr>
          <p:nvPr/>
        </p:nvPicPr>
        <p:blipFill>
          <a:blip r:embed="rId3"/>
          <a:srcRect/>
          <a:stretch>
            <a:fillRect/>
          </a:stretch>
        </p:blipFill>
        <p:spPr bwMode="auto">
          <a:xfrm>
            <a:off x="990600" y="2397125"/>
            <a:ext cx="2667000" cy="3241675"/>
          </a:xfrm>
          <a:prstGeom prst="rect">
            <a:avLst/>
          </a:prstGeom>
          <a:noFill/>
          <a:ln w="9525">
            <a:noFill/>
            <a:miter lim="800000"/>
            <a:headEnd/>
            <a:tailEnd/>
          </a:ln>
        </p:spPr>
      </p:pic>
      <p:sp>
        <p:nvSpPr>
          <p:cNvPr id="10" name="Agenda Link">
            <a:hlinkClick r:id="rId4"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12700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1a</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736600"/>
            <a:ext cx="8686800" cy="5168900"/>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86</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49301"/>
            <a:ext cx="8382000" cy="3139321"/>
          </a:xfrm>
          <a:prstGeom prst="rect">
            <a:avLst/>
          </a:prstGeom>
          <a:noFill/>
          <a:ln w="9525">
            <a:noFill/>
            <a:miter lim="800000"/>
            <a:headEnd/>
            <a:tailEnd/>
          </a:ln>
        </p:spPr>
        <p:txBody>
          <a:bodyPr wrap="square">
            <a:prstTxWarp prst="textNoShape">
              <a:avLst/>
            </a:prstTxWarp>
            <a:spAutoFit/>
          </a:bodyPr>
          <a:lstStyle/>
          <a:p>
            <a:r>
              <a:rPr lang="en-US" sz="2400" dirty="0" smtClean="0">
                <a:solidFill>
                  <a:schemeClr val="bg1"/>
                </a:solidFill>
              </a:rPr>
              <a:t> </a:t>
            </a:r>
          </a:p>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444500" y="876300"/>
            <a:ext cx="8001000" cy="830997"/>
          </a:xfrm>
          <a:prstGeom prst="rect">
            <a:avLst/>
          </a:prstGeom>
          <a:noFill/>
          <a:ln w="9525">
            <a:noFill/>
            <a:miter lim="800000"/>
            <a:headEnd/>
            <a:tailEnd/>
          </a:ln>
        </p:spPr>
        <p:txBody>
          <a:bodyPr wrap="square">
            <a:prstTxWarp prst="textNoShape">
              <a:avLst/>
            </a:prstTxWarp>
            <a:spAutoFit/>
          </a:bodyPr>
          <a:lstStyle/>
          <a:p>
            <a:pPr marL="457200" indent="-457200"/>
            <a:r>
              <a:rPr lang="en-US" sz="2400" dirty="0" smtClean="0"/>
              <a:t>Use intervals 1–20, 21–40, 41–60, 61–80, and 81–100 to make </a:t>
            </a:r>
          </a:p>
          <a:p>
            <a:pPr marL="457200" indent="-457200"/>
            <a:r>
              <a:rPr lang="en-US" sz="2400" dirty="0" smtClean="0"/>
              <a:t>a frequency table. </a:t>
            </a:r>
          </a:p>
        </p:txBody>
      </p:sp>
      <p:sp>
        <p:nvSpPr>
          <p:cNvPr id="8" name="Agenda Link">
            <a:hlinkClick r:id="rId3"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12700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1a</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736600"/>
            <a:ext cx="8686800" cy="5168900"/>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87</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49301"/>
            <a:ext cx="8382000" cy="3139321"/>
          </a:xfrm>
          <a:prstGeom prst="rect">
            <a:avLst/>
          </a:prstGeom>
          <a:noFill/>
          <a:ln w="9525">
            <a:noFill/>
            <a:miter lim="800000"/>
            <a:headEnd/>
            <a:tailEnd/>
          </a:ln>
        </p:spPr>
        <p:txBody>
          <a:bodyPr wrap="square">
            <a:prstTxWarp prst="textNoShape">
              <a:avLst/>
            </a:prstTxWarp>
            <a:spAutoFit/>
          </a:bodyPr>
          <a:lstStyle/>
          <a:p>
            <a:r>
              <a:rPr lang="en-US" sz="2400" dirty="0" smtClean="0">
                <a:solidFill>
                  <a:schemeClr val="bg1"/>
                </a:solidFill>
              </a:rPr>
              <a:t> </a:t>
            </a:r>
          </a:p>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444500" y="876300"/>
            <a:ext cx="8001000" cy="830997"/>
          </a:xfrm>
          <a:prstGeom prst="rect">
            <a:avLst/>
          </a:prstGeom>
          <a:noFill/>
          <a:ln w="9525">
            <a:noFill/>
            <a:miter lim="800000"/>
            <a:headEnd/>
            <a:tailEnd/>
          </a:ln>
        </p:spPr>
        <p:txBody>
          <a:bodyPr wrap="square">
            <a:prstTxWarp prst="textNoShape">
              <a:avLst/>
            </a:prstTxWarp>
            <a:spAutoFit/>
          </a:bodyPr>
          <a:lstStyle/>
          <a:p>
            <a:pPr marL="457200" indent="-457200"/>
            <a:r>
              <a:rPr lang="en-US" sz="2400" dirty="0" smtClean="0"/>
              <a:t>Use intervals 1–20, 21–40, 41–60, 61–80, and 81–100 to make </a:t>
            </a:r>
          </a:p>
          <a:p>
            <a:pPr marL="457200" indent="-457200"/>
            <a:r>
              <a:rPr lang="en-US" sz="2400" dirty="0" smtClean="0"/>
              <a:t>a frequency table. </a:t>
            </a:r>
          </a:p>
        </p:txBody>
      </p:sp>
      <p:pic>
        <p:nvPicPr>
          <p:cNvPr id="9" name="Picture 8"/>
          <p:cNvPicPr>
            <a:picLocks noChangeAspect="1"/>
          </p:cNvPicPr>
          <p:nvPr/>
        </p:nvPicPr>
        <p:blipFill>
          <a:blip r:embed="rId3"/>
          <a:stretch>
            <a:fillRect/>
          </a:stretch>
        </p:blipFill>
        <p:spPr>
          <a:xfrm>
            <a:off x="1891888" y="1804399"/>
            <a:ext cx="5575712" cy="3948701"/>
          </a:xfrm>
          <a:prstGeom prst="rect">
            <a:avLst/>
          </a:prstGeom>
        </p:spPr>
      </p:pic>
    </p:spTree>
    <p:extLst>
      <p:ext uri="{BB962C8B-B14F-4D97-AF65-F5344CB8AC3E}">
        <p14:creationId xmlns:p14="http://schemas.microsoft.com/office/powerpoint/2010/main" val="375272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12700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1b</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736600"/>
            <a:ext cx="8686800" cy="5168900"/>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88</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36601"/>
            <a:ext cx="8382000" cy="2769989"/>
          </a:xfrm>
          <a:prstGeom prst="rect">
            <a:avLst/>
          </a:prstGeom>
          <a:noFill/>
          <a:ln w="9525">
            <a:noFill/>
            <a:miter lim="800000"/>
            <a:headEnd/>
            <a:tailEnd/>
          </a:ln>
        </p:spPr>
        <p:txBody>
          <a:bodyPr wrap="square">
            <a:prstTxWarp prst="textNoShape">
              <a:avLst/>
            </a:prstTxWarp>
            <a:spAutoFit/>
          </a:bodyPr>
          <a:lstStyle/>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431800" y="749300"/>
            <a:ext cx="8001000" cy="830997"/>
          </a:xfrm>
          <a:prstGeom prst="rect">
            <a:avLst/>
          </a:prstGeom>
          <a:noFill/>
          <a:ln w="9525">
            <a:noFill/>
            <a:miter lim="800000"/>
            <a:headEnd/>
            <a:tailEnd/>
          </a:ln>
        </p:spPr>
        <p:txBody>
          <a:bodyPr wrap="square">
            <a:prstTxWarp prst="textNoShape">
              <a:avLst/>
            </a:prstTxWarp>
            <a:spAutoFit/>
          </a:bodyPr>
          <a:lstStyle/>
          <a:p>
            <a:pPr marL="457200" indent="-457200"/>
            <a:r>
              <a:rPr lang="en-US" sz="2400" dirty="0" smtClean="0">
                <a:solidFill>
                  <a:srgbClr val="000000"/>
                </a:solidFill>
              </a:rPr>
              <a:t>Use the frequency table you created to construct a histogram. </a:t>
            </a:r>
          </a:p>
          <a:p>
            <a:pPr marL="457200" indent="-457200">
              <a:buAutoNum type="alphaLcPeriod"/>
            </a:pPr>
            <a:endParaRPr lang="en-US" sz="2400" dirty="0" smtClean="0">
              <a:solidFill>
                <a:srgbClr val="FFFFFF"/>
              </a:solidFill>
            </a:endParaRPr>
          </a:p>
        </p:txBody>
      </p:sp>
      <p:sp>
        <p:nvSpPr>
          <p:cNvPr id="8" name="Agenda Link">
            <a:hlinkClick r:id="rId3"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12700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1b</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736600"/>
            <a:ext cx="8686800" cy="5168900"/>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89</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36601"/>
            <a:ext cx="8382000" cy="2769989"/>
          </a:xfrm>
          <a:prstGeom prst="rect">
            <a:avLst/>
          </a:prstGeom>
          <a:noFill/>
          <a:ln w="9525">
            <a:noFill/>
            <a:miter lim="800000"/>
            <a:headEnd/>
            <a:tailEnd/>
          </a:ln>
        </p:spPr>
        <p:txBody>
          <a:bodyPr wrap="square">
            <a:prstTxWarp prst="textNoShape">
              <a:avLst/>
            </a:prstTxWarp>
            <a:spAutoFit/>
          </a:bodyPr>
          <a:lstStyle/>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431800" y="749300"/>
            <a:ext cx="8001000" cy="830997"/>
          </a:xfrm>
          <a:prstGeom prst="rect">
            <a:avLst/>
          </a:prstGeom>
          <a:noFill/>
          <a:ln w="9525">
            <a:noFill/>
            <a:miter lim="800000"/>
            <a:headEnd/>
            <a:tailEnd/>
          </a:ln>
        </p:spPr>
        <p:txBody>
          <a:bodyPr wrap="square">
            <a:prstTxWarp prst="textNoShape">
              <a:avLst/>
            </a:prstTxWarp>
            <a:spAutoFit/>
          </a:bodyPr>
          <a:lstStyle/>
          <a:p>
            <a:pPr marL="457200" indent="-457200"/>
            <a:r>
              <a:rPr lang="en-US" sz="2400" dirty="0" smtClean="0">
                <a:solidFill>
                  <a:srgbClr val="000000"/>
                </a:solidFill>
              </a:rPr>
              <a:t>Use the frequency table you created to construct a histogram. </a:t>
            </a:r>
          </a:p>
          <a:p>
            <a:pPr marL="457200" indent="-457200">
              <a:buAutoNum type="alphaLcPeriod"/>
            </a:pPr>
            <a:endParaRPr lang="en-US" sz="2400" dirty="0" smtClean="0">
              <a:solidFill>
                <a:srgbClr val="FFFFFF"/>
              </a:solidFill>
            </a:endParaRPr>
          </a:p>
        </p:txBody>
      </p:sp>
      <p:pic>
        <p:nvPicPr>
          <p:cNvPr id="10" name="Picture 9"/>
          <p:cNvPicPr>
            <a:picLocks noChangeAspect="1"/>
          </p:cNvPicPr>
          <p:nvPr/>
        </p:nvPicPr>
        <p:blipFill>
          <a:blip r:embed="rId3"/>
          <a:stretch>
            <a:fillRect/>
          </a:stretch>
        </p:blipFill>
        <p:spPr>
          <a:xfrm>
            <a:off x="419100" y="1714500"/>
            <a:ext cx="8305800" cy="3429000"/>
          </a:xfrm>
          <a:prstGeom prst="rect">
            <a:avLst/>
          </a:prstGeom>
        </p:spPr>
      </p:pic>
    </p:spTree>
    <p:extLst>
      <p:ext uri="{BB962C8B-B14F-4D97-AF65-F5344CB8AC3E}">
        <p14:creationId xmlns:p14="http://schemas.microsoft.com/office/powerpoint/2010/main" val="1599772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1" y="639763"/>
            <a:ext cx="8686800" cy="83820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charset="-128"/>
              </a:rPr>
              <a:t>Warm Up</a:t>
            </a:r>
          </a:p>
        </p:txBody>
      </p:sp>
      <p:sp>
        <p:nvSpPr>
          <p:cNvPr id="30723" name="White Background"/>
          <p:cNvSpPr>
            <a:spLocks noChangeArrowheads="1"/>
          </p:cNvSpPr>
          <p:nvPr/>
        </p:nvSpPr>
        <p:spPr bwMode="auto">
          <a:xfrm>
            <a:off x="228600" y="1600200"/>
            <a:ext cx="8686800" cy="4267200"/>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3" y="639763"/>
            <a:ext cx="8550275" cy="711200"/>
          </a:xfrm>
          <a:prstGeom prst="rect">
            <a:avLst/>
          </a:prstGeom>
        </p:spPr>
        <p:txBody>
          <a:bodyPr anchor="ctr">
            <a:noAutofit/>
          </a:bodyPr>
          <a:lstStyle/>
          <a:p>
            <a:pPr fontAlgn="auto">
              <a:spcAft>
                <a:spcPts val="0"/>
              </a:spcAft>
              <a:defRPr/>
            </a:pPr>
            <a:endParaRPr lang="en-US" sz="2200" b="1" i="1" dirty="0" smtClean="0">
              <a:solidFill>
                <a:schemeClr val="tx2">
                  <a:lumMod val="50000"/>
                </a:schemeClr>
              </a:solidFill>
              <a:latin typeface="Calibri" pitchFamily="34" charset="0"/>
              <a:ea typeface="+mn-ea"/>
              <a:cs typeface="Arial" charset="0"/>
            </a:endParaRPr>
          </a:p>
          <a:p>
            <a:pPr fontAlgn="auto">
              <a:spcAft>
                <a:spcPts val="0"/>
              </a:spcAft>
              <a:defRPr/>
            </a:pPr>
            <a:r>
              <a:rPr lang="en-US" sz="2200" b="1" i="1" dirty="0" smtClean="0">
                <a:solidFill>
                  <a:schemeClr val="tx2">
                    <a:lumMod val="50000"/>
                  </a:schemeClr>
                </a:solidFill>
                <a:latin typeface="Calibri" pitchFamily="34" charset="0"/>
                <a:ea typeface="+mn-ea"/>
                <a:cs typeface="Arial" charset="0"/>
              </a:rPr>
              <a:t>OBJECTIVE: </a:t>
            </a:r>
            <a:r>
              <a:rPr lang="en-US" sz="2200" dirty="0" smtClean="0">
                <a:latin typeface="Calibri"/>
                <a:ea typeface="ＭＳ Ｐゴシック" pitchFamily="-1" charset="-128"/>
                <a:cs typeface="Calibri"/>
              </a:rPr>
              <a:t>SWBAT display numerical data on a histogram.</a:t>
            </a:r>
          </a:p>
          <a:p>
            <a:pPr fontAlgn="auto">
              <a:spcAft>
                <a:spcPts val="0"/>
              </a:spcAft>
              <a:defRPr/>
            </a:pPr>
            <a:r>
              <a:rPr lang="en-US" sz="2200" b="1" dirty="0" smtClean="0">
                <a:latin typeface="Calibri"/>
                <a:cs typeface="Calibri"/>
              </a:rPr>
              <a:t>Language Objective: </a:t>
            </a:r>
            <a:r>
              <a:rPr lang="en-US" sz="2200" dirty="0" smtClean="0">
                <a:latin typeface="Calibri"/>
                <a:cs typeface="Calibri"/>
              </a:rPr>
              <a:t>SWBAT </a:t>
            </a:r>
            <a:r>
              <a:rPr lang="en-US" sz="2200" dirty="0" smtClean="0"/>
              <a:t>orally describe how to create a histogram.</a:t>
            </a:r>
            <a:endParaRPr lang="en-US" sz="2200" dirty="0" smtClean="0">
              <a:latin typeface="Calibri"/>
              <a:cs typeface="Calibri"/>
            </a:endParaRPr>
          </a:p>
          <a:p>
            <a:pPr fontAlgn="auto">
              <a:spcAft>
                <a:spcPts val="0"/>
              </a:spcAft>
              <a:defRPr/>
            </a:pPr>
            <a:r>
              <a:rPr lang="en-US" sz="2200" dirty="0" smtClean="0">
                <a:latin typeface="Calibri"/>
                <a:ea typeface="ＭＳ Ｐゴシック" pitchFamily="-1" charset="-128"/>
                <a:cs typeface="Calibri"/>
              </a:rPr>
              <a:t> </a:t>
            </a:r>
            <a:endParaRPr lang="en-US" sz="2200" dirty="0">
              <a:solidFill>
                <a:schemeClr val="tx2">
                  <a:lumMod val="50000"/>
                </a:schemeClr>
              </a:solidFill>
              <a:latin typeface="Perpetua" pitchFamily="18" charset="0"/>
              <a:ea typeface="+mj-ea"/>
              <a:cs typeface="+mj-cs"/>
            </a:endParaRPr>
          </a:p>
        </p:txBody>
      </p:sp>
      <p:sp>
        <p:nvSpPr>
          <p:cNvPr id="6"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9</a:t>
            </a:fld>
            <a:endParaRPr lang="en-US" smtClean="0">
              <a:solidFill>
                <a:schemeClr val="bg1"/>
              </a:solidFill>
            </a:endParaRPr>
          </a:p>
        </p:txBody>
      </p:sp>
      <p:grpSp>
        <p:nvGrpSpPr>
          <p:cNvPr id="2"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1"/>
          <p:cNvSpPr txBox="1"/>
          <p:nvPr/>
        </p:nvSpPr>
        <p:spPr>
          <a:xfrm>
            <a:off x="457200" y="1600200"/>
            <a:ext cx="8077200" cy="646331"/>
          </a:xfrm>
          <a:prstGeom prst="rect">
            <a:avLst/>
          </a:prstGeom>
          <a:noFill/>
        </p:spPr>
        <p:txBody>
          <a:bodyPr wrap="square" rtlCol="0">
            <a:spAutoFit/>
          </a:bodyPr>
          <a:lstStyle/>
          <a:p>
            <a:r>
              <a:rPr lang="en-US" dirty="0" smtClean="0"/>
              <a:t>Below are the 15 birth weights, in ounces, of all the Labrador Retriever puppies born at Kingston Kennels in the last three months. </a:t>
            </a:r>
            <a:endParaRPr lang="en-US" dirty="0"/>
          </a:p>
        </p:txBody>
      </p:sp>
      <p:sp>
        <p:nvSpPr>
          <p:cNvPr id="14" name="TextBox 13"/>
          <p:cNvSpPr txBox="1"/>
          <p:nvPr/>
        </p:nvSpPr>
        <p:spPr>
          <a:xfrm>
            <a:off x="457200" y="2643664"/>
            <a:ext cx="8255000" cy="646331"/>
          </a:xfrm>
          <a:prstGeom prst="rect">
            <a:avLst/>
          </a:prstGeom>
          <a:noFill/>
        </p:spPr>
        <p:txBody>
          <a:bodyPr wrap="square" rtlCol="0">
            <a:spAutoFit/>
          </a:bodyPr>
          <a:lstStyle/>
          <a:p>
            <a:pPr marL="342900" indent="-342900">
              <a:buAutoNum type="alphaLcPeriod"/>
            </a:pPr>
            <a:r>
              <a:rPr lang="en-US" dirty="0" smtClean="0">
                <a:solidFill>
                  <a:srgbClr val="3366FF"/>
                </a:solidFill>
              </a:rPr>
              <a:t>Name an appropriate graph that could be used to summarize these birth weights.  Explain your choice. </a:t>
            </a:r>
          </a:p>
        </p:txBody>
      </p:sp>
      <p:sp>
        <p:nvSpPr>
          <p:cNvPr id="40" name="TextBox 39"/>
          <p:cNvSpPr txBox="1"/>
          <p:nvPr/>
        </p:nvSpPr>
        <p:spPr>
          <a:xfrm>
            <a:off x="228601" y="2246531"/>
            <a:ext cx="8915399" cy="646331"/>
          </a:xfrm>
          <a:prstGeom prst="rect">
            <a:avLst/>
          </a:prstGeom>
          <a:noFill/>
        </p:spPr>
        <p:txBody>
          <a:bodyPr wrap="square" rtlCol="0">
            <a:spAutoFit/>
          </a:bodyPr>
          <a:lstStyle/>
          <a:p>
            <a:r>
              <a:rPr lang="en-US" dirty="0" smtClean="0">
                <a:solidFill>
                  <a:schemeClr val="accent6">
                    <a:lumMod val="75000"/>
                  </a:schemeClr>
                </a:solidFill>
              </a:rPr>
              <a:t>12       13       14       14       16       17       17       18       18       19       19       19       19       20       20</a:t>
            </a:r>
          </a:p>
          <a:p>
            <a:endParaRPr lang="en-US" dirty="0"/>
          </a:p>
        </p:txBody>
      </p:sp>
      <p:sp>
        <p:nvSpPr>
          <p:cNvPr id="39" name="Agenda Link">
            <a:hlinkClick r:id="rId7" action="ppaction://hlinksldjump"/>
          </p:cNvPr>
          <p:cNvSpPr txBox="1"/>
          <p:nvPr/>
        </p:nvSpPr>
        <p:spPr>
          <a:xfrm>
            <a:off x="2794000" y="60198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latin typeface="Perpetua" pitchFamily="18" charset="0"/>
                <a:ea typeface="+mj-ea"/>
                <a:cs typeface="+mj-cs"/>
              </a:rPr>
              <a:t> Answer</a:t>
            </a:r>
            <a:endParaRPr lang="en-US" b="1" dirty="0">
              <a:latin typeface="Perpetu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12700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1c</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736600"/>
            <a:ext cx="8686800" cy="5168900"/>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90</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36601"/>
            <a:ext cx="8382000" cy="2769989"/>
          </a:xfrm>
          <a:prstGeom prst="rect">
            <a:avLst/>
          </a:prstGeom>
          <a:noFill/>
          <a:ln w="9525">
            <a:noFill/>
            <a:miter lim="800000"/>
            <a:headEnd/>
            <a:tailEnd/>
          </a:ln>
        </p:spPr>
        <p:txBody>
          <a:bodyPr wrap="square">
            <a:prstTxWarp prst="textNoShape">
              <a:avLst/>
            </a:prstTxWarp>
            <a:spAutoFit/>
          </a:bodyPr>
          <a:lstStyle/>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431800" y="749300"/>
            <a:ext cx="80010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000000"/>
                </a:solidFill>
              </a:rPr>
              <a:t>Make two observations about the data based on the histogram you constructed.</a:t>
            </a:r>
          </a:p>
        </p:txBody>
      </p:sp>
      <p:sp>
        <p:nvSpPr>
          <p:cNvPr id="8" name="Agenda Link">
            <a:hlinkClick r:id="rId3"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12700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1c</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736600"/>
            <a:ext cx="8686800" cy="5168900"/>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91</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36601"/>
            <a:ext cx="8382000" cy="2769989"/>
          </a:xfrm>
          <a:prstGeom prst="rect">
            <a:avLst/>
          </a:prstGeom>
          <a:noFill/>
          <a:ln w="9525">
            <a:noFill/>
            <a:miter lim="800000"/>
            <a:headEnd/>
            <a:tailEnd/>
          </a:ln>
        </p:spPr>
        <p:txBody>
          <a:bodyPr wrap="square">
            <a:prstTxWarp prst="textNoShape">
              <a:avLst/>
            </a:prstTxWarp>
            <a:spAutoFit/>
          </a:bodyPr>
          <a:lstStyle/>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431800" y="749300"/>
            <a:ext cx="8001000" cy="830997"/>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000000"/>
                </a:solidFill>
              </a:rPr>
              <a:t>Make two observations about the data based on the histogram you constructed.</a:t>
            </a:r>
          </a:p>
        </p:txBody>
      </p:sp>
      <p:sp>
        <p:nvSpPr>
          <p:cNvPr id="11" name="TextBox 10"/>
          <p:cNvSpPr txBox="1"/>
          <p:nvPr/>
        </p:nvSpPr>
        <p:spPr>
          <a:xfrm>
            <a:off x="457200" y="1981200"/>
            <a:ext cx="7975600" cy="3416320"/>
          </a:xfrm>
          <a:prstGeom prst="rect">
            <a:avLst/>
          </a:prstGeom>
          <a:noFill/>
        </p:spPr>
        <p:txBody>
          <a:bodyPr wrap="square" rtlCol="0">
            <a:spAutoFit/>
          </a:bodyPr>
          <a:lstStyle/>
          <a:p>
            <a:pPr marL="342900" indent="-342900">
              <a:buFont typeface="Arial"/>
              <a:buChar char="•"/>
            </a:pPr>
            <a:r>
              <a:rPr lang="en-US" sz="2400" i="1" dirty="0" smtClean="0">
                <a:solidFill>
                  <a:srgbClr val="2D01FF"/>
                </a:solidFill>
              </a:rPr>
              <a:t>Most tea has between 21-40 mg of caffeine.</a:t>
            </a:r>
          </a:p>
          <a:p>
            <a:endParaRPr lang="en-US" sz="2400" i="1" dirty="0" smtClean="0">
              <a:solidFill>
                <a:srgbClr val="7011FF"/>
              </a:solidFill>
            </a:endParaRPr>
          </a:p>
          <a:p>
            <a:pPr marL="342900" indent="-342900">
              <a:buFont typeface="Arial"/>
              <a:buChar char="•"/>
            </a:pPr>
            <a:r>
              <a:rPr lang="en-US" sz="2400" i="1" dirty="0" smtClean="0">
                <a:solidFill>
                  <a:srgbClr val="7011FF"/>
                </a:solidFill>
              </a:rPr>
              <a:t>Seven types of tea have between 1-20 mg of caffeine.</a:t>
            </a:r>
          </a:p>
          <a:p>
            <a:endParaRPr lang="en-US" sz="2400" dirty="0" smtClean="0">
              <a:solidFill>
                <a:schemeClr val="bg1"/>
              </a:solidFill>
            </a:endParaRPr>
          </a:p>
          <a:p>
            <a:pPr marL="342900" indent="-342900">
              <a:buFont typeface="Arial"/>
              <a:buChar char="•"/>
            </a:pPr>
            <a:r>
              <a:rPr lang="en-US" sz="2400" i="1" dirty="0" smtClean="0">
                <a:solidFill>
                  <a:srgbClr val="FF5EE4"/>
                </a:solidFill>
              </a:rPr>
              <a:t>More than half of the tea has 40 mg or less of caffeine.</a:t>
            </a:r>
          </a:p>
          <a:p>
            <a:endParaRPr lang="en-US" sz="2400" dirty="0" smtClean="0">
              <a:solidFill>
                <a:schemeClr val="bg1"/>
              </a:solidFill>
            </a:endParaRPr>
          </a:p>
          <a:p>
            <a:pPr marL="342900" indent="-342900">
              <a:buFont typeface="Arial"/>
              <a:buChar char="•"/>
            </a:pPr>
            <a:r>
              <a:rPr lang="en-US" sz="2400" i="1" dirty="0" smtClean="0">
                <a:solidFill>
                  <a:srgbClr val="2EFF04"/>
                </a:solidFill>
              </a:rPr>
              <a:t>About 20% of the tea has more than 40 mg of caffeine. </a:t>
            </a:r>
          </a:p>
          <a:p>
            <a:endParaRPr lang="en-US" sz="2400" i="1" dirty="0" smtClean="0">
              <a:solidFill>
                <a:srgbClr val="2EFF04"/>
              </a:solidFill>
            </a:endParaRPr>
          </a:p>
          <a:p>
            <a:pPr marL="342900" indent="-342900">
              <a:buFont typeface="Arial"/>
              <a:buChar char="•"/>
            </a:pPr>
            <a:r>
              <a:rPr lang="en-US" sz="2400" i="1" dirty="0" smtClean="0">
                <a:solidFill>
                  <a:srgbClr val="FF6600"/>
                </a:solidFill>
              </a:rPr>
              <a:t>There are not any teas that have 61 – 80 mg of caffeine.</a:t>
            </a:r>
            <a:endParaRPr lang="en-US" sz="2400" dirty="0"/>
          </a:p>
        </p:txBody>
      </p:sp>
    </p:spTree>
    <p:extLst>
      <p:ext uri="{BB962C8B-B14F-4D97-AF65-F5344CB8AC3E}">
        <p14:creationId xmlns:p14="http://schemas.microsoft.com/office/powerpoint/2010/main" val="77256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Effect transition="in" filter="fade">
                                      <p:cBhvr>
                                        <p:cTn id="27"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#2</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639763"/>
            <a:ext cx="8686800" cy="5265737"/>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92</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36601"/>
            <a:ext cx="8382000" cy="2769989"/>
          </a:xfrm>
          <a:prstGeom prst="rect">
            <a:avLst/>
          </a:prstGeom>
          <a:noFill/>
          <a:ln w="9525">
            <a:noFill/>
            <a:miter lim="800000"/>
            <a:headEnd/>
            <a:tailEnd/>
          </a:ln>
        </p:spPr>
        <p:txBody>
          <a:bodyPr wrap="square">
            <a:prstTxWarp prst="textNoShape">
              <a:avLst/>
            </a:prstTxWarp>
            <a:spAutoFit/>
          </a:bodyPr>
          <a:lstStyle/>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381000" y="736601"/>
            <a:ext cx="8001000" cy="5016758"/>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000000"/>
                </a:solidFill>
              </a:rPr>
              <a:t>Based on the histogram, which statement </a:t>
            </a:r>
            <a:r>
              <a:rPr lang="en-US" sz="2000" b="1" dirty="0" smtClean="0">
                <a:solidFill>
                  <a:srgbClr val="000000"/>
                </a:solidFill>
              </a:rPr>
              <a:t>must </a:t>
            </a:r>
            <a:r>
              <a:rPr lang="en-US" sz="2000" dirty="0" smtClean="0">
                <a:solidFill>
                  <a:srgbClr val="000000"/>
                </a:solidFill>
              </a:rPr>
              <a:t>be true? </a:t>
            </a:r>
          </a:p>
          <a:p>
            <a:r>
              <a:rPr lang="en-US" sz="2000" dirty="0" smtClean="0">
                <a:solidFill>
                  <a:srgbClr val="000000"/>
                </a:solidFill>
              </a:rPr>
              <a:t> </a:t>
            </a:r>
          </a:p>
          <a:p>
            <a:endParaRPr lang="en-US" sz="2000" dirty="0" smtClean="0">
              <a:solidFill>
                <a:srgbClr val="000000"/>
              </a:solidFill>
            </a:endParaRPr>
          </a:p>
          <a:p>
            <a:pPr algn="ctr"/>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pPr lvl="0"/>
            <a:endParaRPr lang="en-US" sz="2000" dirty="0" smtClean="0">
              <a:solidFill>
                <a:srgbClr val="000000"/>
              </a:solidFill>
            </a:endParaRPr>
          </a:p>
          <a:p>
            <a:pPr lvl="0"/>
            <a:endParaRPr lang="en-US" sz="2000" dirty="0" smtClean="0">
              <a:solidFill>
                <a:srgbClr val="000000"/>
              </a:solidFill>
            </a:endParaRPr>
          </a:p>
          <a:p>
            <a:pPr lvl="0"/>
            <a:endParaRPr lang="en-US" sz="2000" dirty="0" smtClean="0">
              <a:solidFill>
                <a:srgbClr val="000000"/>
              </a:solidFill>
            </a:endParaRPr>
          </a:p>
          <a:p>
            <a:pPr lvl="0"/>
            <a:endParaRPr lang="en-US" sz="2000" dirty="0" smtClean="0">
              <a:solidFill>
                <a:srgbClr val="000000"/>
              </a:solidFill>
            </a:endParaRPr>
          </a:p>
          <a:p>
            <a:pPr lvl="0"/>
            <a:endParaRPr lang="en-US" sz="2000" dirty="0" smtClean="0">
              <a:solidFill>
                <a:srgbClr val="000000"/>
              </a:solidFill>
            </a:endParaRPr>
          </a:p>
          <a:p>
            <a:pPr lvl="0"/>
            <a:r>
              <a:rPr lang="en-US" sz="2000" dirty="0" smtClean="0">
                <a:solidFill>
                  <a:srgbClr val="000000"/>
                </a:solidFill>
              </a:rPr>
              <a:t>A.  No used car sold for $7,000. </a:t>
            </a:r>
          </a:p>
          <a:p>
            <a:pPr lvl="0"/>
            <a:r>
              <a:rPr lang="en-US" sz="2000" dirty="0" smtClean="0">
                <a:solidFill>
                  <a:srgbClr val="000000"/>
                </a:solidFill>
              </a:rPr>
              <a:t>B.  Exactly 5 of the used cars sold for $4,000. </a:t>
            </a:r>
          </a:p>
          <a:p>
            <a:pPr lvl="0"/>
            <a:r>
              <a:rPr lang="en-US" sz="2000" dirty="0" smtClean="0">
                <a:solidFill>
                  <a:srgbClr val="000000"/>
                </a:solidFill>
              </a:rPr>
              <a:t>C.  The most expensive used car sold for $11,999. </a:t>
            </a:r>
          </a:p>
          <a:p>
            <a:pPr lvl="0"/>
            <a:r>
              <a:rPr lang="en-US" sz="2000" dirty="0" smtClean="0">
                <a:solidFill>
                  <a:srgbClr val="000000"/>
                </a:solidFill>
              </a:rPr>
              <a:t>D.  Most of the used cars sold for less than $6,000. </a:t>
            </a:r>
            <a:endParaRPr lang="en-US" sz="2000" dirty="0">
              <a:solidFill>
                <a:srgbClr val="000000"/>
              </a:solidFill>
            </a:endParaRPr>
          </a:p>
        </p:txBody>
      </p:sp>
      <p:sp>
        <p:nvSpPr>
          <p:cNvPr id="8" name="Agenda Link">
            <a:hlinkClick r:id="rId3"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pic>
        <p:nvPicPr>
          <p:cNvPr id="13" name="Picture 12"/>
          <p:cNvPicPr>
            <a:picLocks noChangeAspect="1"/>
          </p:cNvPicPr>
          <p:nvPr/>
        </p:nvPicPr>
        <p:blipFill>
          <a:blip r:embed="rId4"/>
          <a:stretch>
            <a:fillRect/>
          </a:stretch>
        </p:blipFill>
        <p:spPr>
          <a:xfrm>
            <a:off x="2895600" y="1177857"/>
            <a:ext cx="3162300" cy="3216127"/>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#2</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639763"/>
            <a:ext cx="8686800" cy="5265737"/>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93</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36601"/>
            <a:ext cx="8382000" cy="2769989"/>
          </a:xfrm>
          <a:prstGeom prst="rect">
            <a:avLst/>
          </a:prstGeom>
          <a:noFill/>
          <a:ln w="9525">
            <a:noFill/>
            <a:miter lim="800000"/>
            <a:headEnd/>
            <a:tailEnd/>
          </a:ln>
        </p:spPr>
        <p:txBody>
          <a:bodyPr wrap="square">
            <a:prstTxWarp prst="textNoShape">
              <a:avLst/>
            </a:prstTxWarp>
            <a:spAutoFit/>
          </a:bodyPr>
          <a:lstStyle/>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381000" y="736601"/>
            <a:ext cx="8001000" cy="5016758"/>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000000"/>
                </a:solidFill>
              </a:rPr>
              <a:t>Based on the histogram, which statement </a:t>
            </a:r>
            <a:r>
              <a:rPr lang="en-US" sz="2000" b="1" dirty="0" smtClean="0">
                <a:solidFill>
                  <a:srgbClr val="000000"/>
                </a:solidFill>
              </a:rPr>
              <a:t>must </a:t>
            </a:r>
            <a:r>
              <a:rPr lang="en-US" sz="2000" dirty="0" smtClean="0">
                <a:solidFill>
                  <a:srgbClr val="000000"/>
                </a:solidFill>
              </a:rPr>
              <a:t>be true? </a:t>
            </a:r>
          </a:p>
          <a:p>
            <a:r>
              <a:rPr lang="en-US" sz="2000" dirty="0" smtClean="0">
                <a:solidFill>
                  <a:srgbClr val="000000"/>
                </a:solidFill>
              </a:rPr>
              <a:t> </a:t>
            </a:r>
          </a:p>
          <a:p>
            <a:endParaRPr lang="en-US" sz="2000" dirty="0" smtClean="0">
              <a:solidFill>
                <a:srgbClr val="000000"/>
              </a:solidFill>
            </a:endParaRPr>
          </a:p>
          <a:p>
            <a:pPr algn="ctr"/>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pPr lvl="0"/>
            <a:endParaRPr lang="en-US" sz="2000" dirty="0" smtClean="0">
              <a:solidFill>
                <a:srgbClr val="000000"/>
              </a:solidFill>
            </a:endParaRPr>
          </a:p>
          <a:p>
            <a:pPr lvl="0"/>
            <a:endParaRPr lang="en-US" sz="2000" dirty="0" smtClean="0">
              <a:solidFill>
                <a:srgbClr val="000000"/>
              </a:solidFill>
            </a:endParaRPr>
          </a:p>
          <a:p>
            <a:pPr lvl="0"/>
            <a:endParaRPr lang="en-US" sz="2000" dirty="0" smtClean="0">
              <a:solidFill>
                <a:srgbClr val="000000"/>
              </a:solidFill>
            </a:endParaRPr>
          </a:p>
          <a:p>
            <a:pPr lvl="0"/>
            <a:endParaRPr lang="en-US" sz="2000" dirty="0" smtClean="0">
              <a:solidFill>
                <a:srgbClr val="000000"/>
              </a:solidFill>
            </a:endParaRPr>
          </a:p>
          <a:p>
            <a:pPr lvl="0"/>
            <a:endParaRPr lang="en-US" sz="2000" dirty="0" smtClean="0">
              <a:solidFill>
                <a:srgbClr val="000000"/>
              </a:solidFill>
            </a:endParaRPr>
          </a:p>
          <a:p>
            <a:pPr lvl="0"/>
            <a:r>
              <a:rPr lang="en-US" sz="2000" dirty="0" smtClean="0">
                <a:solidFill>
                  <a:srgbClr val="000000"/>
                </a:solidFill>
              </a:rPr>
              <a:t>A.  No used car sold for $7,000. </a:t>
            </a:r>
          </a:p>
          <a:p>
            <a:pPr lvl="0"/>
            <a:r>
              <a:rPr lang="en-US" sz="2000" dirty="0" smtClean="0">
                <a:solidFill>
                  <a:srgbClr val="000000"/>
                </a:solidFill>
              </a:rPr>
              <a:t>B.  Exactly 5 of the used cars sold for $4,000. </a:t>
            </a:r>
          </a:p>
          <a:p>
            <a:pPr lvl="0"/>
            <a:r>
              <a:rPr lang="en-US" sz="2000" dirty="0" smtClean="0">
                <a:solidFill>
                  <a:srgbClr val="000000"/>
                </a:solidFill>
              </a:rPr>
              <a:t>C.  The most expensive used car sold for $11,999. </a:t>
            </a:r>
          </a:p>
          <a:p>
            <a:pPr lvl="0"/>
            <a:r>
              <a:rPr lang="en-US" sz="2000" dirty="0" smtClean="0">
                <a:solidFill>
                  <a:srgbClr val="000000"/>
                </a:solidFill>
              </a:rPr>
              <a:t>D.  Most of the used cars sold for less than $6,000. </a:t>
            </a:r>
            <a:endParaRPr lang="en-US" sz="2000" dirty="0">
              <a:solidFill>
                <a:srgbClr val="000000"/>
              </a:solidFill>
            </a:endParaRPr>
          </a:p>
        </p:txBody>
      </p:sp>
      <p:pic>
        <p:nvPicPr>
          <p:cNvPr id="13" name="Picture 12"/>
          <p:cNvPicPr>
            <a:picLocks noChangeAspect="1"/>
          </p:cNvPicPr>
          <p:nvPr/>
        </p:nvPicPr>
        <p:blipFill>
          <a:blip r:embed="rId3"/>
          <a:stretch>
            <a:fillRect/>
          </a:stretch>
        </p:blipFill>
        <p:spPr>
          <a:xfrm>
            <a:off x="2895600" y="1177857"/>
            <a:ext cx="3162300" cy="3216127"/>
          </a:xfrm>
          <a:prstGeom prst="rect">
            <a:avLst/>
          </a:prstGeom>
        </p:spPr>
      </p:pic>
      <p:sp>
        <p:nvSpPr>
          <p:cNvPr id="14" name="Oval 13"/>
          <p:cNvSpPr>
            <a:spLocks noChangeArrowheads="1"/>
          </p:cNvSpPr>
          <p:nvPr/>
        </p:nvSpPr>
        <p:spPr bwMode="auto">
          <a:xfrm>
            <a:off x="381000" y="5321601"/>
            <a:ext cx="5715000" cy="431758"/>
          </a:xfrm>
          <a:prstGeom prst="ellipse">
            <a:avLst/>
          </a:prstGeom>
          <a:noFill/>
          <a:ln w="9525">
            <a:solidFill>
              <a:srgbClr val="FF0000"/>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spTree>
    <p:extLst>
      <p:ext uri="{BB962C8B-B14F-4D97-AF65-F5344CB8AC3E}">
        <p14:creationId xmlns:p14="http://schemas.microsoft.com/office/powerpoint/2010/main" val="35314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#3</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639763"/>
            <a:ext cx="8686800" cy="5265737"/>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94</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36601"/>
            <a:ext cx="8382000" cy="2769989"/>
          </a:xfrm>
          <a:prstGeom prst="rect">
            <a:avLst/>
          </a:prstGeom>
          <a:noFill/>
          <a:ln w="9525">
            <a:noFill/>
            <a:miter lim="800000"/>
            <a:headEnd/>
            <a:tailEnd/>
          </a:ln>
        </p:spPr>
        <p:txBody>
          <a:bodyPr wrap="square">
            <a:prstTxWarp prst="textNoShape">
              <a:avLst/>
            </a:prstTxWarp>
            <a:spAutoFit/>
          </a:bodyPr>
          <a:lstStyle/>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431800" y="639763"/>
            <a:ext cx="8001000" cy="4524315"/>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000000"/>
                </a:solidFill>
              </a:rPr>
              <a:t>The histogram below shows the scores for all the students who took a mathematics quiz.</a:t>
            </a: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r>
              <a:rPr lang="en-US" sz="2400" dirty="0" smtClean="0">
                <a:solidFill>
                  <a:srgbClr val="000000"/>
                </a:solidFill>
              </a:rPr>
              <a:t> </a:t>
            </a:r>
          </a:p>
          <a:p>
            <a:endParaRPr lang="en-US" sz="2400" dirty="0" smtClean="0">
              <a:solidFill>
                <a:srgbClr val="000000"/>
              </a:solidFill>
            </a:endParaRPr>
          </a:p>
          <a:p>
            <a:r>
              <a:rPr lang="en-US" sz="2400" dirty="0" smtClean="0">
                <a:solidFill>
                  <a:srgbClr val="000000"/>
                </a:solidFill>
              </a:rPr>
              <a:t>What percent of the students received a score of 80 or above?</a:t>
            </a:r>
          </a:p>
          <a:p>
            <a:r>
              <a:rPr lang="en-US" sz="2400" b="1" dirty="0" smtClean="0">
                <a:solidFill>
                  <a:srgbClr val="000000"/>
                </a:solidFill>
              </a:rPr>
              <a:t> </a:t>
            </a:r>
            <a:endParaRPr lang="en-US" sz="2400" dirty="0">
              <a:solidFill>
                <a:srgbClr val="000000"/>
              </a:solidFill>
            </a:endParaRPr>
          </a:p>
        </p:txBody>
      </p:sp>
      <p:sp>
        <p:nvSpPr>
          <p:cNvPr id="8" name="Agenda Link">
            <a:hlinkClick r:id="rId3"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pic>
        <p:nvPicPr>
          <p:cNvPr id="9" name="Picture 8"/>
          <p:cNvPicPr>
            <a:picLocks noChangeAspect="1"/>
          </p:cNvPicPr>
          <p:nvPr/>
        </p:nvPicPr>
        <p:blipFill>
          <a:blip r:embed="rId4"/>
          <a:stretch>
            <a:fillRect/>
          </a:stretch>
        </p:blipFill>
        <p:spPr>
          <a:xfrm>
            <a:off x="2490241" y="1447800"/>
            <a:ext cx="4011118" cy="2971800"/>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#3</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639763"/>
            <a:ext cx="8686800" cy="5265737"/>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95</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36601"/>
            <a:ext cx="8382000" cy="2769989"/>
          </a:xfrm>
          <a:prstGeom prst="rect">
            <a:avLst/>
          </a:prstGeom>
          <a:noFill/>
          <a:ln w="9525">
            <a:noFill/>
            <a:miter lim="800000"/>
            <a:headEnd/>
            <a:tailEnd/>
          </a:ln>
        </p:spPr>
        <p:txBody>
          <a:bodyPr wrap="square">
            <a:prstTxWarp prst="textNoShape">
              <a:avLst/>
            </a:prstTxWarp>
            <a:spAutoFit/>
          </a:bodyPr>
          <a:lstStyle/>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431800" y="639763"/>
            <a:ext cx="8001000" cy="4524315"/>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000000"/>
                </a:solidFill>
              </a:rPr>
              <a:t>The histogram below shows the scores for all the students who took a mathematics quiz.</a:t>
            </a: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r>
              <a:rPr lang="en-US" sz="2400" dirty="0" smtClean="0">
                <a:solidFill>
                  <a:srgbClr val="000000"/>
                </a:solidFill>
              </a:rPr>
              <a:t> </a:t>
            </a:r>
          </a:p>
          <a:p>
            <a:endParaRPr lang="en-US" sz="2400" dirty="0" smtClean="0">
              <a:solidFill>
                <a:srgbClr val="000000"/>
              </a:solidFill>
            </a:endParaRPr>
          </a:p>
          <a:p>
            <a:r>
              <a:rPr lang="en-US" sz="2400" dirty="0" smtClean="0">
                <a:solidFill>
                  <a:srgbClr val="000000"/>
                </a:solidFill>
              </a:rPr>
              <a:t>What percent of the students received a score of 80 or above?</a:t>
            </a:r>
          </a:p>
          <a:p>
            <a:r>
              <a:rPr lang="en-US" sz="2400" b="1" dirty="0" smtClean="0">
                <a:solidFill>
                  <a:srgbClr val="000000"/>
                </a:solidFill>
              </a:rPr>
              <a:t> </a:t>
            </a:r>
            <a:endParaRPr lang="en-US" sz="2400" dirty="0">
              <a:solidFill>
                <a:srgbClr val="000000"/>
              </a:solidFill>
            </a:endParaRPr>
          </a:p>
        </p:txBody>
      </p:sp>
      <p:pic>
        <p:nvPicPr>
          <p:cNvPr id="9" name="Picture 8"/>
          <p:cNvPicPr>
            <a:picLocks noChangeAspect="1"/>
          </p:cNvPicPr>
          <p:nvPr/>
        </p:nvPicPr>
        <p:blipFill>
          <a:blip r:embed="rId4"/>
          <a:stretch>
            <a:fillRect/>
          </a:stretch>
        </p:blipFill>
        <p:spPr>
          <a:xfrm>
            <a:off x="2490241" y="1447800"/>
            <a:ext cx="4011118" cy="2971800"/>
          </a:xfrm>
          <a:prstGeom prst="rect">
            <a:avLst/>
          </a:prstGeom>
        </p:spPr>
      </p:pic>
      <p:sp>
        <p:nvSpPr>
          <p:cNvPr id="10" name="Oval 9"/>
          <p:cNvSpPr>
            <a:spLocks noChangeArrowheads="1"/>
          </p:cNvSpPr>
          <p:nvPr/>
        </p:nvSpPr>
        <p:spPr bwMode="auto">
          <a:xfrm>
            <a:off x="4895850" y="2362200"/>
            <a:ext cx="1066800" cy="1752600"/>
          </a:xfrm>
          <a:prstGeom prst="ellipse">
            <a:avLst/>
          </a:prstGeom>
          <a:noFill/>
          <a:ln w="9525">
            <a:solidFill>
              <a:srgbClr val="FF0000"/>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sp>
        <p:nvSpPr>
          <p:cNvPr id="11" name="TextBox 10"/>
          <p:cNvSpPr txBox="1"/>
          <p:nvPr/>
        </p:nvSpPr>
        <p:spPr>
          <a:xfrm>
            <a:off x="4895850" y="3124200"/>
            <a:ext cx="533400" cy="461665"/>
          </a:xfrm>
          <a:prstGeom prst="rect">
            <a:avLst/>
          </a:prstGeom>
          <a:noFill/>
        </p:spPr>
        <p:txBody>
          <a:bodyPr wrap="square" rtlCol="0">
            <a:spAutoFit/>
          </a:bodyPr>
          <a:lstStyle/>
          <a:p>
            <a:r>
              <a:rPr lang="en-US" dirty="0" smtClean="0"/>
              <a:t>   </a:t>
            </a:r>
            <a:r>
              <a:rPr lang="en-US" sz="2400" dirty="0" smtClean="0"/>
              <a:t>5</a:t>
            </a:r>
            <a:endParaRPr lang="en-US" sz="2400" dirty="0"/>
          </a:p>
        </p:txBody>
      </p:sp>
      <p:sp>
        <p:nvSpPr>
          <p:cNvPr id="12" name="TextBox 11"/>
          <p:cNvSpPr txBox="1"/>
          <p:nvPr/>
        </p:nvSpPr>
        <p:spPr>
          <a:xfrm>
            <a:off x="5429250" y="3124200"/>
            <a:ext cx="533400" cy="461665"/>
          </a:xfrm>
          <a:prstGeom prst="rect">
            <a:avLst/>
          </a:prstGeom>
          <a:noFill/>
        </p:spPr>
        <p:txBody>
          <a:bodyPr wrap="square" rtlCol="0">
            <a:spAutoFit/>
          </a:bodyPr>
          <a:lstStyle/>
          <a:p>
            <a:r>
              <a:rPr lang="en-US" dirty="0" smtClean="0"/>
              <a:t>  </a:t>
            </a:r>
            <a:r>
              <a:rPr lang="en-US" sz="2400" dirty="0" smtClean="0"/>
              <a:t>6</a:t>
            </a:r>
            <a:endParaRPr lang="en-US" sz="2400" dirty="0"/>
          </a:p>
        </p:txBody>
      </p:sp>
      <p:sp>
        <p:nvSpPr>
          <p:cNvPr id="13" name="TextBox 12"/>
          <p:cNvSpPr txBox="1"/>
          <p:nvPr/>
        </p:nvSpPr>
        <p:spPr>
          <a:xfrm>
            <a:off x="457200" y="5105400"/>
            <a:ext cx="4038600" cy="553998"/>
          </a:xfrm>
          <a:prstGeom prst="rect">
            <a:avLst/>
          </a:prstGeom>
          <a:noFill/>
        </p:spPr>
        <p:txBody>
          <a:bodyPr wrap="square" rtlCol="0">
            <a:spAutoFit/>
          </a:bodyPr>
          <a:lstStyle/>
          <a:p>
            <a:r>
              <a:rPr lang="en-US" sz="3000" dirty="0" smtClean="0"/>
              <a:t>5 + 6 = 11</a:t>
            </a:r>
            <a:endParaRPr lang="en-US" sz="3000" dirty="0"/>
          </a:p>
        </p:txBody>
      </p:sp>
      <p:grpSp>
        <p:nvGrpSpPr>
          <p:cNvPr id="2" name="Group 1"/>
          <p:cNvGrpSpPr/>
          <p:nvPr/>
        </p:nvGrpSpPr>
        <p:grpSpPr>
          <a:xfrm>
            <a:off x="2628900" y="4927599"/>
            <a:ext cx="2533650" cy="866776"/>
            <a:chOff x="2628900" y="4927599"/>
            <a:chExt cx="2533650" cy="866776"/>
          </a:xfrm>
        </p:grpSpPr>
        <p:graphicFrame>
          <p:nvGraphicFramePr>
            <p:cNvPr id="14" name="Object 13"/>
            <p:cNvGraphicFramePr>
              <a:graphicFrameLocks noChangeAspect="1"/>
            </p:cNvGraphicFramePr>
            <p:nvPr>
              <p:extLst>
                <p:ext uri="{D42A27DB-BD31-4B8C-83A1-F6EECF244321}">
                  <p14:modId xmlns:p14="http://schemas.microsoft.com/office/powerpoint/2010/main" val="1898305442"/>
                </p:ext>
              </p:extLst>
            </p:nvPr>
          </p:nvGraphicFramePr>
          <p:xfrm>
            <a:off x="2628900" y="4927599"/>
            <a:ext cx="495300" cy="866775"/>
          </p:xfrm>
          <a:graphic>
            <a:graphicData uri="http://schemas.openxmlformats.org/presentationml/2006/ole">
              <mc:AlternateContent xmlns:mc="http://schemas.openxmlformats.org/markup-compatibility/2006">
                <mc:Choice xmlns:v="urn:schemas-microsoft-com:vml" Requires="v">
                  <p:oleObj spid="_x0000_s215123" name="Equation" r:id="rId5" imgW="203200" imgH="355600" progId="Equation.3">
                    <p:embed/>
                  </p:oleObj>
                </mc:Choice>
                <mc:Fallback>
                  <p:oleObj name="Equation" r:id="rId5" imgW="203200" imgH="355600" progId="Equation.3">
                    <p:embed/>
                    <p:pic>
                      <p:nvPicPr>
                        <p:cNvPr id="0" name="Picture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8900" y="4927599"/>
                          <a:ext cx="495300"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3124200" y="4927599"/>
              <a:ext cx="685800" cy="707886"/>
            </a:xfrm>
            <a:prstGeom prst="rect">
              <a:avLst/>
            </a:prstGeom>
            <a:noFill/>
          </p:spPr>
          <p:txBody>
            <a:bodyPr wrap="square" rtlCol="0">
              <a:spAutoFit/>
            </a:bodyPr>
            <a:lstStyle/>
            <a:p>
              <a:r>
                <a:rPr lang="en-US" sz="4000" dirty="0" smtClean="0"/>
                <a:t>×</a:t>
              </a:r>
            </a:p>
          </p:txBody>
        </p:sp>
        <p:graphicFrame>
          <p:nvGraphicFramePr>
            <p:cNvPr id="211971" name="Object 3"/>
            <p:cNvGraphicFramePr>
              <a:graphicFrameLocks noChangeAspect="1"/>
            </p:cNvGraphicFramePr>
            <p:nvPr>
              <p:extLst>
                <p:ext uri="{D42A27DB-BD31-4B8C-83A1-F6EECF244321}">
                  <p14:modId xmlns:p14="http://schemas.microsoft.com/office/powerpoint/2010/main" val="3939773326"/>
                </p:ext>
              </p:extLst>
            </p:nvPr>
          </p:nvGraphicFramePr>
          <p:xfrm>
            <a:off x="3654425" y="4927600"/>
            <a:ext cx="309563" cy="866775"/>
          </p:xfrm>
          <a:graphic>
            <a:graphicData uri="http://schemas.openxmlformats.org/presentationml/2006/ole">
              <mc:AlternateContent xmlns:mc="http://schemas.openxmlformats.org/markup-compatibility/2006">
                <mc:Choice xmlns:v="urn:schemas-microsoft-com:vml" Requires="v">
                  <p:oleObj spid="_x0000_s215124" name="Equation" r:id="rId7" imgW="127000" imgH="355600" progId="Equation.3">
                    <p:embed/>
                  </p:oleObj>
                </mc:Choice>
                <mc:Fallback>
                  <p:oleObj name="Equation" r:id="rId7" imgW="127000" imgH="355600" progId="Equation.3">
                    <p:embed/>
                    <p:pic>
                      <p:nvPicPr>
                        <p:cNvPr id="0" name="Picture 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4425" y="4927600"/>
                          <a:ext cx="309563"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3963988" y="4927600"/>
              <a:ext cx="685800" cy="707886"/>
            </a:xfrm>
            <a:prstGeom prst="rect">
              <a:avLst/>
            </a:prstGeom>
            <a:noFill/>
          </p:spPr>
          <p:txBody>
            <a:bodyPr wrap="square" rtlCol="0">
              <a:spAutoFit/>
            </a:bodyPr>
            <a:lstStyle/>
            <a:p>
              <a:r>
                <a:rPr lang="en-US" sz="4000" dirty="0" smtClean="0"/>
                <a:t> =</a:t>
              </a:r>
            </a:p>
          </p:txBody>
        </p:sp>
        <p:graphicFrame>
          <p:nvGraphicFramePr>
            <p:cNvPr id="211972" name="Object 4"/>
            <p:cNvGraphicFramePr>
              <a:graphicFrameLocks noChangeAspect="1"/>
            </p:cNvGraphicFramePr>
            <p:nvPr>
              <p:extLst>
                <p:ext uri="{D42A27DB-BD31-4B8C-83A1-F6EECF244321}">
                  <p14:modId xmlns:p14="http://schemas.microsoft.com/office/powerpoint/2010/main" val="1719149245"/>
                </p:ext>
              </p:extLst>
            </p:nvPr>
          </p:nvGraphicFramePr>
          <p:xfrm>
            <a:off x="4513263" y="4927600"/>
            <a:ext cx="649287" cy="866775"/>
          </p:xfrm>
          <a:graphic>
            <a:graphicData uri="http://schemas.openxmlformats.org/presentationml/2006/ole">
              <mc:AlternateContent xmlns:mc="http://schemas.openxmlformats.org/markup-compatibility/2006">
                <mc:Choice xmlns:v="urn:schemas-microsoft-com:vml" Requires="v">
                  <p:oleObj spid="_x0000_s215125" name="Equation" r:id="rId9" imgW="266700" imgH="355600" progId="Equation.3">
                    <p:embed/>
                  </p:oleObj>
                </mc:Choice>
                <mc:Fallback>
                  <p:oleObj name="Equation" r:id="rId9" imgW="266700" imgH="355600" progId="Equation.3">
                    <p:embed/>
                    <p:pic>
                      <p:nvPicPr>
                        <p:cNvPr id="0" name="Picture 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3263" y="4927600"/>
                          <a:ext cx="649287"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3" name="Group 2"/>
          <p:cNvGrpSpPr/>
          <p:nvPr/>
        </p:nvGrpSpPr>
        <p:grpSpPr>
          <a:xfrm>
            <a:off x="5867400" y="4927600"/>
            <a:ext cx="2362200" cy="866775"/>
            <a:chOff x="5867400" y="4927600"/>
            <a:chExt cx="2362200" cy="866775"/>
          </a:xfrm>
        </p:grpSpPr>
        <p:graphicFrame>
          <p:nvGraphicFramePr>
            <p:cNvPr id="211973" name="Object 5"/>
            <p:cNvGraphicFramePr>
              <a:graphicFrameLocks noChangeAspect="1"/>
            </p:cNvGraphicFramePr>
            <p:nvPr>
              <p:extLst>
                <p:ext uri="{D42A27DB-BD31-4B8C-83A1-F6EECF244321}">
                  <p14:modId xmlns:p14="http://schemas.microsoft.com/office/powerpoint/2010/main" val="366731425"/>
                </p:ext>
              </p:extLst>
            </p:nvPr>
          </p:nvGraphicFramePr>
          <p:xfrm>
            <a:off x="5867400" y="4927600"/>
            <a:ext cx="649287" cy="866775"/>
          </p:xfrm>
          <a:graphic>
            <a:graphicData uri="http://schemas.openxmlformats.org/presentationml/2006/ole">
              <mc:AlternateContent xmlns:mc="http://schemas.openxmlformats.org/markup-compatibility/2006">
                <mc:Choice xmlns:v="urn:schemas-microsoft-com:vml" Requires="v">
                  <p:oleObj spid="_x0000_s215126" name="Equation" r:id="rId11" imgW="266700" imgH="355600" progId="Equation.3">
                    <p:embed/>
                  </p:oleObj>
                </mc:Choice>
                <mc:Fallback>
                  <p:oleObj name="Equation" r:id="rId11" imgW="266700" imgH="355600" progId="Equation.3">
                    <p:embed/>
                    <p:pic>
                      <p:nvPicPr>
                        <p:cNvPr id="0" name="Picture 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4927600"/>
                          <a:ext cx="649287"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6516687" y="4927600"/>
              <a:ext cx="685800" cy="707886"/>
            </a:xfrm>
            <a:prstGeom prst="rect">
              <a:avLst/>
            </a:prstGeom>
            <a:noFill/>
          </p:spPr>
          <p:txBody>
            <a:bodyPr wrap="square" rtlCol="0">
              <a:spAutoFit/>
            </a:bodyPr>
            <a:lstStyle/>
            <a:p>
              <a:r>
                <a:rPr lang="en-US" sz="4000" dirty="0" smtClean="0"/>
                <a:t> =</a:t>
              </a:r>
            </a:p>
          </p:txBody>
        </p:sp>
        <p:sp>
          <p:nvSpPr>
            <p:cNvPr id="20" name="TextBox 19"/>
            <p:cNvSpPr txBox="1"/>
            <p:nvPr/>
          </p:nvSpPr>
          <p:spPr>
            <a:xfrm>
              <a:off x="7202487" y="4996616"/>
              <a:ext cx="1027113" cy="553998"/>
            </a:xfrm>
            <a:prstGeom prst="rect">
              <a:avLst/>
            </a:prstGeom>
            <a:noFill/>
          </p:spPr>
          <p:txBody>
            <a:bodyPr wrap="square" rtlCol="0">
              <a:spAutoFit/>
            </a:bodyPr>
            <a:lstStyle/>
            <a:p>
              <a:r>
                <a:rPr lang="en-US" sz="3000" dirty="0" smtClean="0"/>
                <a:t>55%</a:t>
              </a:r>
              <a:endParaRPr lang="en-US" sz="3000" dirty="0"/>
            </a:p>
          </p:txBody>
        </p:sp>
      </p:grpSp>
      <p:sp>
        <p:nvSpPr>
          <p:cNvPr id="21" name="Oval 20"/>
          <p:cNvSpPr>
            <a:spLocks noChangeArrowheads="1"/>
          </p:cNvSpPr>
          <p:nvPr/>
        </p:nvSpPr>
        <p:spPr bwMode="auto">
          <a:xfrm>
            <a:off x="7010400" y="4927599"/>
            <a:ext cx="1219200" cy="707888"/>
          </a:xfrm>
          <a:prstGeom prst="ellipse">
            <a:avLst/>
          </a:prstGeom>
          <a:noFill/>
          <a:ln w="9525">
            <a:solidFill>
              <a:srgbClr val="FF0000"/>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spTree>
    <p:extLst>
      <p:ext uri="{BB962C8B-B14F-4D97-AF65-F5344CB8AC3E}">
        <p14:creationId xmlns:p14="http://schemas.microsoft.com/office/powerpoint/2010/main" val="330667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6000"/>
                            </p:stCondLst>
                            <p:childTnLst>
                              <p:par>
                                <p:cTn id="29" presetID="21"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heel(1)">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2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15240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#4</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487363"/>
            <a:ext cx="8686800" cy="5418137"/>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96</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36601"/>
            <a:ext cx="8382000" cy="2769989"/>
          </a:xfrm>
          <a:prstGeom prst="rect">
            <a:avLst/>
          </a:prstGeom>
          <a:noFill/>
          <a:ln w="9525">
            <a:noFill/>
            <a:miter lim="800000"/>
            <a:headEnd/>
            <a:tailEnd/>
          </a:ln>
        </p:spPr>
        <p:txBody>
          <a:bodyPr wrap="square">
            <a:prstTxWarp prst="textNoShape">
              <a:avLst/>
            </a:prstTxWarp>
            <a:spAutoFit/>
          </a:bodyPr>
          <a:lstStyle/>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431800" y="487364"/>
            <a:ext cx="8001000" cy="5262979"/>
          </a:xfrm>
          <a:prstGeom prst="rect">
            <a:avLst/>
          </a:prstGeom>
          <a:noFill/>
          <a:ln w="9525">
            <a:noFill/>
            <a:miter lim="800000"/>
            <a:headEnd/>
            <a:tailEnd/>
          </a:ln>
        </p:spPr>
        <p:txBody>
          <a:bodyPr wrap="square">
            <a:prstTxWarp prst="textNoShape">
              <a:avLst/>
            </a:prstTxWarp>
            <a:spAutoFit/>
          </a:bodyPr>
          <a:lstStyle/>
          <a:p>
            <a:r>
              <a:rPr lang="en-US" sz="2400" dirty="0" smtClean="0"/>
              <a:t>Which age could be the median age </a:t>
            </a:r>
          </a:p>
          <a:p>
            <a:r>
              <a:rPr lang="en-US" sz="2400" dirty="0" smtClean="0"/>
              <a:t>of these club members?  </a:t>
            </a:r>
          </a:p>
          <a:p>
            <a:r>
              <a:rPr lang="en-US" sz="2400" dirty="0" smtClean="0"/>
              <a:t>Explain your reasoning.</a:t>
            </a:r>
            <a:br>
              <a:rPr lang="en-US" sz="2400" dirty="0" smtClean="0"/>
            </a:b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A.  26  </a:t>
            </a:r>
            <a:br>
              <a:rPr lang="en-US" sz="2400" dirty="0" smtClean="0"/>
            </a:br>
            <a:r>
              <a:rPr lang="en-US" sz="2400" dirty="0" smtClean="0"/>
              <a:t>B.  31  </a:t>
            </a:r>
            <a:br>
              <a:rPr lang="en-US" sz="2400" dirty="0" smtClean="0"/>
            </a:br>
            <a:r>
              <a:rPr lang="en-US" sz="2400" dirty="0" smtClean="0"/>
              <a:t>C.  35  </a:t>
            </a:r>
            <a:br>
              <a:rPr lang="en-US" sz="2400" dirty="0" smtClean="0"/>
            </a:br>
            <a:r>
              <a:rPr lang="en-US" sz="2400" dirty="0" smtClean="0"/>
              <a:t>D.  44</a:t>
            </a:r>
            <a:endParaRPr lang="en-US" sz="2400" dirty="0"/>
          </a:p>
        </p:txBody>
      </p:sp>
      <p:sp>
        <p:nvSpPr>
          <p:cNvPr id="8" name="Agenda Link">
            <a:hlinkClick r:id="rId3"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pic>
        <p:nvPicPr>
          <p:cNvPr id="9" name="Picture 8"/>
          <p:cNvPicPr>
            <a:picLocks noChangeAspect="1"/>
          </p:cNvPicPr>
          <p:nvPr/>
        </p:nvPicPr>
        <p:blipFill>
          <a:blip r:embed="rId4"/>
          <a:stretch>
            <a:fillRect/>
          </a:stretch>
        </p:blipFill>
        <p:spPr>
          <a:xfrm>
            <a:off x="5715000" y="609600"/>
            <a:ext cx="2895600" cy="4405448"/>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15240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#4</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495300"/>
            <a:ext cx="8686800" cy="5448300"/>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97</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36601"/>
            <a:ext cx="8382000" cy="2769989"/>
          </a:xfrm>
          <a:prstGeom prst="rect">
            <a:avLst/>
          </a:prstGeom>
          <a:noFill/>
          <a:ln w="9525">
            <a:noFill/>
            <a:miter lim="800000"/>
            <a:headEnd/>
            <a:tailEnd/>
          </a:ln>
        </p:spPr>
        <p:txBody>
          <a:bodyPr wrap="square">
            <a:prstTxWarp prst="textNoShape">
              <a:avLst/>
            </a:prstTxWarp>
            <a:spAutoFit/>
          </a:bodyPr>
          <a:lstStyle/>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431800" y="528221"/>
            <a:ext cx="8001000" cy="5262979"/>
          </a:xfrm>
          <a:prstGeom prst="rect">
            <a:avLst/>
          </a:prstGeom>
          <a:noFill/>
          <a:ln w="9525">
            <a:noFill/>
            <a:miter lim="800000"/>
            <a:headEnd/>
            <a:tailEnd/>
          </a:ln>
        </p:spPr>
        <p:txBody>
          <a:bodyPr wrap="square">
            <a:prstTxWarp prst="textNoShape">
              <a:avLst/>
            </a:prstTxWarp>
            <a:spAutoFit/>
          </a:bodyPr>
          <a:lstStyle/>
          <a:p>
            <a:r>
              <a:rPr lang="en-US" sz="2400" dirty="0" smtClean="0"/>
              <a:t>Which age could be the median age </a:t>
            </a:r>
          </a:p>
          <a:p>
            <a:r>
              <a:rPr lang="en-US" sz="2400" dirty="0" smtClean="0"/>
              <a:t>of these club members?  </a:t>
            </a:r>
          </a:p>
          <a:p>
            <a:r>
              <a:rPr lang="en-US" sz="2400" dirty="0" smtClean="0"/>
              <a:t>Explain your reasoning.</a:t>
            </a:r>
            <a:br>
              <a:rPr lang="en-US" sz="2400" dirty="0" smtClean="0"/>
            </a:b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A.  26  </a:t>
            </a:r>
            <a:br>
              <a:rPr lang="en-US" sz="2400" dirty="0" smtClean="0"/>
            </a:br>
            <a:r>
              <a:rPr lang="en-US" sz="2400" dirty="0" smtClean="0"/>
              <a:t>B.  31  </a:t>
            </a:r>
            <a:br>
              <a:rPr lang="en-US" sz="2400" dirty="0" smtClean="0"/>
            </a:br>
            <a:r>
              <a:rPr lang="en-US" sz="2400" dirty="0" smtClean="0"/>
              <a:t>C.  35  </a:t>
            </a:r>
            <a:br>
              <a:rPr lang="en-US" sz="2400" dirty="0" smtClean="0"/>
            </a:br>
            <a:r>
              <a:rPr lang="en-US" sz="2400" dirty="0" smtClean="0"/>
              <a:t>D.  44</a:t>
            </a:r>
            <a:endParaRPr lang="en-US" sz="2400" dirty="0"/>
          </a:p>
        </p:txBody>
      </p:sp>
      <p:pic>
        <p:nvPicPr>
          <p:cNvPr id="9" name="Picture 8"/>
          <p:cNvPicPr>
            <a:picLocks noChangeAspect="1"/>
          </p:cNvPicPr>
          <p:nvPr/>
        </p:nvPicPr>
        <p:blipFill>
          <a:blip r:embed="rId3"/>
          <a:stretch>
            <a:fillRect/>
          </a:stretch>
        </p:blipFill>
        <p:spPr>
          <a:xfrm>
            <a:off x="5715000" y="623752"/>
            <a:ext cx="2895600" cy="4405448"/>
          </a:xfrm>
          <a:prstGeom prst="rect">
            <a:avLst/>
          </a:prstGeom>
        </p:spPr>
      </p:pic>
      <p:sp>
        <p:nvSpPr>
          <p:cNvPr id="10" name="Oval 9"/>
          <p:cNvSpPr>
            <a:spLocks noChangeArrowheads="1"/>
          </p:cNvSpPr>
          <p:nvPr/>
        </p:nvSpPr>
        <p:spPr bwMode="auto">
          <a:xfrm>
            <a:off x="431800" y="4865756"/>
            <a:ext cx="863600" cy="544444"/>
          </a:xfrm>
          <a:prstGeom prst="ellipse">
            <a:avLst/>
          </a:prstGeom>
          <a:noFill/>
          <a:ln w="9525">
            <a:solidFill>
              <a:srgbClr val="FF0000"/>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sp>
        <p:nvSpPr>
          <p:cNvPr id="11" name="TextBox 10"/>
          <p:cNvSpPr txBox="1"/>
          <p:nvPr/>
        </p:nvSpPr>
        <p:spPr>
          <a:xfrm>
            <a:off x="431800" y="1828800"/>
            <a:ext cx="5283200" cy="1938992"/>
          </a:xfrm>
          <a:prstGeom prst="rect">
            <a:avLst/>
          </a:prstGeom>
          <a:noFill/>
        </p:spPr>
        <p:txBody>
          <a:bodyPr wrap="square" rtlCol="0">
            <a:spAutoFit/>
          </a:bodyPr>
          <a:lstStyle/>
          <a:p>
            <a:r>
              <a:rPr lang="en-US" sz="2000" i="1" dirty="0" smtClean="0">
                <a:solidFill>
                  <a:srgbClr val="FF0000"/>
                </a:solidFill>
              </a:rPr>
              <a:t>The median is the middle value in an </a:t>
            </a:r>
          </a:p>
          <a:p>
            <a:r>
              <a:rPr lang="en-US" sz="2000" i="1" dirty="0" smtClean="0">
                <a:solidFill>
                  <a:srgbClr val="FF0000"/>
                </a:solidFill>
              </a:rPr>
              <a:t>ordered set of data.</a:t>
            </a:r>
          </a:p>
          <a:p>
            <a:r>
              <a:rPr lang="en-US" sz="2000" i="1" dirty="0" smtClean="0">
                <a:solidFill>
                  <a:srgbClr val="FF0000"/>
                </a:solidFill>
              </a:rPr>
              <a:t>There are a total of 13 data points (2 + 3 + 5 + 3)</a:t>
            </a:r>
          </a:p>
          <a:p>
            <a:r>
              <a:rPr lang="en-US" sz="2000" i="1" dirty="0" smtClean="0">
                <a:solidFill>
                  <a:srgbClr val="FF0000"/>
                </a:solidFill>
              </a:rPr>
              <a:t>in this set of data.  </a:t>
            </a:r>
          </a:p>
          <a:p>
            <a:r>
              <a:rPr lang="en-US" sz="2000" i="1" dirty="0" smtClean="0">
                <a:solidFill>
                  <a:srgbClr val="FF0000"/>
                </a:solidFill>
              </a:rPr>
              <a:t>That means the 7</a:t>
            </a:r>
            <a:r>
              <a:rPr lang="en-US" sz="2000" i="1" baseline="30000" dirty="0" smtClean="0">
                <a:solidFill>
                  <a:srgbClr val="FF0000"/>
                </a:solidFill>
              </a:rPr>
              <a:t>th</a:t>
            </a:r>
            <a:r>
              <a:rPr lang="en-US" sz="2000" i="1" dirty="0" smtClean="0">
                <a:solidFill>
                  <a:srgbClr val="FF0000"/>
                </a:solidFill>
              </a:rPr>
              <a:t> data point would be the median, which falls in the 32 – 38 age interval.</a:t>
            </a:r>
            <a:endParaRPr lang="en-US" sz="2000" i="1" dirty="0">
              <a:solidFill>
                <a:srgbClr val="FF0000"/>
              </a:solidFill>
            </a:endParaRPr>
          </a:p>
        </p:txBody>
      </p:sp>
    </p:spTree>
    <p:extLst>
      <p:ext uri="{BB962C8B-B14F-4D97-AF65-F5344CB8AC3E}">
        <p14:creationId xmlns:p14="http://schemas.microsoft.com/office/powerpoint/2010/main" val="349900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15240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#4</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487363"/>
            <a:ext cx="8686800" cy="5418137"/>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98</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36601"/>
            <a:ext cx="8382000" cy="2769989"/>
          </a:xfrm>
          <a:prstGeom prst="rect">
            <a:avLst/>
          </a:prstGeom>
          <a:noFill/>
          <a:ln w="9525">
            <a:noFill/>
            <a:miter lim="800000"/>
            <a:headEnd/>
            <a:tailEnd/>
          </a:ln>
        </p:spPr>
        <p:txBody>
          <a:bodyPr wrap="square">
            <a:prstTxWarp prst="textNoShape">
              <a:avLst/>
            </a:prstTxWarp>
            <a:spAutoFit/>
          </a:bodyPr>
          <a:lstStyle/>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431800" y="487364"/>
            <a:ext cx="8001000" cy="3877985"/>
          </a:xfrm>
          <a:prstGeom prst="rect">
            <a:avLst/>
          </a:prstGeom>
          <a:noFill/>
          <a:ln w="9525">
            <a:noFill/>
            <a:miter lim="800000"/>
            <a:headEnd/>
            <a:tailEnd/>
          </a:ln>
        </p:spPr>
        <p:txBody>
          <a:bodyPr wrap="square">
            <a:prstTxWarp prst="textNoShape">
              <a:avLst/>
            </a:prstTxWarp>
            <a:spAutoFit/>
          </a:bodyPr>
          <a:lstStyle/>
          <a:p>
            <a:r>
              <a:rPr lang="en-US" sz="2400" dirty="0" smtClean="0"/>
              <a:t>Which age could be the median age </a:t>
            </a:r>
          </a:p>
          <a:p>
            <a:r>
              <a:rPr lang="en-US" sz="2400" dirty="0" smtClean="0"/>
              <a:t>of these club members?  </a:t>
            </a:r>
          </a:p>
          <a:p>
            <a:r>
              <a:rPr lang="en-US" sz="2400" dirty="0" smtClean="0"/>
              <a:t>Explain your reasoning.</a:t>
            </a:r>
          </a:p>
          <a:p>
            <a:endParaRPr lang="en-US" sz="2400" dirty="0" smtClean="0"/>
          </a:p>
          <a:p>
            <a:r>
              <a:rPr lang="en-US" sz="2400" dirty="0" smtClean="0"/>
              <a:t>A.  26  </a:t>
            </a:r>
            <a:br>
              <a:rPr lang="en-US" sz="2400" dirty="0" smtClean="0"/>
            </a:br>
            <a:r>
              <a:rPr lang="en-US" sz="2400" dirty="0" smtClean="0"/>
              <a:t>B.  31  </a:t>
            </a:r>
            <a:br>
              <a:rPr lang="en-US" sz="2400" dirty="0" smtClean="0"/>
            </a:br>
            <a:r>
              <a:rPr lang="en-US" sz="2400" dirty="0" smtClean="0"/>
              <a:t>C.  35  </a:t>
            </a:r>
            <a:br>
              <a:rPr lang="en-US" sz="2400" dirty="0" smtClean="0"/>
            </a:br>
            <a:r>
              <a:rPr lang="en-US" sz="2400" dirty="0" smtClean="0"/>
              <a:t>D.  44</a:t>
            </a:r>
          </a:p>
          <a:p>
            <a:endParaRPr lang="en-US" sz="2400" dirty="0" smtClean="0"/>
          </a:p>
          <a:p>
            <a:r>
              <a:rPr lang="en-US" sz="3000" i="1" dirty="0" smtClean="0">
                <a:solidFill>
                  <a:srgbClr val="2D01FF"/>
                </a:solidFill>
              </a:rPr>
              <a:t>Let’s prove it another way!</a:t>
            </a:r>
            <a:endParaRPr lang="en-US" sz="3000" i="1" dirty="0">
              <a:solidFill>
                <a:srgbClr val="2D01FF"/>
              </a:solidFill>
            </a:endParaRPr>
          </a:p>
        </p:txBody>
      </p:sp>
      <p:pic>
        <p:nvPicPr>
          <p:cNvPr id="9" name="Picture 8"/>
          <p:cNvPicPr>
            <a:picLocks noChangeAspect="1"/>
          </p:cNvPicPr>
          <p:nvPr/>
        </p:nvPicPr>
        <p:blipFill>
          <a:blip r:embed="rId3"/>
          <a:stretch>
            <a:fillRect/>
          </a:stretch>
        </p:blipFill>
        <p:spPr>
          <a:xfrm>
            <a:off x="5715000" y="609600"/>
            <a:ext cx="2895600" cy="4405448"/>
          </a:xfrm>
          <a:prstGeom prst="rect">
            <a:avLst/>
          </a:prstGeom>
        </p:spPr>
      </p:pic>
      <p:sp>
        <p:nvSpPr>
          <p:cNvPr id="10" name="Agenda Link">
            <a:hlinkClick r:id="rId4" action="ppaction://hlinksldjump"/>
          </p:cNvPr>
          <p:cNvSpPr txBox="1"/>
          <p:nvPr/>
        </p:nvSpPr>
        <p:spPr>
          <a:xfrm>
            <a:off x="2794000" y="6096000"/>
            <a:ext cx="1016000" cy="419100"/>
          </a:xfrm>
          <a:prstGeom prst="rect">
            <a:avLst/>
          </a:prstGeom>
          <a:solidFill>
            <a:srgbClr val="FFFF00"/>
          </a:solidFill>
          <a:effectLst>
            <a:innerShdw blurRad="63500" dist="50800" dir="13500000">
              <a:prstClr val="black">
                <a:alpha val="50000"/>
              </a:prstClr>
            </a:innerShdw>
          </a:effectLst>
        </p:spPr>
        <p:txBody>
          <a:bodyPr wrap="none" anchor="ctr">
            <a:normAutofit/>
          </a:bodyPr>
          <a:lstStyle/>
          <a:p>
            <a:pPr fontAlgn="auto">
              <a:spcAft>
                <a:spcPts val="0"/>
              </a:spcAft>
              <a:defRPr/>
            </a:pPr>
            <a:r>
              <a:rPr lang="en-US" b="1" dirty="0" smtClean="0">
                <a:solidFill>
                  <a:srgbClr val="000000"/>
                </a:solidFill>
                <a:latin typeface="Perpetua" pitchFamily="18" charset="0"/>
                <a:ea typeface="+mj-ea"/>
                <a:cs typeface="+mj-cs"/>
              </a:rPr>
              <a:t>  Answer</a:t>
            </a:r>
            <a:endParaRPr lang="en-US" b="1" dirty="0">
              <a:solidFill>
                <a:srgbClr val="000000"/>
              </a:solidFill>
              <a:latin typeface="Perpetua" pitchFamily="18" charset="0"/>
              <a:ea typeface="+mj-ea"/>
              <a:cs typeface="+mj-cs"/>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Page Title"/>
          <p:cNvSpPr>
            <a:spLocks noGrp="1"/>
          </p:cNvSpPr>
          <p:nvPr>
            <p:ph type="title" idx="4294967295"/>
          </p:nvPr>
        </p:nvSpPr>
        <p:spPr>
          <a:xfrm>
            <a:off x="152400" y="-152400"/>
            <a:ext cx="8229600" cy="639763"/>
          </a:xfrm>
        </p:spPr>
        <p:txBody>
          <a:bodyPr/>
          <a:lstStyle/>
          <a:p>
            <a:pPr algn="l"/>
            <a:r>
              <a:rPr lang="en-US" sz="3200" b="1" dirty="0">
                <a:solidFill>
                  <a:schemeClr val="bg1"/>
                </a:solidFill>
                <a:ea typeface="ＭＳ Ｐゴシック" pitchFamily="-1" charset="-128"/>
                <a:cs typeface="ＭＳ Ｐゴシック" pitchFamily="-1" charset="-128"/>
              </a:rPr>
              <a:t>Practice – Sharing Question </a:t>
            </a:r>
            <a:r>
              <a:rPr lang="en-US" sz="3200" b="1" dirty="0" smtClean="0">
                <a:solidFill>
                  <a:schemeClr val="bg1"/>
                </a:solidFill>
                <a:ea typeface="ＭＳ Ｐゴシック" pitchFamily="-1" charset="-128"/>
                <a:cs typeface="ＭＳ Ｐゴシック" pitchFamily="-1" charset="-128"/>
              </a:rPr>
              <a:t>#4</a:t>
            </a:r>
            <a:endParaRPr lang="en-US" sz="3200" b="1" dirty="0">
              <a:solidFill>
                <a:schemeClr val="bg1"/>
              </a:solidFill>
              <a:ea typeface="ＭＳ Ｐゴシック" pitchFamily="-1" charset="-128"/>
              <a:cs typeface="ＭＳ Ｐゴシック" pitchFamily="-1" charset="-128"/>
            </a:endParaRPr>
          </a:p>
        </p:txBody>
      </p:sp>
      <p:sp>
        <p:nvSpPr>
          <p:cNvPr id="57347" name="Black Background"/>
          <p:cNvSpPr>
            <a:spLocks noChangeArrowheads="1"/>
          </p:cNvSpPr>
          <p:nvPr/>
        </p:nvSpPr>
        <p:spPr bwMode="auto">
          <a:xfrm>
            <a:off x="228600" y="487363"/>
            <a:ext cx="8686800" cy="5418137"/>
          </a:xfrm>
          <a:prstGeom prst="roundRect">
            <a:avLst>
              <a:gd name="adj" fmla="val 7954"/>
            </a:avLst>
          </a:prstGeom>
          <a:solidFill>
            <a:schemeClr val="bg1"/>
          </a:solidFill>
          <a:ln w="19050">
            <a:solidFill>
              <a:schemeClr val="bg1"/>
            </a:solidFill>
            <a:round/>
            <a:headEnd/>
            <a:tailEnd/>
          </a:ln>
        </p:spPr>
        <p:txBody>
          <a:bodyPr wrap="none" anchor="ctr">
            <a:prstTxWarp prst="textNoShape">
              <a:avLst/>
            </a:prstTxWarp>
          </a:bodyPr>
          <a:lstStyle/>
          <a:p>
            <a:endParaRPr lang="en-US"/>
          </a:p>
        </p:txBody>
      </p:sp>
      <p:sp>
        <p:nvSpPr>
          <p:cNvPr id="57349" name="Slide Number Placeholder 6"/>
          <p:cNvSpPr>
            <a:spLocks noGrp="1"/>
          </p:cNvSpPr>
          <p:nvPr>
            <p:ph type="sldNum" sz="quarter" idx="12"/>
          </p:nvPr>
        </p:nvSpPr>
        <p:spPr bwMode="auto">
          <a:noFill/>
          <a:ln>
            <a:miter lim="800000"/>
            <a:headEnd/>
            <a:tailEnd/>
          </a:ln>
        </p:spPr>
        <p:txBody>
          <a:bodyPr/>
          <a:lstStyle/>
          <a:p>
            <a:pPr algn="ctr"/>
            <a:fld id="{862AA0B2-7DF5-6541-BA73-94E085D650BE}" type="slidenum">
              <a:rPr lang="en-US">
                <a:latin typeface="Calibri" pitchFamily="-1" charset="0"/>
                <a:ea typeface="Arial" pitchFamily="-1" charset="0"/>
                <a:cs typeface="Arial" pitchFamily="-1" charset="0"/>
              </a:rPr>
              <a:pPr algn="ctr"/>
              <a:t>99</a:t>
            </a:fld>
            <a:endParaRPr lang="en-US">
              <a:latin typeface="Calibri" pitchFamily="-1" charset="0"/>
              <a:ea typeface="Arial" pitchFamily="-1" charset="0"/>
              <a:cs typeface="Arial" pitchFamily="-1" charset="0"/>
            </a:endParaRPr>
          </a:p>
        </p:txBody>
      </p:sp>
      <p:sp>
        <p:nvSpPr>
          <p:cNvPr id="57350" name="TextBox 7"/>
          <p:cNvSpPr txBox="1">
            <a:spLocks noChangeArrowheads="1"/>
          </p:cNvSpPr>
          <p:nvPr/>
        </p:nvSpPr>
        <p:spPr bwMode="auto">
          <a:xfrm>
            <a:off x="457200" y="736601"/>
            <a:ext cx="8382000" cy="2769989"/>
          </a:xfrm>
          <a:prstGeom prst="rect">
            <a:avLst/>
          </a:prstGeom>
          <a:noFill/>
          <a:ln w="9525">
            <a:noFill/>
            <a:miter lim="800000"/>
            <a:headEnd/>
            <a:tailEnd/>
          </a:ln>
        </p:spPr>
        <p:txBody>
          <a:bodyPr wrap="square">
            <a:prstTxWarp prst="textNoShape">
              <a:avLst/>
            </a:prstTxWarp>
            <a:spAutoFit/>
          </a:bodyPr>
          <a:lstStyle/>
          <a:p>
            <a:endParaRPr lang="en-US" sz="2400" dirty="0" smtClean="0">
              <a:solidFill>
                <a:schemeClr val="bg1"/>
              </a:solidFill>
            </a:endParaRPr>
          </a:p>
          <a:p>
            <a:endParaRPr lang="en-US" sz="2400" dirty="0" smtClean="0">
              <a:solidFill>
                <a:schemeClr val="bg1"/>
              </a:solidFill>
            </a:endParaRPr>
          </a:p>
          <a:p>
            <a:r>
              <a:rPr lang="en-US" sz="2400" dirty="0" smtClean="0"/>
              <a:t> </a:t>
            </a:r>
          </a:p>
          <a:p>
            <a:endParaRPr lang="en-US" dirty="0" smtClean="0">
              <a:solidFill>
                <a:srgbClr val="FFFFFF"/>
              </a:solidFill>
            </a:endParaRPr>
          </a:p>
          <a:p>
            <a:endParaRPr lang="en-US" sz="2400" dirty="0" smtClean="0">
              <a:solidFill>
                <a:srgbClr val="058B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57351" name="TextBox 8"/>
          <p:cNvSpPr txBox="1">
            <a:spLocks noChangeArrowheads="1"/>
          </p:cNvSpPr>
          <p:nvPr/>
        </p:nvSpPr>
        <p:spPr bwMode="auto">
          <a:xfrm>
            <a:off x="431800" y="487364"/>
            <a:ext cx="8001000" cy="3877985"/>
          </a:xfrm>
          <a:prstGeom prst="rect">
            <a:avLst/>
          </a:prstGeom>
          <a:noFill/>
          <a:ln w="9525">
            <a:noFill/>
            <a:miter lim="800000"/>
            <a:headEnd/>
            <a:tailEnd/>
          </a:ln>
        </p:spPr>
        <p:txBody>
          <a:bodyPr wrap="square">
            <a:prstTxWarp prst="textNoShape">
              <a:avLst/>
            </a:prstTxWarp>
            <a:spAutoFit/>
          </a:bodyPr>
          <a:lstStyle/>
          <a:p>
            <a:r>
              <a:rPr lang="en-US" sz="2400" dirty="0" smtClean="0"/>
              <a:t>Which age could be the median age </a:t>
            </a:r>
          </a:p>
          <a:p>
            <a:r>
              <a:rPr lang="en-US" sz="2400" dirty="0" smtClean="0"/>
              <a:t>of these club members?  </a:t>
            </a:r>
          </a:p>
          <a:p>
            <a:r>
              <a:rPr lang="en-US" sz="2400" dirty="0" smtClean="0"/>
              <a:t>Explain your reasoning.</a:t>
            </a:r>
          </a:p>
          <a:p>
            <a:endParaRPr lang="en-US" sz="2400" dirty="0" smtClean="0"/>
          </a:p>
          <a:p>
            <a:r>
              <a:rPr lang="en-US" sz="2400" dirty="0" smtClean="0"/>
              <a:t>A.  26  </a:t>
            </a:r>
            <a:br>
              <a:rPr lang="en-US" sz="2400" dirty="0" smtClean="0"/>
            </a:br>
            <a:r>
              <a:rPr lang="en-US" sz="2400" dirty="0" smtClean="0"/>
              <a:t>B.  31  </a:t>
            </a:r>
            <a:br>
              <a:rPr lang="en-US" sz="2400" dirty="0" smtClean="0"/>
            </a:br>
            <a:r>
              <a:rPr lang="en-US" sz="2400" dirty="0" smtClean="0"/>
              <a:t>C.  35  </a:t>
            </a:r>
            <a:br>
              <a:rPr lang="en-US" sz="2400" dirty="0" smtClean="0"/>
            </a:br>
            <a:r>
              <a:rPr lang="en-US" sz="2400" dirty="0" smtClean="0"/>
              <a:t>D.  44</a:t>
            </a:r>
          </a:p>
          <a:p>
            <a:endParaRPr lang="en-US" sz="2400" dirty="0" smtClean="0"/>
          </a:p>
          <a:p>
            <a:r>
              <a:rPr lang="en-US" sz="3000" i="1" dirty="0" smtClean="0">
                <a:solidFill>
                  <a:srgbClr val="2D01FF"/>
                </a:solidFill>
              </a:rPr>
              <a:t>Let’s prove it another way!</a:t>
            </a:r>
            <a:endParaRPr lang="en-US" sz="3000" i="1" dirty="0">
              <a:solidFill>
                <a:srgbClr val="2D01FF"/>
              </a:solidFill>
            </a:endParaRPr>
          </a:p>
        </p:txBody>
      </p:sp>
      <p:pic>
        <p:nvPicPr>
          <p:cNvPr id="9" name="Picture 8"/>
          <p:cNvPicPr>
            <a:picLocks noChangeAspect="1"/>
          </p:cNvPicPr>
          <p:nvPr/>
        </p:nvPicPr>
        <p:blipFill>
          <a:blip r:embed="rId3"/>
          <a:stretch>
            <a:fillRect/>
          </a:stretch>
        </p:blipFill>
        <p:spPr>
          <a:xfrm>
            <a:off x="5715000" y="609600"/>
            <a:ext cx="2895600" cy="4405448"/>
          </a:xfrm>
          <a:prstGeom prst="rect">
            <a:avLst/>
          </a:prstGeom>
        </p:spPr>
      </p:pic>
      <p:sp>
        <p:nvSpPr>
          <p:cNvPr id="10" name="TextBox 9"/>
          <p:cNvSpPr txBox="1"/>
          <p:nvPr/>
        </p:nvSpPr>
        <p:spPr>
          <a:xfrm>
            <a:off x="381000" y="5100935"/>
            <a:ext cx="1371600" cy="461665"/>
          </a:xfrm>
          <a:prstGeom prst="rect">
            <a:avLst/>
          </a:prstGeom>
          <a:noFill/>
        </p:spPr>
        <p:txBody>
          <a:bodyPr wrap="square" rtlCol="0">
            <a:spAutoFit/>
          </a:bodyPr>
          <a:lstStyle/>
          <a:p>
            <a:r>
              <a:rPr lang="en-US" sz="2400" dirty="0" smtClean="0">
                <a:solidFill>
                  <a:schemeClr val="accent6"/>
                </a:solidFill>
              </a:rPr>
              <a:t>18     22</a:t>
            </a:r>
            <a:endParaRPr lang="en-US" sz="2400" dirty="0">
              <a:solidFill>
                <a:schemeClr val="accent6"/>
              </a:solidFill>
            </a:endParaRPr>
          </a:p>
        </p:txBody>
      </p:sp>
      <p:sp>
        <p:nvSpPr>
          <p:cNvPr id="11" name="Oval 10"/>
          <p:cNvSpPr>
            <a:spLocks noChangeArrowheads="1"/>
          </p:cNvSpPr>
          <p:nvPr/>
        </p:nvSpPr>
        <p:spPr bwMode="auto">
          <a:xfrm>
            <a:off x="457200" y="2667000"/>
            <a:ext cx="863600" cy="544444"/>
          </a:xfrm>
          <a:prstGeom prst="ellipse">
            <a:avLst/>
          </a:prstGeom>
          <a:noFill/>
          <a:ln w="19050" cmpd="sng">
            <a:solidFill>
              <a:srgbClr val="FF0000"/>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sp>
        <p:nvSpPr>
          <p:cNvPr id="13" name="Oval 12"/>
          <p:cNvSpPr>
            <a:spLocks noChangeArrowheads="1"/>
          </p:cNvSpPr>
          <p:nvPr/>
        </p:nvSpPr>
        <p:spPr bwMode="auto">
          <a:xfrm>
            <a:off x="6553200" y="3091622"/>
            <a:ext cx="465806" cy="946978"/>
          </a:xfrm>
          <a:prstGeom prst="ellipse">
            <a:avLst/>
          </a:prstGeom>
          <a:noFill/>
          <a:ln w="28575" cmpd="sng">
            <a:solidFill>
              <a:srgbClr val="FF5EE4"/>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cxnSp>
        <p:nvCxnSpPr>
          <p:cNvPr id="15" name="Straight Arrow Connector 14"/>
          <p:cNvCxnSpPr/>
          <p:nvPr/>
        </p:nvCxnSpPr>
        <p:spPr>
          <a:xfrm rot="10800000" flipV="1">
            <a:off x="762000" y="3657600"/>
            <a:ext cx="5960394" cy="1600200"/>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flipV="1">
            <a:off x="1447800" y="3657599"/>
            <a:ext cx="5274594" cy="1600201"/>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934200" y="5105400"/>
            <a:ext cx="1972594" cy="461665"/>
          </a:xfrm>
          <a:prstGeom prst="rect">
            <a:avLst/>
          </a:prstGeom>
          <a:noFill/>
        </p:spPr>
        <p:txBody>
          <a:bodyPr wrap="square" rtlCol="0">
            <a:spAutoFit/>
          </a:bodyPr>
          <a:lstStyle/>
          <a:p>
            <a:r>
              <a:rPr lang="en-US" sz="2400" dirty="0" smtClean="0">
                <a:solidFill>
                  <a:schemeClr val="accent6"/>
                </a:solidFill>
              </a:rPr>
              <a:t>40     41     44</a:t>
            </a:r>
            <a:endParaRPr lang="en-US" sz="2400" dirty="0">
              <a:solidFill>
                <a:schemeClr val="accent6"/>
              </a:solidFill>
            </a:endParaRPr>
          </a:p>
        </p:txBody>
      </p:sp>
      <p:sp>
        <p:nvSpPr>
          <p:cNvPr id="16" name="TextBox 15"/>
          <p:cNvSpPr txBox="1"/>
          <p:nvPr/>
        </p:nvSpPr>
        <p:spPr>
          <a:xfrm>
            <a:off x="1676400" y="5105400"/>
            <a:ext cx="1981200" cy="461665"/>
          </a:xfrm>
          <a:prstGeom prst="rect">
            <a:avLst/>
          </a:prstGeom>
          <a:noFill/>
        </p:spPr>
        <p:txBody>
          <a:bodyPr wrap="square" rtlCol="0">
            <a:spAutoFit/>
          </a:bodyPr>
          <a:lstStyle/>
          <a:p>
            <a:r>
              <a:rPr lang="en-US" sz="2400" dirty="0" smtClean="0">
                <a:solidFill>
                  <a:schemeClr val="accent6"/>
                </a:solidFill>
              </a:rPr>
              <a:t>26     26     31</a:t>
            </a:r>
            <a:endParaRPr lang="en-US" sz="2400" dirty="0">
              <a:solidFill>
                <a:schemeClr val="accent6"/>
              </a:solidFill>
            </a:endParaRPr>
          </a:p>
        </p:txBody>
      </p:sp>
      <p:sp>
        <p:nvSpPr>
          <p:cNvPr id="17" name="Oval 16"/>
          <p:cNvSpPr>
            <a:spLocks noChangeArrowheads="1"/>
          </p:cNvSpPr>
          <p:nvPr/>
        </p:nvSpPr>
        <p:spPr bwMode="auto">
          <a:xfrm>
            <a:off x="6858000" y="2667000"/>
            <a:ext cx="533400" cy="1327978"/>
          </a:xfrm>
          <a:prstGeom prst="ellipse">
            <a:avLst/>
          </a:prstGeom>
          <a:noFill/>
          <a:ln w="28575" cmpd="sng">
            <a:solidFill>
              <a:srgbClr val="FF5EE4"/>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cxnSp>
        <p:nvCxnSpPr>
          <p:cNvPr id="19" name="Straight Arrow Connector 18"/>
          <p:cNvCxnSpPr/>
          <p:nvPr/>
        </p:nvCxnSpPr>
        <p:spPr>
          <a:xfrm flipH="1">
            <a:off x="2057400" y="3899918"/>
            <a:ext cx="4961606" cy="1357883"/>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3" idx="5"/>
          </p:cNvCxnSpPr>
          <p:nvPr/>
        </p:nvCxnSpPr>
        <p:spPr>
          <a:xfrm flipH="1">
            <a:off x="2628902" y="3899918"/>
            <a:ext cx="4321888" cy="1357883"/>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3" idx="5"/>
          </p:cNvCxnSpPr>
          <p:nvPr/>
        </p:nvCxnSpPr>
        <p:spPr>
          <a:xfrm flipH="1">
            <a:off x="3352802" y="3899918"/>
            <a:ext cx="3597988" cy="1357883"/>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sp>
        <p:nvSpPr>
          <p:cNvPr id="36" name="Oval 35"/>
          <p:cNvSpPr>
            <a:spLocks noChangeArrowheads="1"/>
          </p:cNvSpPr>
          <p:nvPr/>
        </p:nvSpPr>
        <p:spPr bwMode="auto">
          <a:xfrm>
            <a:off x="7239000" y="1981200"/>
            <a:ext cx="533400" cy="2013778"/>
          </a:xfrm>
          <a:prstGeom prst="ellipse">
            <a:avLst/>
          </a:prstGeom>
          <a:noFill/>
          <a:ln w="28575" cmpd="sng">
            <a:solidFill>
              <a:srgbClr val="FF5EE4"/>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cxnSp>
        <p:nvCxnSpPr>
          <p:cNvPr id="37" name="Straight Arrow Connector 36"/>
          <p:cNvCxnSpPr/>
          <p:nvPr/>
        </p:nvCxnSpPr>
        <p:spPr>
          <a:xfrm flipH="1">
            <a:off x="5257800" y="3899918"/>
            <a:ext cx="2286000" cy="1344165"/>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5867400" y="3899918"/>
            <a:ext cx="1676400" cy="1344165"/>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6553200" y="3886200"/>
            <a:ext cx="990600" cy="1357883"/>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4648200" y="3886200"/>
            <a:ext cx="2895600" cy="1344165"/>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4038600" y="3913635"/>
            <a:ext cx="3505200" cy="1330448"/>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sp>
        <p:nvSpPr>
          <p:cNvPr id="50" name="Oval 49"/>
          <p:cNvSpPr>
            <a:spLocks noChangeArrowheads="1"/>
          </p:cNvSpPr>
          <p:nvPr/>
        </p:nvSpPr>
        <p:spPr bwMode="auto">
          <a:xfrm>
            <a:off x="7620000" y="2667000"/>
            <a:ext cx="533400" cy="1327978"/>
          </a:xfrm>
          <a:prstGeom prst="ellipse">
            <a:avLst/>
          </a:prstGeom>
          <a:noFill/>
          <a:ln w="28575" cmpd="sng">
            <a:solidFill>
              <a:srgbClr val="FF5EE4"/>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rgbClr val="2EFF04"/>
              </a:solidFill>
              <a:latin typeface="+mn-lt"/>
              <a:ea typeface="+mn-ea"/>
              <a:cs typeface="+mn-cs"/>
            </a:endParaRPr>
          </a:p>
        </p:txBody>
      </p:sp>
      <p:cxnSp>
        <p:nvCxnSpPr>
          <p:cNvPr id="51" name="Straight Arrow Connector 50"/>
          <p:cNvCxnSpPr>
            <a:stCxn id="50" idx="4"/>
          </p:cNvCxnSpPr>
          <p:nvPr/>
        </p:nvCxnSpPr>
        <p:spPr>
          <a:xfrm flipH="1">
            <a:off x="7239000" y="3994978"/>
            <a:ext cx="647700" cy="1235387"/>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7772400" y="4038600"/>
            <a:ext cx="114300" cy="1191765"/>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886700" y="4052318"/>
            <a:ext cx="546100" cy="1205483"/>
          </a:xfrm>
          <a:prstGeom prst="straightConnector1">
            <a:avLst/>
          </a:prstGeom>
          <a:ln>
            <a:solidFill>
              <a:srgbClr val="FF5EE4"/>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431800" y="5181600"/>
            <a:ext cx="4064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8242300" y="5181600"/>
            <a:ext cx="4064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1041399" y="5177135"/>
            <a:ext cx="4064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7620000" y="5181600"/>
            <a:ext cx="4064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1752600" y="5177135"/>
            <a:ext cx="4064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963490" y="5181600"/>
            <a:ext cx="4064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2336800" y="5181600"/>
            <a:ext cx="4064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290594" y="5168900"/>
            <a:ext cx="4064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2946402" y="5186065"/>
            <a:ext cx="4064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5715000" y="5181600"/>
            <a:ext cx="4064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361" name="TextBox 57360"/>
          <p:cNvSpPr txBox="1"/>
          <p:nvPr/>
        </p:nvSpPr>
        <p:spPr>
          <a:xfrm>
            <a:off x="4267200" y="5181600"/>
            <a:ext cx="609600" cy="368300"/>
          </a:xfrm>
          <a:prstGeom prst="rect">
            <a:avLst/>
          </a:prstGeom>
          <a:solidFill>
            <a:srgbClr val="FFFF00"/>
          </a:solidFill>
        </p:spPr>
        <p:txBody>
          <a:bodyPr wrap="square" rtlCol="0">
            <a:spAutoFit/>
          </a:bodyPr>
          <a:lstStyle/>
          <a:p>
            <a:endParaRPr lang="en-US" dirty="0"/>
          </a:p>
        </p:txBody>
      </p:sp>
      <p:cxnSp>
        <p:nvCxnSpPr>
          <p:cNvPr id="70" name="Straight Connector 69"/>
          <p:cNvCxnSpPr/>
          <p:nvPr/>
        </p:nvCxnSpPr>
        <p:spPr>
          <a:xfrm flipV="1">
            <a:off x="3708400" y="5181600"/>
            <a:ext cx="4064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5003800" y="5181600"/>
            <a:ext cx="4064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657600" y="5105400"/>
            <a:ext cx="3200400" cy="461665"/>
          </a:xfrm>
          <a:prstGeom prst="rect">
            <a:avLst/>
          </a:prstGeom>
          <a:noFill/>
        </p:spPr>
        <p:txBody>
          <a:bodyPr wrap="square" rtlCol="0">
            <a:spAutoFit/>
          </a:bodyPr>
          <a:lstStyle/>
          <a:p>
            <a:r>
              <a:rPr lang="en-US" sz="2400" dirty="0" smtClean="0">
                <a:solidFill>
                  <a:schemeClr val="accent6"/>
                </a:solidFill>
              </a:rPr>
              <a:t>32     35     36     37     38</a:t>
            </a:r>
            <a:endParaRPr lang="en-US" sz="2400" dirty="0">
              <a:solidFill>
                <a:schemeClr val="accent6"/>
              </a:solidFill>
            </a:endParaRPr>
          </a:p>
        </p:txBody>
      </p:sp>
    </p:spTree>
    <p:extLst>
      <p:ext uri="{BB962C8B-B14F-4D97-AF65-F5344CB8AC3E}">
        <p14:creationId xmlns:p14="http://schemas.microsoft.com/office/powerpoint/2010/main" val="787583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000"/>
                                        <p:tgtEl>
                                          <p:spTgt spid="18"/>
                                        </p:tgtEl>
                                      </p:cBhvr>
                                    </p:animEffect>
                                  </p:childTnLst>
                                </p:cTn>
                              </p:par>
                              <p:par>
                                <p:cTn id="12" presetID="22" presetClass="entr" presetSubtype="2"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right)">
                                      <p:cBhvr>
                                        <p:cTn id="14" dur="1000"/>
                                        <p:tgtEl>
                                          <p:spTgt spid="1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childTnLst>
                          </p:cTn>
                        </p:par>
                        <p:par>
                          <p:cTn id="19" fill="hold">
                            <p:stCondLst>
                              <p:cond delay="3000"/>
                            </p:stCondLst>
                            <p:childTnLst>
                              <p:par>
                                <p:cTn id="20" presetID="1" presetClass="exit" presetSubtype="0" fill="hold" grpId="1" nodeType="after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8"/>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21"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1000"/>
                                        <p:tgtEl>
                                          <p:spTgt spid="17"/>
                                        </p:tgtEl>
                                      </p:cBhvr>
                                    </p:animEffect>
                                  </p:childTnLst>
                                </p:cTn>
                              </p:par>
                            </p:childTnLst>
                          </p:cTn>
                        </p:par>
                        <p:par>
                          <p:cTn id="29" fill="hold">
                            <p:stCondLst>
                              <p:cond delay="4000"/>
                            </p:stCondLst>
                            <p:childTnLst>
                              <p:par>
                                <p:cTn id="30" presetID="2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right)">
                                      <p:cBhvr>
                                        <p:cTn id="32" dur="1000"/>
                                        <p:tgtEl>
                                          <p:spTgt spid="20"/>
                                        </p:tgtEl>
                                      </p:cBhvr>
                                    </p:animEffect>
                                  </p:childTnLst>
                                </p:cTn>
                              </p:par>
                              <p:par>
                                <p:cTn id="33" presetID="22" presetClass="entr" presetSubtype="2"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1000"/>
                                        <p:tgtEl>
                                          <p:spTgt spid="19"/>
                                        </p:tgtEl>
                                      </p:cBhvr>
                                    </p:animEffect>
                                  </p:childTnLst>
                                </p:cTn>
                              </p:par>
                              <p:par>
                                <p:cTn id="36" presetID="22" presetClass="entr" presetSubtype="2"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1000"/>
                                        <p:tgtEl>
                                          <p:spTgt spid="2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par>
                          <p:cTn id="43" fill="hold">
                            <p:stCondLst>
                              <p:cond delay="6000"/>
                            </p:stCondLst>
                            <p:childTnLst>
                              <p:par>
                                <p:cTn id="44" presetID="1" presetClass="exit" presetSubtype="0" fill="hold" grpId="1" nodeType="afterEffect">
                                  <p:stCondLst>
                                    <p:cond delay="0"/>
                                  </p:stCondLst>
                                  <p:childTnLst>
                                    <p:set>
                                      <p:cBhvr>
                                        <p:cTn id="45" dur="1" fill="hold">
                                          <p:stCondLst>
                                            <p:cond delay="0"/>
                                          </p:stCondLst>
                                        </p:cTn>
                                        <p:tgtEl>
                                          <p:spTgt spid="17"/>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3"/>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9"/>
                                        </p:tgtEl>
                                        <p:attrNameLst>
                                          <p:attrName>style.visibility</p:attrName>
                                        </p:attrNameLst>
                                      </p:cBhvr>
                                      <p:to>
                                        <p:strVal val="hidden"/>
                                      </p:to>
                                    </p:set>
                                  </p:childTnLst>
                                </p:cTn>
                              </p:par>
                              <p:par>
                                <p:cTn id="52" presetID="21" presetClass="entr" presetSubtype="1"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heel(1)">
                                      <p:cBhvr>
                                        <p:cTn id="54" dur="1000"/>
                                        <p:tgtEl>
                                          <p:spTgt spid="36"/>
                                        </p:tgtEl>
                                      </p:cBhvr>
                                    </p:animEffect>
                                  </p:childTnLst>
                                </p:cTn>
                              </p:par>
                            </p:childTnLst>
                          </p:cTn>
                        </p:par>
                        <p:par>
                          <p:cTn id="55" fill="hold">
                            <p:stCondLst>
                              <p:cond delay="7000"/>
                            </p:stCondLst>
                            <p:childTnLst>
                              <p:par>
                                <p:cTn id="56" presetID="22" presetClass="entr" presetSubtype="2"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right)">
                                      <p:cBhvr>
                                        <p:cTn id="58" dur="500"/>
                                        <p:tgtEl>
                                          <p:spTgt spid="39"/>
                                        </p:tgtEl>
                                      </p:cBhvr>
                                    </p:animEffect>
                                  </p:childTnLst>
                                </p:cTn>
                              </p:par>
                              <p:par>
                                <p:cTn id="59" presetID="22" presetClass="entr" presetSubtype="2"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right)">
                                      <p:cBhvr>
                                        <p:cTn id="61" dur="500"/>
                                        <p:tgtEl>
                                          <p:spTgt spid="46"/>
                                        </p:tgtEl>
                                      </p:cBhvr>
                                    </p:animEffect>
                                  </p:childTnLst>
                                </p:cTn>
                              </p:par>
                              <p:par>
                                <p:cTn id="62" presetID="22" presetClass="entr" presetSubtype="2"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right)">
                                      <p:cBhvr>
                                        <p:cTn id="64" dur="500"/>
                                        <p:tgtEl>
                                          <p:spTgt spid="48"/>
                                        </p:tgtEl>
                                      </p:cBhvr>
                                    </p:animEffect>
                                  </p:childTnLst>
                                </p:cTn>
                              </p:par>
                              <p:par>
                                <p:cTn id="65" presetID="22" presetClass="entr" presetSubtype="2"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right)">
                                      <p:cBhvr>
                                        <p:cTn id="67" dur="500"/>
                                        <p:tgtEl>
                                          <p:spTgt spid="37"/>
                                        </p:tgtEl>
                                      </p:cBhvr>
                                    </p:animEffect>
                                  </p:childTnLst>
                                </p:cTn>
                              </p:par>
                              <p:par>
                                <p:cTn id="68" presetID="22" presetClass="entr" presetSubtype="2"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right)">
                                      <p:cBhvr>
                                        <p:cTn id="70" dur="500"/>
                                        <p:tgtEl>
                                          <p:spTgt spid="38"/>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left)">
                                      <p:cBhvr>
                                        <p:cTn id="74" dur="2000"/>
                                        <p:tgtEl>
                                          <p:spTgt spid="35"/>
                                        </p:tgtEl>
                                      </p:cBhvr>
                                    </p:animEffect>
                                  </p:childTnLst>
                                </p:cTn>
                              </p:par>
                            </p:childTnLst>
                          </p:cTn>
                        </p:par>
                        <p:par>
                          <p:cTn id="75" fill="hold">
                            <p:stCondLst>
                              <p:cond delay="9500"/>
                            </p:stCondLst>
                            <p:childTnLst>
                              <p:par>
                                <p:cTn id="76" presetID="1" presetClass="exit" presetSubtype="0" fill="hold" grpId="1" nodeType="afterEffect">
                                  <p:stCondLst>
                                    <p:cond delay="0"/>
                                  </p:stCondLst>
                                  <p:childTnLst>
                                    <p:set>
                                      <p:cBhvr>
                                        <p:cTn id="77" dur="1" fill="hold">
                                          <p:stCondLst>
                                            <p:cond delay="0"/>
                                          </p:stCondLst>
                                        </p:cTn>
                                        <p:tgtEl>
                                          <p:spTgt spid="36"/>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39"/>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38"/>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37"/>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46"/>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48"/>
                                        </p:tgtEl>
                                        <p:attrNameLst>
                                          <p:attrName>style.visibility</p:attrName>
                                        </p:attrNameLst>
                                      </p:cBhvr>
                                      <p:to>
                                        <p:strVal val="hidden"/>
                                      </p:to>
                                    </p:set>
                                  </p:childTnLst>
                                </p:cTn>
                              </p:par>
                              <p:par>
                                <p:cTn id="88" presetID="21" presetClass="entr" presetSubtype="1"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heel(1)">
                                      <p:cBhvr>
                                        <p:cTn id="90" dur="1000"/>
                                        <p:tgtEl>
                                          <p:spTgt spid="50"/>
                                        </p:tgtEl>
                                      </p:cBhvr>
                                    </p:animEffect>
                                  </p:childTnLst>
                                </p:cTn>
                              </p:par>
                            </p:childTnLst>
                          </p:cTn>
                        </p:par>
                        <p:par>
                          <p:cTn id="91" fill="hold">
                            <p:stCondLst>
                              <p:cond delay="10500"/>
                            </p:stCondLst>
                            <p:childTnLst>
                              <p:par>
                                <p:cTn id="92" presetID="22" presetClass="entr" presetSubtype="1" fill="hold" nodeType="after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wipe(up)">
                                      <p:cBhvr>
                                        <p:cTn id="94" dur="500"/>
                                        <p:tgtEl>
                                          <p:spTgt spid="53"/>
                                        </p:tgtEl>
                                      </p:cBhvr>
                                    </p:animEffect>
                                  </p:childTnLst>
                                </p:cTn>
                              </p:par>
                              <p:par>
                                <p:cTn id="95" presetID="22" presetClass="entr" presetSubtype="1" fill="hold"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ipe(up)">
                                      <p:cBhvr>
                                        <p:cTn id="97" dur="500"/>
                                        <p:tgtEl>
                                          <p:spTgt spid="51"/>
                                        </p:tgtEl>
                                      </p:cBhvr>
                                    </p:animEffect>
                                  </p:childTnLst>
                                </p:cTn>
                              </p:par>
                              <p:par>
                                <p:cTn id="98" presetID="22" presetClass="entr" presetSubtype="1" fill="hold" nodeType="with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wipe(up)">
                                      <p:cBhvr>
                                        <p:cTn id="100" dur="500"/>
                                        <p:tgtEl>
                                          <p:spTgt spid="52"/>
                                        </p:tgtEl>
                                      </p:cBhvr>
                                    </p:animEffect>
                                  </p:childTnLst>
                                </p:cTn>
                              </p:par>
                            </p:childTnLst>
                          </p:cTn>
                        </p:par>
                        <p:par>
                          <p:cTn id="101" fill="hold">
                            <p:stCondLst>
                              <p:cond delay="11000"/>
                            </p:stCondLst>
                            <p:childTnLst>
                              <p:par>
                                <p:cTn id="102" presetID="22" presetClass="entr" presetSubtype="8"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left)">
                                      <p:cBhvr>
                                        <p:cTn id="104" dur="1000"/>
                                        <p:tgtEl>
                                          <p:spTgt spid="14"/>
                                        </p:tgtEl>
                                      </p:cBhvr>
                                    </p:animEffect>
                                  </p:childTnLst>
                                </p:cTn>
                              </p:par>
                            </p:childTnLst>
                          </p:cTn>
                        </p:par>
                        <p:par>
                          <p:cTn id="105" fill="hold">
                            <p:stCondLst>
                              <p:cond delay="12000"/>
                            </p:stCondLst>
                            <p:childTnLst>
                              <p:par>
                                <p:cTn id="106" presetID="1" presetClass="exit" presetSubtype="0" fill="hold" grpId="1" nodeType="afterEffect">
                                  <p:stCondLst>
                                    <p:cond delay="0"/>
                                  </p:stCondLst>
                                  <p:childTnLst>
                                    <p:set>
                                      <p:cBhvr>
                                        <p:cTn id="107" dur="1" fill="hold">
                                          <p:stCondLst>
                                            <p:cond delay="0"/>
                                          </p:stCondLst>
                                        </p:cTn>
                                        <p:tgtEl>
                                          <p:spTgt spid="50"/>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51"/>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52"/>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53"/>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60"/>
                                        </p:tgtEl>
                                        <p:attrNameLst>
                                          <p:attrName>style.visibility</p:attrName>
                                        </p:attrNameLst>
                                      </p:cBhvr>
                                      <p:to>
                                        <p:strVal val="visible"/>
                                      </p:to>
                                    </p:set>
                                    <p:animEffect transition="in" filter="wipe(down)">
                                      <p:cBhvr>
                                        <p:cTn id="118" dur="500"/>
                                        <p:tgtEl>
                                          <p:spTgt spid="60"/>
                                        </p:tgtEl>
                                      </p:cBhvr>
                                    </p:animEffect>
                                  </p:childTnLst>
                                </p:cTn>
                              </p:par>
                              <p:par>
                                <p:cTn id="119" presetID="22" presetClass="entr" presetSubtype="4" fill="hold"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wipe(down)">
                                      <p:cBhvr>
                                        <p:cTn id="121" dur="500"/>
                                        <p:tgtEl>
                                          <p:spTgt spid="61"/>
                                        </p:tgtEl>
                                      </p:cBhvr>
                                    </p:animEffect>
                                  </p:childTnLst>
                                </p:cTn>
                              </p:par>
                            </p:childTnLst>
                          </p:cTn>
                        </p:par>
                        <p:par>
                          <p:cTn id="122" fill="hold">
                            <p:stCondLst>
                              <p:cond delay="500"/>
                            </p:stCondLst>
                            <p:childTnLst>
                              <p:par>
                                <p:cTn id="123" presetID="22" presetClass="entr" presetSubtype="4" fill="hold"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wipe(down)">
                                      <p:cBhvr>
                                        <p:cTn id="125" dur="500"/>
                                        <p:tgtEl>
                                          <p:spTgt spid="62"/>
                                        </p:tgtEl>
                                      </p:cBhvr>
                                    </p:animEffect>
                                  </p:childTnLst>
                                </p:cTn>
                              </p:par>
                              <p:par>
                                <p:cTn id="126" presetID="22" presetClass="entr" presetSubtype="4"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wipe(down)">
                                      <p:cBhvr>
                                        <p:cTn id="128" dur="500"/>
                                        <p:tgtEl>
                                          <p:spTgt spid="63"/>
                                        </p:tgtEl>
                                      </p:cBhvr>
                                    </p:animEffect>
                                  </p:childTnLst>
                                </p:cTn>
                              </p:par>
                            </p:childTnLst>
                          </p:cTn>
                        </p:par>
                        <p:par>
                          <p:cTn id="129" fill="hold">
                            <p:stCondLst>
                              <p:cond delay="1000"/>
                            </p:stCondLst>
                            <p:childTnLst>
                              <p:par>
                                <p:cTn id="130" presetID="22" presetClass="entr" presetSubtype="4" fill="hold" nodeType="afterEffect">
                                  <p:stCondLst>
                                    <p:cond delay="0"/>
                                  </p:stCondLst>
                                  <p:childTnLst>
                                    <p:set>
                                      <p:cBhvr>
                                        <p:cTn id="131" dur="1" fill="hold">
                                          <p:stCondLst>
                                            <p:cond delay="0"/>
                                          </p:stCondLst>
                                        </p:cTn>
                                        <p:tgtEl>
                                          <p:spTgt spid="64"/>
                                        </p:tgtEl>
                                        <p:attrNameLst>
                                          <p:attrName>style.visibility</p:attrName>
                                        </p:attrNameLst>
                                      </p:cBhvr>
                                      <p:to>
                                        <p:strVal val="visible"/>
                                      </p:to>
                                    </p:set>
                                    <p:animEffect transition="in" filter="wipe(down)">
                                      <p:cBhvr>
                                        <p:cTn id="132" dur="500"/>
                                        <p:tgtEl>
                                          <p:spTgt spid="64"/>
                                        </p:tgtEl>
                                      </p:cBhvr>
                                    </p:animEffect>
                                  </p:childTnLst>
                                </p:cTn>
                              </p:par>
                              <p:par>
                                <p:cTn id="133" presetID="22" presetClass="entr" presetSubtype="4" fill="hold" nodeType="withEffect">
                                  <p:stCondLst>
                                    <p:cond delay="0"/>
                                  </p:stCondLst>
                                  <p:childTnLst>
                                    <p:set>
                                      <p:cBhvr>
                                        <p:cTn id="134" dur="1" fill="hold">
                                          <p:stCondLst>
                                            <p:cond delay="0"/>
                                          </p:stCondLst>
                                        </p:cTn>
                                        <p:tgtEl>
                                          <p:spTgt spid="65"/>
                                        </p:tgtEl>
                                        <p:attrNameLst>
                                          <p:attrName>style.visibility</p:attrName>
                                        </p:attrNameLst>
                                      </p:cBhvr>
                                      <p:to>
                                        <p:strVal val="visible"/>
                                      </p:to>
                                    </p:set>
                                    <p:animEffect transition="in" filter="wipe(down)">
                                      <p:cBhvr>
                                        <p:cTn id="135" dur="500"/>
                                        <p:tgtEl>
                                          <p:spTgt spid="65"/>
                                        </p:tgtEl>
                                      </p:cBhvr>
                                    </p:animEffect>
                                  </p:childTnLst>
                                </p:cTn>
                              </p:par>
                            </p:childTnLst>
                          </p:cTn>
                        </p:par>
                        <p:par>
                          <p:cTn id="136" fill="hold">
                            <p:stCondLst>
                              <p:cond delay="1500"/>
                            </p:stCondLst>
                            <p:childTnLst>
                              <p:par>
                                <p:cTn id="137" presetID="22" presetClass="entr" presetSubtype="4" fill="hold" nodeType="after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wipe(down)">
                                      <p:cBhvr>
                                        <p:cTn id="139" dur="500"/>
                                        <p:tgtEl>
                                          <p:spTgt spid="66"/>
                                        </p:tgtEl>
                                      </p:cBhvr>
                                    </p:animEffect>
                                  </p:childTnLst>
                                </p:cTn>
                              </p:par>
                              <p:par>
                                <p:cTn id="140" presetID="22" presetClass="entr" presetSubtype="4" fill="hold" nodeType="withEffect">
                                  <p:stCondLst>
                                    <p:cond delay="0"/>
                                  </p:stCondLst>
                                  <p:childTnLst>
                                    <p:set>
                                      <p:cBhvr>
                                        <p:cTn id="141" dur="1" fill="hold">
                                          <p:stCondLst>
                                            <p:cond delay="0"/>
                                          </p:stCondLst>
                                        </p:cTn>
                                        <p:tgtEl>
                                          <p:spTgt spid="67"/>
                                        </p:tgtEl>
                                        <p:attrNameLst>
                                          <p:attrName>style.visibility</p:attrName>
                                        </p:attrNameLst>
                                      </p:cBhvr>
                                      <p:to>
                                        <p:strVal val="visible"/>
                                      </p:to>
                                    </p:set>
                                    <p:animEffect transition="in" filter="wipe(down)">
                                      <p:cBhvr>
                                        <p:cTn id="142" dur="500"/>
                                        <p:tgtEl>
                                          <p:spTgt spid="67"/>
                                        </p:tgtEl>
                                      </p:cBhvr>
                                    </p:animEffect>
                                  </p:childTnLst>
                                </p:cTn>
                              </p:par>
                            </p:childTnLst>
                          </p:cTn>
                        </p:par>
                        <p:par>
                          <p:cTn id="143" fill="hold">
                            <p:stCondLst>
                              <p:cond delay="2000"/>
                            </p:stCondLst>
                            <p:childTnLst>
                              <p:par>
                                <p:cTn id="144" presetID="22" presetClass="entr" presetSubtype="4" fill="hold" nodeType="afterEffect">
                                  <p:stCondLst>
                                    <p:cond delay="0"/>
                                  </p:stCondLst>
                                  <p:childTnLst>
                                    <p:set>
                                      <p:cBhvr>
                                        <p:cTn id="145" dur="1" fill="hold">
                                          <p:stCondLst>
                                            <p:cond delay="0"/>
                                          </p:stCondLst>
                                        </p:cTn>
                                        <p:tgtEl>
                                          <p:spTgt spid="68"/>
                                        </p:tgtEl>
                                        <p:attrNameLst>
                                          <p:attrName>style.visibility</p:attrName>
                                        </p:attrNameLst>
                                      </p:cBhvr>
                                      <p:to>
                                        <p:strVal val="visible"/>
                                      </p:to>
                                    </p:set>
                                    <p:animEffect transition="in" filter="wipe(down)">
                                      <p:cBhvr>
                                        <p:cTn id="146" dur="500"/>
                                        <p:tgtEl>
                                          <p:spTgt spid="68"/>
                                        </p:tgtEl>
                                      </p:cBhvr>
                                    </p:animEffect>
                                  </p:childTnLst>
                                </p:cTn>
                              </p:par>
                              <p:par>
                                <p:cTn id="147" presetID="22" presetClass="entr" presetSubtype="4" fill="hold" nodeType="with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wipe(down)">
                                      <p:cBhvr>
                                        <p:cTn id="149" dur="500"/>
                                        <p:tgtEl>
                                          <p:spTgt spid="69"/>
                                        </p:tgtEl>
                                      </p:cBhvr>
                                    </p:animEffect>
                                  </p:childTnLst>
                                </p:cTn>
                              </p:par>
                            </p:childTnLst>
                          </p:cTn>
                        </p:par>
                        <p:par>
                          <p:cTn id="150" fill="hold">
                            <p:stCondLst>
                              <p:cond delay="2500"/>
                            </p:stCondLst>
                            <p:childTnLst>
                              <p:par>
                                <p:cTn id="151" presetID="22" presetClass="entr" presetSubtype="4" fill="hold" nodeType="afterEffect">
                                  <p:stCondLst>
                                    <p:cond delay="0"/>
                                  </p:stCondLst>
                                  <p:childTnLst>
                                    <p:set>
                                      <p:cBhvr>
                                        <p:cTn id="152" dur="1" fill="hold">
                                          <p:stCondLst>
                                            <p:cond delay="0"/>
                                          </p:stCondLst>
                                        </p:cTn>
                                        <p:tgtEl>
                                          <p:spTgt spid="70"/>
                                        </p:tgtEl>
                                        <p:attrNameLst>
                                          <p:attrName>style.visibility</p:attrName>
                                        </p:attrNameLst>
                                      </p:cBhvr>
                                      <p:to>
                                        <p:strVal val="visible"/>
                                      </p:to>
                                    </p:set>
                                    <p:animEffect transition="in" filter="wipe(down)">
                                      <p:cBhvr>
                                        <p:cTn id="153" dur="500"/>
                                        <p:tgtEl>
                                          <p:spTgt spid="70"/>
                                        </p:tgtEl>
                                      </p:cBhvr>
                                    </p:animEffect>
                                  </p:childTnLst>
                                </p:cTn>
                              </p:par>
                              <p:par>
                                <p:cTn id="154" presetID="22" presetClass="entr" presetSubtype="4" fill="hold" nodeType="withEffect">
                                  <p:stCondLst>
                                    <p:cond delay="0"/>
                                  </p:stCondLst>
                                  <p:childTnLst>
                                    <p:set>
                                      <p:cBhvr>
                                        <p:cTn id="155" dur="1" fill="hold">
                                          <p:stCondLst>
                                            <p:cond delay="0"/>
                                          </p:stCondLst>
                                        </p:cTn>
                                        <p:tgtEl>
                                          <p:spTgt spid="71"/>
                                        </p:tgtEl>
                                        <p:attrNameLst>
                                          <p:attrName>style.visibility</p:attrName>
                                        </p:attrNameLst>
                                      </p:cBhvr>
                                      <p:to>
                                        <p:strVal val="visible"/>
                                      </p:to>
                                    </p:set>
                                    <p:animEffect transition="in" filter="wipe(down)">
                                      <p:cBhvr>
                                        <p:cTn id="156" dur="500"/>
                                        <p:tgtEl>
                                          <p:spTgt spid="71"/>
                                        </p:tgtEl>
                                      </p:cBhvr>
                                    </p:animEffect>
                                  </p:childTnLst>
                                </p:cTn>
                              </p:par>
                            </p:childTnLst>
                          </p:cTn>
                        </p:par>
                        <p:par>
                          <p:cTn id="157" fill="hold">
                            <p:stCondLst>
                              <p:cond delay="3000"/>
                            </p:stCondLst>
                            <p:childTnLst>
                              <p:par>
                                <p:cTn id="158" presetID="22" presetClass="entr" presetSubtype="8" fill="hold" grpId="0" nodeType="afterEffect">
                                  <p:stCondLst>
                                    <p:cond delay="0"/>
                                  </p:stCondLst>
                                  <p:childTnLst>
                                    <p:set>
                                      <p:cBhvr>
                                        <p:cTn id="159" dur="1" fill="hold">
                                          <p:stCondLst>
                                            <p:cond delay="0"/>
                                          </p:stCondLst>
                                        </p:cTn>
                                        <p:tgtEl>
                                          <p:spTgt spid="57361"/>
                                        </p:tgtEl>
                                        <p:attrNameLst>
                                          <p:attrName>style.visibility</p:attrName>
                                        </p:attrNameLst>
                                      </p:cBhvr>
                                      <p:to>
                                        <p:strVal val="visible"/>
                                      </p:to>
                                    </p:set>
                                    <p:animEffect transition="in" filter="wipe(left)">
                                      <p:cBhvr>
                                        <p:cTn id="160" dur="500"/>
                                        <p:tgtEl>
                                          <p:spTgt spid="57361"/>
                                        </p:tgtEl>
                                      </p:cBhvr>
                                    </p:animEffect>
                                  </p:childTnLst>
                                </p:cTn>
                              </p:par>
                            </p:childTnLst>
                          </p:cTn>
                        </p:par>
                        <p:par>
                          <p:cTn id="161" fill="hold">
                            <p:stCondLst>
                              <p:cond delay="3500"/>
                            </p:stCondLst>
                            <p:childTnLst>
                              <p:par>
                                <p:cTn id="162" presetID="21" presetClass="entr" presetSubtype="1" fill="hold" grpId="0" nodeType="afterEffect">
                                  <p:stCondLst>
                                    <p:cond delay="0"/>
                                  </p:stCondLst>
                                  <p:childTnLst>
                                    <p:set>
                                      <p:cBhvr>
                                        <p:cTn id="163" dur="1" fill="hold">
                                          <p:stCondLst>
                                            <p:cond delay="0"/>
                                          </p:stCondLst>
                                        </p:cTn>
                                        <p:tgtEl>
                                          <p:spTgt spid="11"/>
                                        </p:tgtEl>
                                        <p:attrNameLst>
                                          <p:attrName>style.visibility</p:attrName>
                                        </p:attrNameLst>
                                      </p:cBhvr>
                                      <p:to>
                                        <p:strVal val="visible"/>
                                      </p:to>
                                    </p:set>
                                    <p:animEffect transition="in" filter="wheel(1)">
                                      <p:cBhvr>
                                        <p:cTn id="16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P spid="13" grpId="1" animBg="1"/>
      <p:bldP spid="14" grpId="0"/>
      <p:bldP spid="16" grpId="0"/>
      <p:bldP spid="17" grpId="0" animBg="1"/>
      <p:bldP spid="17" grpId="1" animBg="1"/>
      <p:bldP spid="36" grpId="0" animBg="1"/>
      <p:bldP spid="36" grpId="1" animBg="1"/>
      <p:bldP spid="50" grpId="0" animBg="1"/>
      <p:bldP spid="50" grpId="1" animBg="1"/>
      <p:bldP spid="57361" grpId="0" animBg="1"/>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7402</TotalTime>
  <Words>14612</Words>
  <Application>Microsoft Office PowerPoint</Application>
  <PresentationFormat>On-screen Show (4:3)</PresentationFormat>
  <Paragraphs>2466</Paragraphs>
  <Slides>102</Slides>
  <Notes>102</Notes>
  <HiddenSlides>29</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13" baseType="lpstr">
      <vt:lpstr>MS Gothic</vt:lpstr>
      <vt:lpstr>MS PGothic</vt:lpstr>
      <vt:lpstr>Arial</vt:lpstr>
      <vt:lpstr>Bradley Hand ITC</vt:lpstr>
      <vt:lpstr>Calibri</vt:lpstr>
      <vt:lpstr>Cambria</vt:lpstr>
      <vt:lpstr>Perpetua</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Warm Up</vt:lpstr>
      <vt:lpstr>Warm Up</vt:lpstr>
      <vt:lpstr>Warm Up</vt:lpstr>
      <vt:lpstr>Warm Up</vt:lpstr>
      <vt:lpstr>Warm Up</vt:lpstr>
      <vt:lpstr>Warm Up</vt:lpstr>
      <vt:lpstr>Warm Up</vt:lpstr>
      <vt:lpstr>Warm Up</vt:lpstr>
      <vt:lpstr>Warm Up</vt:lpstr>
      <vt:lpstr>Agenda</vt:lpstr>
      <vt:lpstr>PowerPoint Presentation</vt:lpstr>
      <vt:lpstr>Launch             Turn-and-talk</vt:lpstr>
      <vt:lpstr>Launch             Turn-and-talk</vt:lpstr>
      <vt:lpstr>PowerPoint Presentation</vt:lpstr>
      <vt:lpstr>PowerPoint Presentation</vt:lpstr>
      <vt:lpstr>PowerPoint Presentation</vt:lpstr>
      <vt:lpstr>Launch</vt:lpstr>
      <vt:lpstr>Launch</vt:lpstr>
      <vt:lpstr>Launch</vt:lpstr>
      <vt:lpstr>Launch</vt:lpstr>
      <vt:lpstr>Launch            Turn-and-talk</vt:lpstr>
      <vt:lpstr> Launch               Whole Class</vt:lpstr>
      <vt:lpstr>Explore</vt:lpstr>
      <vt:lpstr>Explore</vt:lpstr>
      <vt:lpstr>Explore</vt:lpstr>
      <vt:lpstr>Explore</vt:lpstr>
      <vt:lpstr>Explore</vt:lpstr>
      <vt:lpstr>Explore             Turn-and-talk</vt:lpstr>
      <vt:lpstr>Explore             Turn-and-talk</vt:lpstr>
      <vt:lpstr> Explore             Turn-and-talk    </vt:lpstr>
      <vt:lpstr>PowerPoint Presentation</vt:lpstr>
      <vt:lpstr>PowerPoint Presentation</vt:lpstr>
      <vt:lpstr>Explore     </vt:lpstr>
      <vt:lpstr>Explore     </vt:lpstr>
      <vt:lpstr>Explore     </vt:lpstr>
      <vt:lpstr>Explore     </vt:lpstr>
      <vt:lpstr>Explore     </vt:lpstr>
      <vt:lpstr>PowerPoint Presentation</vt:lpstr>
      <vt:lpstr>Explore     Think-Pair-Share     </vt:lpstr>
      <vt:lpstr>Explore     Think-Pair-Share     </vt:lpstr>
      <vt:lpstr>Explore     </vt:lpstr>
      <vt:lpstr>Explore     </vt:lpstr>
      <vt:lpstr>Explore     </vt:lpstr>
      <vt:lpstr>Explore     </vt:lpstr>
      <vt:lpstr>Explore     </vt:lpstr>
      <vt:lpstr>Explore     </vt:lpstr>
      <vt:lpstr>Explore     </vt:lpstr>
      <vt:lpstr>Explore     </vt:lpstr>
      <vt:lpstr>Explore     </vt:lpstr>
      <vt:lpstr>Explore</vt:lpstr>
      <vt:lpstr>Explore: Review</vt:lpstr>
      <vt:lpstr> Explore                Small Group   </vt:lpstr>
      <vt:lpstr>Summary</vt:lpstr>
      <vt:lpstr>Summary</vt:lpstr>
      <vt:lpstr>PowerPoint Presentation</vt:lpstr>
      <vt:lpstr>PowerPoint Presentation</vt:lpstr>
      <vt:lpstr>Practice: Part I</vt:lpstr>
      <vt:lpstr>Practice: White Board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 Part II </vt:lpstr>
      <vt:lpstr>Practice – Complete Class Work  </vt:lpstr>
      <vt:lpstr>Practice – Student Share Out</vt:lpstr>
      <vt:lpstr>Practice – Sharing Question #1a</vt:lpstr>
      <vt:lpstr>Practice – Sharing Question #1a</vt:lpstr>
      <vt:lpstr>Practice – Sharing Question #1b</vt:lpstr>
      <vt:lpstr>Practice – Sharing Question #1b</vt:lpstr>
      <vt:lpstr>Practice – Sharing Question #1c</vt:lpstr>
      <vt:lpstr>Practice – Sharing Question #1c</vt:lpstr>
      <vt:lpstr>Practice – Sharing Question #2</vt:lpstr>
      <vt:lpstr>Practice – Sharing Question #2</vt:lpstr>
      <vt:lpstr>Practice – Sharing Question #3</vt:lpstr>
      <vt:lpstr>Practice – Sharing Question #3</vt:lpstr>
      <vt:lpstr>Practice – Sharing Question #4</vt:lpstr>
      <vt:lpstr>Practice – Sharing Question #4</vt:lpstr>
      <vt:lpstr>Practice – Sharing Question #4</vt:lpstr>
      <vt:lpstr>Practice – Sharing Question #4</vt:lpstr>
      <vt:lpstr>Assessment: Online Quiz</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Ulrich</dc:creator>
  <cp:lastModifiedBy>Melissa Folsom</cp:lastModifiedBy>
  <cp:revision>658</cp:revision>
  <dcterms:created xsi:type="dcterms:W3CDTF">2013-08-14T17:22:04Z</dcterms:created>
  <dcterms:modified xsi:type="dcterms:W3CDTF">2015-02-04T20:16:16Z</dcterms:modified>
</cp:coreProperties>
</file>